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323" r:id="rId2"/>
    <p:sldId id="274" r:id="rId3"/>
    <p:sldId id="276" r:id="rId4"/>
    <p:sldId id="272" r:id="rId5"/>
    <p:sldId id="273" r:id="rId6"/>
    <p:sldId id="275" r:id="rId7"/>
    <p:sldId id="304" r:id="rId8"/>
    <p:sldId id="279" r:id="rId9"/>
    <p:sldId id="321" r:id="rId10"/>
    <p:sldId id="324" r:id="rId11"/>
    <p:sldId id="283" r:id="rId12"/>
    <p:sldId id="313" r:id="rId13"/>
    <p:sldId id="315" r:id="rId14"/>
    <p:sldId id="317" r:id="rId15"/>
    <p:sldId id="280" r:id="rId16"/>
    <p:sldId id="285" r:id="rId17"/>
    <p:sldId id="295" r:id="rId18"/>
    <p:sldId id="301" r:id="rId19"/>
    <p:sldId id="286" r:id="rId20"/>
    <p:sldId id="300" r:id="rId21"/>
    <p:sldId id="288" r:id="rId22"/>
    <p:sldId id="307" r:id="rId23"/>
    <p:sldId id="308" r:id="rId24"/>
    <p:sldId id="306" r:id="rId25"/>
    <p:sldId id="289" r:id="rId26"/>
    <p:sldId id="292" r:id="rId27"/>
    <p:sldId id="302" r:id="rId28"/>
    <p:sldId id="291" r:id="rId29"/>
  </p:sldIdLst>
  <p:sldSz cx="9144000" cy="6858000" type="screen4x3"/>
  <p:notesSz cx="6858000" cy="9144000"/>
  <p:custDataLst>
    <p:tags r:id="rId31"/>
  </p:custDataLst>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Untitled Section" id="{644B3A90-F765-7846-B3CD-3F31257128F8}">
          <p14:sldIdLst>
            <p14:sldId id="323"/>
          </p14:sldIdLst>
        </p14:section>
        <p14:section name="Untitled Section" id="{37AFED77-253B-4949-B435-89C819A1CF63}">
          <p14:sldIdLst>
            <p14:sldId id="274"/>
            <p14:sldId id="276"/>
            <p14:sldId id="272"/>
            <p14:sldId id="273"/>
            <p14:sldId id="275"/>
            <p14:sldId id="304"/>
            <p14:sldId id="279"/>
            <p14:sldId id="321"/>
            <p14:sldId id="324"/>
            <p14:sldId id="283"/>
            <p14:sldId id="313"/>
            <p14:sldId id="315"/>
            <p14:sldId id="317"/>
            <p14:sldId id="280"/>
            <p14:sldId id="285"/>
            <p14:sldId id="295"/>
            <p14:sldId id="301"/>
            <p14:sldId id="286"/>
            <p14:sldId id="300"/>
            <p14:sldId id="288"/>
            <p14:sldId id="307"/>
            <p14:sldId id="308"/>
            <p14:sldId id="306"/>
            <p14:sldId id="289"/>
            <p14:sldId id="292"/>
            <p14:sldId id="302"/>
            <p14:sldId id="29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F8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14" autoAdjust="0"/>
    <p:restoredTop sz="66627" autoAdjust="0"/>
  </p:normalViewPr>
  <p:slideViewPr>
    <p:cSldViewPr>
      <p:cViewPr varScale="1">
        <p:scale>
          <a:sx n="29" d="100"/>
          <a:sy n="29" d="100"/>
        </p:scale>
        <p:origin x="-936" y="-96"/>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0F49CE0-657B-40D6-800C-6C7B563D204D}" type="datetimeFigureOut">
              <a:rPr lang="en-US"/>
              <a:pPr>
                <a:defRPr/>
              </a:pPr>
              <a:t>10/27/2013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113D7BF6-B76C-4613-A9D4-40973956BAC9}" type="slidenum">
              <a:rPr lang="en-US"/>
              <a:pPr>
                <a:defRPr/>
              </a:pPr>
              <a:t>‹#›</a:t>
            </a:fld>
            <a:endParaRPr lang="en-US"/>
          </a:p>
        </p:txBody>
      </p:sp>
    </p:spTree>
    <p:extLst>
      <p:ext uri="{BB962C8B-B14F-4D97-AF65-F5344CB8AC3E}">
        <p14:creationId xmlns:p14="http://schemas.microsoft.com/office/powerpoint/2010/main" val="13635442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1</a:t>
            </a:fld>
            <a:endParaRPr lang="en-US"/>
          </a:p>
        </p:txBody>
      </p:sp>
    </p:spTree>
    <p:extLst>
      <p:ext uri="{BB962C8B-B14F-4D97-AF65-F5344CB8AC3E}">
        <p14:creationId xmlns:p14="http://schemas.microsoft.com/office/powerpoint/2010/main" val="1096338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lIns="91435" tIns="45718" rIns="91435" bIns="45718" numCol="1" anchor="t" anchorCtr="0" compatLnSpc="1">
            <a:prstTxWarp prst="textNoShape">
              <a:avLst/>
            </a:prstTxWarp>
          </a:bodyPr>
          <a:lstStyle/>
          <a:p>
            <a:endParaRPr lang="en-C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3</a:t>
            </a:fld>
            <a:endParaRPr lang="en-US"/>
          </a:p>
        </p:txBody>
      </p:sp>
    </p:spTree>
    <p:extLst>
      <p:ext uri="{BB962C8B-B14F-4D97-AF65-F5344CB8AC3E}">
        <p14:creationId xmlns:p14="http://schemas.microsoft.com/office/powerpoint/2010/main" val="4095010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lIns="91435" tIns="45718" rIns="91435" bIns="45718" numCol="1" anchor="t" anchorCtr="0" compatLnSpc="1">
            <a:prstTxWarp prst="textNoShape">
              <a:avLst/>
            </a:prstTxWarp>
          </a:bodyPr>
          <a:lstStyle/>
          <a:p>
            <a:endParaRPr lang="en-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0963"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35" tIns="45718" rIns="91435" bIns="45718" numCol="1" anchor="t" anchorCtr="0" compatLnSpc="1">
            <a:prstTxWarp prst="textNoShape">
              <a:avLst/>
            </a:prstTxWarp>
          </a:bodyPr>
          <a:lstStyle/>
          <a:p>
            <a:endParaRPr lang="en-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45059" name="Rectangle 1027"/>
          <p:cNvSpPr>
            <a:spLocks noGrp="1" noChangeArrowheads="1"/>
          </p:cNvSpPr>
          <p:nvPr>
            <p:ph type="body" idx="1"/>
          </p:nvPr>
        </p:nvSpPr>
        <p:spPr bwMode="auto">
          <a:noFill/>
        </p:spPr>
        <p:txBody>
          <a:bodyPr wrap="square" lIns="91435" tIns="45718" rIns="91435" bIns="45718" numCol="1" anchor="t" anchorCtr="0" compatLnSpc="1">
            <a:prstTxWarp prst="textNoShape">
              <a:avLst/>
            </a:prstTxWarp>
          </a:bodyPr>
          <a:lstStyle/>
          <a:p>
            <a:endParaRPr lang="en-C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7"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35" tIns="45718" rIns="91435" bIns="45718" numCol="1" anchor="t" anchorCtr="0" compatLnSpc="1">
            <a:prstTxWarp prst="textNoShape">
              <a:avLst/>
            </a:prstTxWarp>
          </a:bodyPr>
          <a:lstStyle/>
          <a:p>
            <a:endParaRPr lang="en-C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txBox="1">
            <a:spLocks noGrp="1" noChangeArrowheads="1"/>
          </p:cNvSpPr>
          <p:nvPr/>
        </p:nvSpPr>
        <p:spPr bwMode="auto">
          <a:xfrm>
            <a:off x="3884613" y="8685213"/>
            <a:ext cx="2971800" cy="458787"/>
          </a:xfrm>
          <a:prstGeom prst="rect">
            <a:avLst/>
          </a:prstGeom>
          <a:noFill/>
          <a:ln>
            <a:miter lim="800000"/>
            <a:headEnd/>
            <a:tailEnd/>
          </a:ln>
        </p:spPr>
        <p:txBody>
          <a:bodyPr anchor="b"/>
          <a:lstStyle/>
          <a:p>
            <a:pPr algn="r" defTabSz="457200">
              <a:defRPr/>
            </a:pPr>
            <a:fld id="{99AF4C98-FAA6-4984-9254-668F257A01AA}" type="slidenum">
              <a:rPr lang="en-CA" sz="1200">
                <a:latin typeface="+mn-lt"/>
              </a:rPr>
              <a:pPr algn="r" defTabSz="457200">
                <a:defRPr/>
              </a:pPr>
              <a:t>8</a:t>
            </a:fld>
            <a:endParaRPr lang="en-CA" sz="1200">
              <a:latin typeface="+mn-lt"/>
            </a:endParaRPr>
          </a:p>
        </p:txBody>
      </p:sp>
      <p:sp>
        <p:nvSpPr>
          <p:cNvPr id="52227"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p:spPr>
      </p:sp>
      <p:sp>
        <p:nvSpPr>
          <p:cNvPr id="52228" name="Notes Placeholder 2"/>
          <p:cNvSpPr>
            <a:spLocks noGrp="1"/>
          </p:cNvSpPr>
          <p:nvPr>
            <p:ph type="body" idx="1"/>
          </p:nvPr>
        </p:nvSpPr>
        <p:spPr bwMode="auto">
          <a:xfrm>
            <a:off x="533400" y="4343400"/>
            <a:ext cx="5791200" cy="4495800"/>
          </a:xfrm>
          <a:noFill/>
        </p:spPr>
        <p:txBody>
          <a:bodyPr wrap="square" numCol="1" anchor="t" anchorCtr="0" compatLnSpc="1">
            <a:prstTxWarp prst="textNoShape">
              <a:avLst/>
            </a:prstTxWarp>
          </a:bodyPr>
          <a:lstStyle/>
          <a:p>
            <a:pPr defTabSz="909638">
              <a:spcBef>
                <a:spcPct val="0"/>
              </a:spcBef>
            </a:pPr>
            <a:endParaRPr lang="en-CA" sz="700" b="1" smtClean="0"/>
          </a:p>
        </p:txBody>
      </p:sp>
      <p:sp>
        <p:nvSpPr>
          <p:cNvPr id="5222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09638"/>
            <a:fld id="{CB37BC44-3F23-4DE0-9D3D-5C11DD2AAD58}" type="slidenum">
              <a:rPr lang="en-US" sz="1200">
                <a:latin typeface="Calibri" pitchFamily="34" charset="0"/>
              </a:rPr>
              <a:pPr algn="r" defTabSz="909638"/>
              <a:t>8</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Pain</a:t>
            </a:r>
            <a:r>
              <a:rPr lang="en-US" sz="1600" baseline="0" dirty="0" smtClean="0"/>
              <a:t> Pathway/ processing </a:t>
            </a:r>
          </a:p>
          <a:p>
            <a:r>
              <a:rPr lang="en-US" sz="1600" baseline="0" dirty="0" smtClean="0"/>
              <a:t>	-ion channels involved in pain transmission (sodium, potassiuma and calcium gated channels) – different genetic variants ---</a:t>
            </a:r>
          </a:p>
          <a:p>
            <a:r>
              <a:rPr lang="en-US" sz="1600" baseline="0" dirty="0" smtClean="0"/>
              <a:t>	increased chronic pain, increased sensitivity to experimental pain, and increased chronic post surgical pain</a:t>
            </a:r>
          </a:p>
          <a:p>
            <a:r>
              <a:rPr lang="en-US" sz="1600" baseline="0" dirty="0" smtClean="0"/>
              <a:t>	-neurotrasnmitter metabolism – involved in ability to modulate or turn down our own pain signals (serotonin, norepinephrin)</a:t>
            </a:r>
          </a:p>
          <a:p>
            <a:r>
              <a:rPr lang="en-US" sz="1600" baseline="0" dirty="0" smtClean="0"/>
              <a:t>		-linked to increased post surgicla pin, and incicende of chronic pain – discovered another variant that may be protective</a:t>
            </a:r>
          </a:p>
          <a:p>
            <a:r>
              <a:rPr lang="en-US" sz="1600" baseline="0" dirty="0" smtClean="0"/>
              <a:t>Drug metabolism –</a:t>
            </a:r>
          </a:p>
          <a:p>
            <a:r>
              <a:rPr lang="en-US" sz="1600" baseline="0" dirty="0" smtClean="0"/>
              <a:t>      -major drug metabolism is through Cytochrome P450 family  – </a:t>
            </a:r>
          </a:p>
          <a:p>
            <a:r>
              <a:rPr lang="en-US" sz="1600" baseline="0" dirty="0" smtClean="0"/>
              <a:t>One particular enzyme CYP2D6 aware of variance  because that affects many opioid metabolism – particularly codeine – </a:t>
            </a:r>
          </a:p>
          <a:p>
            <a:r>
              <a:rPr lang="en-US" sz="1600" baseline="0" dirty="0" smtClean="0"/>
              <a:t>	4 groups – poor, intermediate metabolizers, extensive and ultra rapid metabolizers   </a:t>
            </a:r>
          </a:p>
          <a:p>
            <a:r>
              <a:rPr lang="en-US" sz="1600" baseline="0" dirty="0" smtClean="0"/>
              <a:t>		- one study found that in the 4 hour post operative phase ultra rapid metabolizers required less morphine compared to the rest.  </a:t>
            </a:r>
          </a:p>
          <a:p>
            <a:endParaRPr lang="en-US" sz="1600" baseline="0" dirty="0" smtClean="0"/>
          </a:p>
          <a:p>
            <a:endParaRPr lang="en-US" sz="1600" baseline="0" dirty="0" smtClean="0"/>
          </a:p>
          <a:p>
            <a:endParaRPr lang="en-US" sz="1600" baseline="0" dirty="0" smtClean="0"/>
          </a:p>
          <a:p>
            <a:endParaRPr lang="en-US" sz="1600" baseline="0" dirty="0" smtClean="0"/>
          </a:p>
          <a:p>
            <a:endParaRPr lang="en-US" sz="1400" dirty="0" smtClean="0"/>
          </a:p>
          <a:p>
            <a:endParaRPr lang="en-US" sz="1400"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9</a:t>
            </a:fld>
            <a:endParaRPr lang="en-US"/>
          </a:p>
        </p:txBody>
      </p:sp>
    </p:spTree>
    <p:extLst>
      <p:ext uri="{BB962C8B-B14F-4D97-AF65-F5344CB8AC3E}">
        <p14:creationId xmlns:p14="http://schemas.microsoft.com/office/powerpoint/2010/main" val="73491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Rot="1" noChangeAspect="1" noChangeArrowheads="1" noTextEdit="1"/>
          </p:cNvSpPr>
          <p:nvPr>
            <p:ph type="sldImg"/>
          </p:nvPr>
        </p:nvSpPr>
        <p:spPr>
          <a:ln/>
        </p:spPr>
      </p:sp>
      <p:sp>
        <p:nvSpPr>
          <p:cNvPr id="453635" name="Rectangle 3"/>
          <p:cNvSpPr>
            <a:spLocks noGrp="1" noChangeArrowheads="1"/>
          </p:cNvSpPr>
          <p:nvPr>
            <p:ph type="body" idx="1"/>
          </p:nvPr>
        </p:nvSpPr>
        <p:spPr/>
        <p:txBody>
          <a:bodyPr/>
          <a:lstStyle/>
          <a:p>
            <a:r>
              <a:rPr lang="en-US" dirty="0"/>
              <a:t>Some pharmacological considerations with the elderly.</a:t>
            </a:r>
          </a:p>
          <a:p>
            <a:endParaRPr lang="en-US" dirty="0"/>
          </a:p>
          <a:p>
            <a:r>
              <a:rPr lang="en-US" dirty="0"/>
              <a:t>The general start low and go slow holds well for most analgesic medications and use in the elderly. </a:t>
            </a:r>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CA" sz="3000" dirty="0" smtClean="0">
                <a:solidFill>
                  <a:schemeClr val="accent2"/>
                </a:solidFill>
              </a:rPr>
              <a:t> (more of the brain involved, more nerves involved)</a:t>
            </a:r>
          </a:p>
          <a:p>
            <a:pPr marL="0" marR="0" indent="0" algn="l" defTabSz="914400" rtl="0" eaLnBrk="1" fontAlgn="base" latinLnBrk="0" hangingPunct="1">
              <a:lnSpc>
                <a:spcPct val="100000"/>
              </a:lnSpc>
              <a:spcBef>
                <a:spcPct val="30000"/>
              </a:spcBef>
              <a:spcAft>
                <a:spcPct val="0"/>
              </a:spcAft>
              <a:buClrTx/>
              <a:buSzTx/>
              <a:buFontTx/>
              <a:buNone/>
              <a:tabLst/>
              <a:defRPr/>
            </a:pPr>
            <a:r>
              <a:rPr lang="en-CA" sz="1200" dirty="0" smtClean="0">
                <a:solidFill>
                  <a:schemeClr val="accent2"/>
                </a:solidFill>
              </a:rPr>
              <a:t>(more messages faster!)</a:t>
            </a:r>
          </a:p>
          <a:p>
            <a:endParaRPr lang="en-US" dirty="0" smtClean="0"/>
          </a:p>
          <a:p>
            <a:r>
              <a:rPr lang="en-CA" dirty="0" smtClean="0"/>
              <a:t>anges to the CNS and PNS “pain” pathway</a:t>
            </a:r>
          </a:p>
          <a:p>
            <a:pPr lvl="1"/>
            <a:r>
              <a:rPr lang="en-CA" dirty="0" smtClean="0"/>
              <a:t>Sprouting of new sensory nerve terminals in the spinal cord</a:t>
            </a:r>
          </a:p>
          <a:p>
            <a:pPr lvl="1"/>
            <a:r>
              <a:rPr lang="en-CA" dirty="0" smtClean="0"/>
              <a:t>Changes in local ion channels (calcium, potassium) decreasing threshold of 2</a:t>
            </a:r>
            <a:r>
              <a:rPr lang="en-CA" baseline="30000" dirty="0" smtClean="0"/>
              <a:t>nd</a:t>
            </a:r>
            <a:r>
              <a:rPr lang="en-CA" dirty="0" smtClean="0"/>
              <a:t> order neurons.</a:t>
            </a:r>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11</a:t>
            </a:fld>
            <a:endParaRPr lang="en-US"/>
          </a:p>
        </p:txBody>
      </p:sp>
    </p:spTree>
    <p:extLst>
      <p:ext uri="{BB962C8B-B14F-4D97-AF65-F5344CB8AC3E}">
        <p14:creationId xmlns:p14="http://schemas.microsoft.com/office/powerpoint/2010/main" val="172104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p:spPr>
        <p:txBody>
          <a:bodyPr/>
          <a:lstStyle/>
          <a:p>
            <a:pPr eaLnBrk="1" hangingPunct="1"/>
            <a:r>
              <a:rPr lang="en-CA" dirty="0"/>
              <a:t>Picture to show that pain is a process – quick reminder of basic physiology, and that the red shows the various parts of the pain pathway where the different medications/ techniques will impact the pain pathway. Visual depiction of slides 5, 6, and 7.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p:spPr>
        <p:txBody>
          <a:bodyPr/>
          <a:lstStyle/>
          <a:p>
            <a:pPr eaLnBrk="1" hangingPunct="1"/>
            <a:r>
              <a:rPr lang="en-CA" dirty="0"/>
              <a:t>Picture to show that pain is a process – quick reminder of basic physiology, and that the red shows the various parts of the pain pathway where the different medications/ techniques will impact the pain pathway. Visual depiction of slides 5, 6, and 7.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light that this is</a:t>
            </a:r>
            <a:r>
              <a:rPr lang="en-US" baseline="0" dirty="0" smtClean="0"/>
              <a:t> a symplistic visual depiction of one very small change that occurrs--- at the dorsal horn in the spinal cord.  1</a:t>
            </a:r>
            <a:r>
              <a:rPr lang="en-US" baseline="30000" dirty="0" smtClean="0"/>
              <a:t>st</a:t>
            </a:r>
            <a:r>
              <a:rPr lang="en-US" baseline="0" dirty="0" smtClean="0"/>
              <a:t> order neuron brings the signals and has various neurotransmitters that are beign sent across to the second order neuron (neurtransmitters such as glutamate and substance P) – these cross the synapse and typically bidn to the various ampa receptors (multiple) and the signal continues onto the brain.  There is another receptor, the NMDA receptor that is normally blocked by a magnesium plug.  With repeated stimuli, this plug can get knowced out and now there is a new chanell to allow increasing signals to the brain. (we will discuss this, but this is where NMDA receptor antagonists (ketamine) work.</a:t>
            </a:r>
          </a:p>
          <a:p>
            <a:endParaRPr lang="en-US" baseline="0" dirty="0" smtClean="0"/>
          </a:p>
          <a:p>
            <a:r>
              <a:rPr lang="en-US" dirty="0" smtClean="0"/>
              <a:t>Interestingly this is also potentially part of the development of opioid tolerance – so it is found that with repeated opioid</a:t>
            </a:r>
            <a:r>
              <a:rPr lang="en-US" baseline="0" dirty="0" smtClean="0"/>
              <a:t> dosing there is actually an affect on the glutamate and it then becomes more effective atthe NMDA receptor level.  </a:t>
            </a:r>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14</a:t>
            </a:fld>
            <a:endParaRPr lang="en-US"/>
          </a:p>
        </p:txBody>
      </p:sp>
    </p:spTree>
    <p:extLst>
      <p:ext uri="{BB962C8B-B14F-4D97-AF65-F5344CB8AC3E}">
        <p14:creationId xmlns:p14="http://schemas.microsoft.com/office/powerpoint/2010/main" val="1589078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txBox="1">
            <a:spLocks noGrp="1" noChangeArrowheads="1"/>
          </p:cNvSpPr>
          <p:nvPr/>
        </p:nvSpPr>
        <p:spPr bwMode="auto">
          <a:xfrm>
            <a:off x="3884613" y="8685213"/>
            <a:ext cx="2971800" cy="458787"/>
          </a:xfrm>
          <a:prstGeom prst="rect">
            <a:avLst/>
          </a:prstGeom>
          <a:noFill/>
          <a:ln>
            <a:miter lim="800000"/>
            <a:headEnd/>
            <a:tailEnd/>
          </a:ln>
        </p:spPr>
        <p:txBody>
          <a:bodyPr anchor="b"/>
          <a:lstStyle/>
          <a:p>
            <a:pPr algn="r" defTabSz="457200">
              <a:defRPr/>
            </a:pPr>
            <a:fld id="{18D8590F-5422-4B09-83D1-24D3E2CEEF29}" type="slidenum">
              <a:rPr lang="en-CA" sz="1200">
                <a:latin typeface="+mn-lt"/>
              </a:rPr>
              <a:pPr algn="r" defTabSz="457200">
                <a:defRPr/>
              </a:pPr>
              <a:t>15</a:t>
            </a:fld>
            <a:endParaRPr lang="en-CA" sz="1200">
              <a:latin typeface="+mn-lt"/>
            </a:endParaRPr>
          </a:p>
        </p:txBody>
      </p:sp>
      <p:sp>
        <p:nvSpPr>
          <p:cNvPr id="54275"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p:spPr>
      </p:sp>
      <p:sp>
        <p:nvSpPr>
          <p:cNvPr id="54276" name="Notes Placeholder 2"/>
          <p:cNvSpPr>
            <a:spLocks noGrp="1"/>
          </p:cNvSpPr>
          <p:nvPr>
            <p:ph type="body" idx="1"/>
          </p:nvPr>
        </p:nvSpPr>
        <p:spPr bwMode="auto">
          <a:xfrm>
            <a:off x="533400" y="4343400"/>
            <a:ext cx="5791200" cy="4495800"/>
          </a:xfrm>
          <a:noFill/>
        </p:spPr>
        <p:txBody>
          <a:bodyPr wrap="square" numCol="1" anchor="t" anchorCtr="0" compatLnSpc="1">
            <a:prstTxWarp prst="textNoShape">
              <a:avLst/>
            </a:prstTxWarp>
          </a:bodyPr>
          <a:lstStyle/>
          <a:p>
            <a:pPr defTabSz="909638">
              <a:spcBef>
                <a:spcPct val="0"/>
              </a:spcBef>
            </a:pPr>
            <a:r>
              <a:rPr lang="en-CA" sz="700" b="1" dirty="0" smtClean="0"/>
              <a:t>What </a:t>
            </a:r>
          </a:p>
        </p:txBody>
      </p:sp>
      <p:sp>
        <p:nvSpPr>
          <p:cNvPr id="5427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09638"/>
            <a:fld id="{DA8C6074-FB89-4632-923F-DD96BBC1DF5E}" type="slidenum">
              <a:rPr lang="en-US" sz="1200">
                <a:latin typeface="Calibri" pitchFamily="34" charset="0"/>
              </a:rPr>
              <a:pPr algn="r" defTabSz="909638"/>
              <a:t>15</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bwMode="auto">
          <a:noFill/>
          <a:ln>
            <a:solidFill>
              <a:srgbClr val="000000"/>
            </a:solidFill>
            <a:miter lim="800000"/>
            <a:headEnd/>
            <a:tailEnd/>
          </a:ln>
        </p:spPr>
      </p:sp>
      <p:sp>
        <p:nvSpPr>
          <p:cNvPr id="96259" name="Rectangle 3"/>
          <p:cNvSpPr>
            <a:spLocks noGrp="1"/>
          </p:cNvSpPr>
          <p:nvPr>
            <p:ph type="body" idx="1"/>
          </p:nvPr>
        </p:nvSpPr>
        <p:spPr bwMode="auto">
          <a:noFill/>
        </p:spPr>
        <p:txBody>
          <a:bodyPr wrap="square" numCol="1" anchor="t" anchorCtr="0" compatLnSpc="1">
            <a:prstTxWarp prst="textNoShape">
              <a:avLst/>
            </a:prstTxWarp>
          </a:bodyPr>
          <a:lstStyle/>
          <a:p>
            <a:r>
              <a:rPr lang="en-CA" sz="1000" dirty="0" smtClean="0"/>
              <a:t>-Tolerance --- needing more of the drug</a:t>
            </a:r>
            <a:r>
              <a:rPr lang="en-CA" sz="1000" baseline="0" dirty="0" smtClean="0"/>
              <a:t> to get increased effects– adaption, also some level of glutamernergic effect leading to increased nmda action</a:t>
            </a:r>
          </a:p>
          <a:p>
            <a:pPr marL="171450" indent="-171450">
              <a:buFontTx/>
              <a:buChar char="-"/>
            </a:pPr>
            <a:r>
              <a:rPr lang="en-CA" sz="1000" baseline="0" dirty="0" smtClean="0"/>
              <a:t>Some argument that this can or does lead to opioid hyperalgesia  --- basically enhanced pain response to something normally painful ---– increasing opioid doses – increasing pain --- variable opinions on this, controversial, really no t great evidence and not always clear what to do with this and how to differentiate the two.  </a:t>
            </a:r>
          </a:p>
          <a:p>
            <a:pPr marL="171450" indent="-171450">
              <a:buFontTx/>
              <a:buChar char="-"/>
            </a:pPr>
            <a:endParaRPr lang="en-CA" sz="1000" baseline="0" dirty="0" smtClean="0"/>
          </a:p>
          <a:p>
            <a:pPr marL="171450" indent="-171450">
              <a:buFontTx/>
              <a:buChar char="-"/>
            </a:pPr>
            <a:r>
              <a:rPr lang="en-CA" sz="1000" baseline="0" dirty="0" smtClean="0"/>
              <a:t>Methadoen maintenance – hyperaglgesic – meaning that rate painful things as much more painful and have lower tolerance to cold pressor – basicallly take those on Methadone and controls and put their hands into cold water – when did they first rate the experience as painful and then how long could they last before they had to withdraw their hand.  And MMT rated experience painful much sooner, and more painful and had to pull hand out sooner – similar results with other bupenorphine maintence and morphine</a:t>
            </a:r>
          </a:p>
          <a:p>
            <a:pPr marL="171450" indent="-171450">
              <a:buFontTx/>
              <a:buChar char="-"/>
            </a:pPr>
            <a:endParaRPr lang="en-CA" sz="1000" baseline="0" dirty="0" smtClean="0"/>
          </a:p>
          <a:p>
            <a:pPr marL="171450" indent="-171450">
              <a:buFontTx/>
              <a:buChar char="-"/>
            </a:pPr>
            <a:endParaRPr lang="en-CA" sz="1000" baseline="0" dirty="0" smtClean="0"/>
          </a:p>
          <a:p>
            <a:pPr marL="171450" indent="-171450">
              <a:buFontTx/>
              <a:buChar char="-"/>
            </a:pPr>
            <a:r>
              <a:rPr lang="en-CA" sz="1000" baseline="0" dirty="0" smtClean="0"/>
              <a:t>Why – not well understood seems to have multiple parts/ causes</a:t>
            </a:r>
          </a:p>
          <a:p>
            <a:pPr marL="171450" indent="-171450">
              <a:buFontTx/>
              <a:buChar char="-"/>
            </a:pPr>
            <a:endParaRPr lang="en-CA" sz="1000" baseline="0" dirty="0" smtClean="0"/>
          </a:p>
          <a:p>
            <a:pPr marL="171450" indent="-171450">
              <a:buFontTx/>
              <a:buChar char="-"/>
            </a:pPr>
            <a:r>
              <a:rPr lang="en-CA" sz="1000" baseline="0" dirty="0" smtClean="0"/>
              <a:t>Tolrance is believed to be caused by changes in receptor regulation, desensitzation, and glutaminergic activation, and many other complex processes</a:t>
            </a:r>
          </a:p>
          <a:p>
            <a:pPr marL="171450" indent="-171450">
              <a:buFontTx/>
              <a:buChar char="-"/>
            </a:pPr>
            <a:r>
              <a:rPr lang="en-CA" sz="1000" baseline="0" dirty="0" smtClean="0"/>
              <a:t>Goals of care – prevent withdrawl, manage pain</a:t>
            </a:r>
          </a:p>
          <a:p>
            <a:pPr marL="171450" indent="-171450">
              <a:buFontTx/>
              <a:buChar char="-"/>
            </a:pPr>
            <a:endParaRPr lang="en-CA" sz="1000" baseline="0" dirty="0" smtClean="0"/>
          </a:p>
          <a:p>
            <a:pPr marL="171450" indent="-171450">
              <a:buFontTx/>
              <a:buChar char="-"/>
            </a:pPr>
            <a:endParaRPr lang="en-CA" sz="1000" baseline="0" dirty="0" smtClean="0"/>
          </a:p>
          <a:p>
            <a:pPr marL="171450" indent="-171450">
              <a:buFontTx/>
              <a:buChar char="-"/>
            </a:pPr>
            <a:endParaRPr lang="en-CA" sz="1000" baseline="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Marijuanna – THC and cannibidiol -  best known chemicals with analgesic properties.</a:t>
            </a:r>
          </a:p>
          <a:p>
            <a:r>
              <a:rPr lang="en-CA" sz="1200" dirty="0" smtClean="0"/>
              <a:t>-partial agonism of cannbainoid receptors – in additon to analgesia – also shown to have muscle relaxation, some anit-inflammatory effects and possible neuropreotection in ischemia. </a:t>
            </a:r>
          </a:p>
          <a:p>
            <a:endParaRPr lang="en-CA" sz="1200" dirty="0" smtClean="0"/>
          </a:p>
          <a:p>
            <a:r>
              <a:rPr lang="en-CA" sz="1200" dirty="0" smtClean="0"/>
              <a:t>-act on both ascending and descending pain pathways ---- mechanism of action on just beginning to be understood – with the discovery of the endogenous cannabinoid system (or endocanibinoid system)</a:t>
            </a:r>
          </a:p>
          <a:p>
            <a:r>
              <a:rPr lang="en-CA" sz="1200" dirty="0" smtClean="0"/>
              <a:t>	-involved in regulating neuronal excitability,inflammation and pain, --- other areas also, including memory, appetite, movement, etc ---still new areas of research </a:t>
            </a:r>
          </a:p>
          <a:p>
            <a:endParaRPr lang="en-CA" sz="1200" dirty="0" smtClean="0"/>
          </a:p>
          <a:p>
            <a:r>
              <a:rPr lang="en-CA" sz="1200" dirty="0" smtClean="0"/>
              <a:t>In the endocannabinoid system there are receptors – CB1 and 2 idnetifed but likely others – in neural tissue when activated they supress the neuronal Ca2+ conductions ---- stabilize neuronal activity </a:t>
            </a:r>
          </a:p>
          <a:p>
            <a:endParaRPr lang="en-CA" sz="1200" dirty="0" smtClean="0"/>
          </a:p>
          <a:p>
            <a:r>
              <a:rPr lang="en-CA" sz="1200" dirty="0" smtClean="0"/>
              <a:t>What is interesting is that the CB1 receptor is highly expressed receptor in the brain == 10 X more prevalent in the CNS compared the to mu opioid receptor,  == receptors through out – interesting lower receptor expression in preain stem === argued as to why less/ no respiratory effect.</a:t>
            </a:r>
          </a:p>
          <a:p>
            <a:endParaRPr lang="en-US" dirty="0" smtClean="0"/>
          </a:p>
          <a:p>
            <a:endParaRPr lang="en-US" dirty="0" smtClean="0"/>
          </a:p>
          <a:p>
            <a:r>
              <a:rPr lang="en-US" dirty="0" smtClean="0"/>
              <a:t>Marinol, Nabilone, sativex --- </a:t>
            </a:r>
          </a:p>
          <a:p>
            <a:endParaRPr lang="en-US" dirty="0" smtClean="0"/>
          </a:p>
          <a:p>
            <a:r>
              <a:rPr lang="en-US" dirty="0" smtClean="0"/>
              <a:t>Effect</a:t>
            </a:r>
            <a:r>
              <a:rPr lang="en-US" baseline="0" dirty="0" smtClean="0"/>
              <a:t> on acute pain?</a:t>
            </a:r>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17</a:t>
            </a:fld>
            <a:endParaRPr lang="en-US"/>
          </a:p>
        </p:txBody>
      </p:sp>
    </p:spTree>
    <p:extLst>
      <p:ext uri="{BB962C8B-B14F-4D97-AF65-F5344CB8AC3E}">
        <p14:creationId xmlns:p14="http://schemas.microsoft.com/office/powerpoint/2010/main" val="2098899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TextEdit="1"/>
          </p:cNvSpPr>
          <p:nvPr>
            <p:ph type="sldImg"/>
          </p:nvPr>
        </p:nvSpPr>
        <p:spPr bwMode="auto">
          <a:noFill/>
          <a:ln>
            <a:solidFill>
              <a:srgbClr val="000000"/>
            </a:solidFill>
            <a:miter lim="800000"/>
            <a:headEnd/>
            <a:tailEnd/>
          </a:ln>
        </p:spPr>
      </p:sp>
      <p:sp>
        <p:nvSpPr>
          <p:cNvPr id="90115" name="Rectangle 3"/>
          <p:cNvSpPr>
            <a:spLocks noGrp="1"/>
          </p:cNvSpPr>
          <p:nvPr>
            <p:ph type="body" idx="1"/>
          </p:nvPr>
        </p:nvSpPr>
        <p:spPr bwMode="auto">
          <a:noFill/>
        </p:spPr>
        <p:txBody>
          <a:bodyPr wrap="square" numCol="1" anchor="t" anchorCtr="0" compatLnSpc="1">
            <a:prstTxWarp prst="textNoShape">
              <a:avLst/>
            </a:prstTxWarp>
          </a:bodyPr>
          <a:lstStyle/>
          <a:p>
            <a:r>
              <a:rPr lang="en-CA" smtClean="0"/>
              <a:t>So huge variability in pain experience and also in how the drugs are metabolized and we respond to them – summarize and highlight the variability </a:t>
            </a:r>
          </a:p>
          <a:p>
            <a:endParaRPr lang="en-CA" smtClean="0"/>
          </a:p>
          <a:p>
            <a:r>
              <a:rPr lang="en-CA" smtClean="0"/>
              <a:t>So what do we do about it … how do we manage. </a:t>
            </a:r>
          </a:p>
          <a:p>
            <a:endParaRPr lang="en-C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TextEdit="1"/>
          </p:cNvSpPr>
          <p:nvPr>
            <p:ph type="sldImg"/>
          </p:nvPr>
        </p:nvSpPr>
        <p:spPr bwMode="auto">
          <a:noFill/>
          <a:ln>
            <a:solidFill>
              <a:srgbClr val="000000"/>
            </a:solidFill>
            <a:miter lim="800000"/>
            <a:headEnd/>
            <a:tailEnd/>
          </a:ln>
        </p:spPr>
      </p:sp>
      <p:sp>
        <p:nvSpPr>
          <p:cNvPr id="91139" name="Rectangle 3"/>
          <p:cNvSpPr>
            <a:spLocks noGrp="1"/>
          </p:cNvSpPr>
          <p:nvPr>
            <p:ph type="body" idx="1"/>
          </p:nvPr>
        </p:nvSpPr>
        <p:spPr bwMode="auto">
          <a:noFill/>
        </p:spPr>
        <p:txBody>
          <a:bodyPr wrap="square" numCol="1" anchor="t" anchorCtr="0" compatLnSpc="1">
            <a:prstTxWarp prst="textNoShape">
              <a:avLst/>
            </a:prstTxWarp>
          </a:bodyPr>
          <a:lstStyle/>
          <a:p>
            <a:r>
              <a:rPr lang="en-CA" smtClean="0"/>
              <a:t>Key and central to all acute pain management is Multimodal pain management – we know this</a:t>
            </a:r>
          </a:p>
          <a:p>
            <a:endParaRPr lang="en-CA" smtClean="0"/>
          </a:p>
          <a:p>
            <a:r>
              <a:rPr lang="en-CA" smtClean="0"/>
              <a:t>We typically talk about acetaminophen, opioids, and NSAIds (if appropriate) may also mean nerve blocks, spinals, epidurals … so looking at different ways of interferring with the pain pathways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wrap="square" lIns="91435" tIns="45718" rIns="91435" bIns="45718" numCol="1" anchor="t" anchorCtr="0" compatLnSpc="1">
            <a:prstTxWarp prst="textNoShape">
              <a:avLst/>
            </a:prstTxWarp>
          </a:bodyPr>
          <a:lstStyle/>
          <a:p>
            <a:r>
              <a:rPr lang="en-CA" dirty="0" smtClean="0"/>
              <a:t>Quick overview for review--   And we know the benefits.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 dose for analgesic effects</a:t>
            </a:r>
            <a:r>
              <a:rPr lang="en-US" baseline="0" dirty="0" smtClean="0"/>
              <a:t> – higher doses are for dissociative anaesthetic – so much lower dose</a:t>
            </a:r>
          </a:p>
          <a:p>
            <a:endParaRPr lang="en-US" baseline="0" dirty="0" smtClean="0"/>
          </a:p>
          <a:p>
            <a:r>
              <a:rPr lang="en-US" baseline="0" dirty="0" smtClean="0"/>
              <a:t>Use for pain – patient should be able to stay awake and be responsive – not anaesthetic dosing!   No respiratory affect, doesn’t depress cardiac funcction or bowel function.  Very fast onset</a:t>
            </a:r>
          </a:p>
          <a:p>
            <a:endParaRPr lang="en-US" baseline="0" dirty="0" smtClean="0"/>
          </a:p>
          <a:p>
            <a:r>
              <a:rPr lang="en-US" baseline="0" dirty="0" smtClean="0"/>
              <a:t>And short duration – not great orally </a:t>
            </a:r>
          </a:p>
          <a:p>
            <a:r>
              <a:rPr lang="en-US" baseline="0" dirty="0" smtClean="0"/>
              <a:t>Beneficial for giving intra operatively and post operatively </a:t>
            </a:r>
          </a:p>
          <a:p>
            <a:endParaRPr lang="en-US" baseline="0" dirty="0" smtClean="0"/>
          </a:p>
          <a:p>
            <a:r>
              <a:rPr lang="en-US" baseline="0" dirty="0" smtClean="0"/>
              <a:t>Dosing is tyypically 0.1mg/ kg / hour   (usually 5-10mg/ hr == up to max of 20mg/ hr)</a:t>
            </a:r>
          </a:p>
          <a:p>
            <a:endParaRPr lang="en-US" baseline="0" dirty="0" smtClean="0"/>
          </a:p>
          <a:p>
            <a:r>
              <a:rPr lang="en-US" baseline="0" dirty="0" smtClean="0"/>
              <a:t>Biggest problem is the hallucinations or remergence effect – need to have midazolam available / ativan </a:t>
            </a:r>
          </a:p>
          <a:p>
            <a:endParaRPr lang="en-US" baseline="0" dirty="0" smtClean="0"/>
          </a:p>
          <a:p>
            <a:r>
              <a:rPr lang="en-US" baseline="0" dirty="0" smtClean="0"/>
              <a:t>Seems to have an opioid sparing affect  -- so quite useful for people on large opioid doses  -- decreases or reduces tolerance – much lower opioid doses</a:t>
            </a:r>
          </a:p>
          <a:p>
            <a:endParaRPr lang="en-US" dirty="0" smtClean="0"/>
          </a:p>
          <a:p>
            <a:r>
              <a:rPr lang="en-US" dirty="0" smtClean="0"/>
              <a:t>3 known</a:t>
            </a:r>
            <a:r>
              <a:rPr lang="en-US" baseline="0" dirty="0" smtClean="0"/>
              <a:t> NMDA receptor agonists --- Methadone, Ketamine and Dextromthorephan </a:t>
            </a:r>
          </a:p>
          <a:p>
            <a:endParaRPr lang="en-US" baseline="0" dirty="0" smtClean="0"/>
          </a:p>
          <a:p>
            <a:r>
              <a:rPr lang="en-US" sz="1200" kern="1200" dirty="0" smtClean="0">
                <a:solidFill>
                  <a:schemeClr val="tx1"/>
                </a:solidFill>
                <a:effectLst/>
                <a:latin typeface="+mn-lt"/>
                <a:ea typeface="+mn-ea"/>
                <a:cs typeface="+mn-cs"/>
              </a:rPr>
              <a:t>Psychotomimetic effects (titrate slowly and coadmin- ister a benzodiazepine to reduce or avoid these effects) </a:t>
            </a:r>
          </a:p>
          <a:p>
            <a:r>
              <a:rPr lang="en-US" sz="1200" kern="1200" dirty="0" smtClean="0">
                <a:solidFill>
                  <a:schemeClr val="tx1"/>
                </a:solidFill>
                <a:effectLst/>
                <a:latin typeface="+mn-lt"/>
                <a:ea typeface="+mn-ea"/>
                <a:cs typeface="+mn-cs"/>
              </a:rPr>
              <a:t>Hypotension </a:t>
            </a:r>
          </a:p>
          <a:p>
            <a:r>
              <a:rPr lang="en-US" sz="1200" kern="1200" dirty="0" smtClean="0">
                <a:solidFill>
                  <a:schemeClr val="tx1"/>
                </a:solidFill>
                <a:effectLst/>
                <a:latin typeface="+mn-lt"/>
                <a:ea typeface="+mn-ea"/>
                <a:cs typeface="+mn-cs"/>
              </a:rPr>
              <a:t>Excessive sedation </a:t>
            </a:r>
          </a:p>
          <a:p>
            <a:r>
              <a:rPr lang="en-US" sz="1200" kern="1200" dirty="0" smtClean="0">
                <a:solidFill>
                  <a:schemeClr val="tx1"/>
                </a:solidFill>
                <a:effectLst/>
                <a:latin typeface="+mn-lt"/>
                <a:ea typeface="+mn-ea"/>
                <a:cs typeface="+mn-cs"/>
              </a:rPr>
              <a:t>Nausea, vomiting </a:t>
            </a:r>
          </a:p>
          <a:p>
            <a:r>
              <a:rPr lang="en-US" sz="1200" kern="1200" dirty="0" smtClean="0">
                <a:solidFill>
                  <a:schemeClr val="tx1"/>
                </a:solidFill>
                <a:effectLst/>
                <a:latin typeface="+mn-lt"/>
                <a:ea typeface="+mn-ea"/>
                <a:cs typeface="+mn-cs"/>
              </a:rPr>
              <a:t>Excessive salivation </a:t>
            </a:r>
          </a:p>
          <a:p>
            <a:r>
              <a:rPr lang="en-US" sz="1200" kern="1200" dirty="0" smtClean="0">
                <a:solidFill>
                  <a:schemeClr val="tx1"/>
                </a:solidFill>
                <a:effectLst/>
                <a:latin typeface="+mn-lt"/>
                <a:ea typeface="+mn-ea"/>
                <a:cs typeface="+mn-cs"/>
              </a:rPr>
              <a:t>Apnea (with rapid IV administration) </a:t>
            </a:r>
          </a:p>
          <a:p>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21</a:t>
            </a:fld>
            <a:endParaRPr lang="en-US"/>
          </a:p>
        </p:txBody>
      </p:sp>
    </p:spTree>
    <p:extLst>
      <p:ext uri="{BB962C8B-B14F-4D97-AF65-F5344CB8AC3E}">
        <p14:creationId xmlns:p14="http://schemas.microsoft.com/office/powerpoint/2010/main" val="697057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886CEC-1CC9-40A5-BB88-6EA99FA65059}" type="slidenum">
              <a:rPr lang="en-CA"/>
              <a:pPr fontAlgn="base">
                <a:spcBef>
                  <a:spcPct val="0"/>
                </a:spcBef>
                <a:spcAft>
                  <a:spcPct val="0"/>
                </a:spcAft>
                <a:defRPr/>
              </a:pPr>
              <a:t>22</a:t>
            </a:fld>
            <a:endParaRPr lang="en-CA"/>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a:p>
            <a:pPr eaLnBrk="1" hangingPunct="1">
              <a:spcBef>
                <a:spcPct val="0"/>
              </a:spcBef>
            </a:pPr>
            <a:r>
              <a:rPr lang="en-CA" dirty="0" smtClean="0"/>
              <a:t>Many</a:t>
            </a:r>
            <a:r>
              <a:rPr lang="en-CA" baseline="0" dirty="0" smtClean="0"/>
              <a:t> studies looking at the role of gabapentin or pregabalin in the use for preventative pain management post surgery.  The questions are basiclly could adding either of these drugs decrease post op pain, decrease post op opiod consumption, decrease side effects and potentially decrease chronic post surgical pain.</a:t>
            </a:r>
          </a:p>
          <a:p>
            <a:pPr eaLnBrk="1" hangingPunct="1">
              <a:spcBef>
                <a:spcPct val="0"/>
              </a:spcBef>
            </a:pPr>
            <a:endParaRPr lang="en-CA" baseline="0" dirty="0" smtClean="0"/>
          </a:p>
          <a:p>
            <a:pPr eaLnBrk="1" hangingPunct="1">
              <a:spcBef>
                <a:spcPct val="0"/>
              </a:spcBef>
            </a:pPr>
            <a:r>
              <a:rPr lang="en-CA" baseline="0" dirty="0" smtClean="0"/>
              <a:t>Ultimately there is no consensus.  The studies vary in quality, multiple different doses, durations of treatment and regimens are explored.  Some studies look at 1 pre op dose, others examine  1 dose pre op followed by 2 weeks post.  So really not clear ideal dose, or duration.</a:t>
            </a:r>
          </a:p>
          <a:p>
            <a:pPr eaLnBrk="1" hangingPunct="1">
              <a:spcBef>
                <a:spcPct val="0"/>
              </a:spcBef>
            </a:pPr>
            <a:endParaRPr lang="en-CA" baseline="0" dirty="0" smtClean="0"/>
          </a:p>
          <a:p>
            <a:pPr eaLnBrk="1" hangingPunct="1">
              <a:spcBef>
                <a:spcPct val="0"/>
              </a:spcBef>
            </a:pPr>
            <a:endParaRPr lang="en-CA" baseline="0" dirty="0" smtClean="0"/>
          </a:p>
          <a:p>
            <a:pPr eaLnBrk="1" hangingPunct="1">
              <a:spcBef>
                <a:spcPct val="0"/>
              </a:spcBef>
            </a:pPr>
            <a:r>
              <a:rPr lang="en-CA" baseline="0" dirty="0" smtClean="0"/>
              <a:t>Agreement has been that there seems to be benefit of gabpentin or pregabalin, however long term benefit and dosing is still debated.  Having said that both Brenda and I clinically will add pregabalin – better absorption to a complex/ challenging pain management case – with fairly good effect – sometimes it seems to be the antianxiety effect and improved sleep that helps the most.  But currently it isn’t on ourr standard approach  </a:t>
            </a:r>
          </a:p>
          <a:p>
            <a:pPr eaLnBrk="1" hangingPunct="1">
              <a:spcBef>
                <a:spcPct val="0"/>
              </a:spcBef>
            </a:pPr>
            <a:endParaRPr lang="en-CA" dirty="0" smtClean="0"/>
          </a:p>
        </p:txBody>
      </p:sp>
    </p:spTree>
    <p:extLst>
      <p:ext uri="{BB962C8B-B14F-4D97-AF65-F5344CB8AC3E}">
        <p14:creationId xmlns:p14="http://schemas.microsoft.com/office/powerpoint/2010/main" val="619834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txBox="1">
            <a:spLocks noGrp="1" noChangeArrowheads="1"/>
          </p:cNvSpPr>
          <p:nvPr/>
        </p:nvSpPr>
        <p:spPr bwMode="auto">
          <a:xfrm>
            <a:off x="3884613" y="8685213"/>
            <a:ext cx="2971800" cy="458787"/>
          </a:xfrm>
          <a:prstGeom prst="rect">
            <a:avLst/>
          </a:prstGeom>
          <a:noFill/>
          <a:ln w="9525">
            <a:noFill/>
            <a:miter lim="800000"/>
            <a:headEnd/>
            <a:tailEnd/>
          </a:ln>
        </p:spPr>
        <p:txBody>
          <a:bodyPr anchor="b"/>
          <a:lstStyle/>
          <a:p>
            <a:pPr algn="r"/>
            <a:fld id="{E0429A6F-F915-482F-9B17-B34B625FAA2C}" type="slidenum">
              <a:rPr lang="en-CA" sz="1200">
                <a:latin typeface="Calibri" pitchFamily="34" charset="0"/>
              </a:rPr>
              <a:pPr algn="r"/>
              <a:t>23</a:t>
            </a:fld>
            <a:endParaRPr lang="en-CA" sz="1200">
              <a:latin typeface="Calibri" pitchFamily="34" charset="0"/>
            </a:endParaRPr>
          </a:p>
        </p:txBody>
      </p:sp>
      <p:sp>
        <p:nvSpPr>
          <p:cNvPr id="911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Recent</a:t>
            </a:r>
            <a:r>
              <a:rPr lang="en-CA" baseline="0" dirty="0" smtClean="0"/>
              <a:t> just came out Canadian – March 2013 – RCT of 100 TKA – compared pre op 600mg Gabapentin and 2 days of 800mg/day to placebo – pca morphine, acetaminophen (paracetamol), NSAID.  - spinal </a:t>
            </a:r>
          </a:p>
          <a:p>
            <a:pPr eaLnBrk="1" hangingPunct="1">
              <a:spcBef>
                <a:spcPct val="0"/>
              </a:spcBef>
            </a:pPr>
            <a:endParaRPr lang="en-CA" baseline="0" dirty="0" smtClean="0"/>
          </a:p>
          <a:p>
            <a:pPr eaLnBrk="1" hangingPunct="1">
              <a:spcBef>
                <a:spcPct val="0"/>
              </a:spcBef>
            </a:pPr>
            <a:r>
              <a:rPr lang="en-CA" dirty="0" smtClean="0"/>
              <a:t>Looking</a:t>
            </a:r>
            <a:r>
              <a:rPr lang="en-CA" baseline="0" dirty="0" smtClean="0"/>
              <a:t> at opiod consuption total for 72 hours, pain scores and patient satisfaction and they found no difference.</a:t>
            </a:r>
          </a:p>
          <a:p>
            <a:pPr eaLnBrk="1" hangingPunct="1">
              <a:spcBef>
                <a:spcPct val="0"/>
              </a:spcBef>
            </a:pPr>
            <a:endParaRPr lang="en-CA" baseline="0" dirty="0" smtClean="0"/>
          </a:p>
          <a:p>
            <a:pPr eaLnBrk="1" hangingPunct="1">
              <a:spcBef>
                <a:spcPct val="0"/>
              </a:spcBef>
            </a:pPr>
            <a:r>
              <a:rPr lang="en-CA" baseline="0" dirty="0" smtClean="0"/>
              <a:t>Pre gabalin – gabapentin --- better bioavailabiilty and plasma concentration increases linearly with increasing dosee, more rapid absorption.</a:t>
            </a:r>
          </a:p>
          <a:p>
            <a:pPr eaLnBrk="1" hangingPunct="1">
              <a:spcBef>
                <a:spcPct val="0"/>
              </a:spcBef>
            </a:pPr>
            <a:endParaRPr lang="en-CA" baseline="0" dirty="0" smtClean="0"/>
          </a:p>
          <a:p>
            <a:pPr eaLnBrk="1" hangingPunct="1">
              <a:spcBef>
                <a:spcPct val="0"/>
              </a:spcBef>
            </a:pPr>
            <a:endParaRPr lang="en-CA" baseline="0" dirty="0" smtClean="0"/>
          </a:p>
          <a:p>
            <a:pPr eaLnBrk="1" hangingPunct="1">
              <a:spcBef>
                <a:spcPct val="0"/>
              </a:spcBef>
            </a:pPr>
            <a:endParaRPr lang="en-CA" dirty="0" smtClean="0"/>
          </a:p>
        </p:txBody>
      </p:sp>
    </p:spTree>
    <p:extLst>
      <p:ext uri="{BB962C8B-B14F-4D97-AF65-F5344CB8AC3E}">
        <p14:creationId xmlns:p14="http://schemas.microsoft.com/office/powerpoint/2010/main" val="1335174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2B5CE8-986C-4CF5-9855-4C6F265D348C}" type="slidenum">
              <a:rPr lang="en-CA"/>
              <a:pPr/>
              <a:t>24</a:t>
            </a:fld>
            <a:endParaRPr lang="en-CA"/>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CA" dirty="0" err="1"/>
              <a:t>Otten</a:t>
            </a:r>
            <a:r>
              <a:rPr lang="en-CA" dirty="0"/>
              <a:t>, Dunn, 2011 – chart review of 250  -- patients who got all 3 (morphine spinal, single shot femoral and wound catheter infusion) significantly better pain control and less opioids --- compared all 3 and combo – combo much better,   -- all groups got morphine spinal --- lowest need for supplementary opioids was all 3.  Next was FNB and spinal, wound and spinal followed by spinal only,.</a:t>
            </a:r>
          </a:p>
          <a:p>
            <a:r>
              <a:rPr lang="en-CA" dirty="0"/>
              <a:t>Femoral nerve block – single and continuous – shown less pain, </a:t>
            </a:r>
            <a:r>
              <a:rPr lang="en-CA" dirty="0" err="1"/>
              <a:t>decresed</a:t>
            </a:r>
            <a:r>
              <a:rPr lang="en-CA" dirty="0"/>
              <a:t> opioid consumption and less PONV </a:t>
            </a:r>
          </a:p>
          <a:p>
            <a:r>
              <a:rPr lang="en-CA" dirty="0" smtClean="0"/>
              <a:t>Intra-articular bolus dose of L/A + </a:t>
            </a:r>
            <a:r>
              <a:rPr lang="en-CA" dirty="0" err="1" smtClean="0"/>
              <a:t>epinepherine</a:t>
            </a:r>
            <a:r>
              <a:rPr lang="en-CA" dirty="0" smtClean="0"/>
              <a:t> +/- ketorolac</a:t>
            </a:r>
            <a:r>
              <a:rPr lang="en-CA" baseline="0" dirty="0" smtClean="0"/>
              <a:t> +/- morphine – improve pain scores, reduce opioid consumption, and facilitate functional recovery – recent study looking at compression dressing x 48 hours to prolong effect</a:t>
            </a:r>
            <a:endParaRPr lang="en-CA" dirty="0"/>
          </a:p>
          <a:p>
            <a:endParaRPr lang="en-CA" dirty="0"/>
          </a:p>
          <a:p>
            <a:endParaRPr lang="en-CA" dirty="0" smtClean="0"/>
          </a:p>
          <a:p>
            <a:endParaRPr lang="en-CA" dirty="0" smtClean="0"/>
          </a:p>
          <a:p>
            <a:r>
              <a:rPr lang="en-CA" dirty="0" smtClean="0"/>
              <a:t>Intrarticular block</a:t>
            </a:r>
            <a:r>
              <a:rPr lang="en-CA" baseline="0" dirty="0" smtClean="0"/>
              <a:t> – high volume injection around the joint – typically ropivacaine, but can have mix of other solutions – some use opioids, ketamine, clonicdine  - provide significant pain relief – many areas have started using compression dressings to slow the systemic absorption and spread of the local anaesthetic and extend the block – some evidence of up to 48 hours, although typicaly is closer to the 24 hour mark. </a:t>
            </a:r>
            <a:endParaRPr lang="en-CA" dirty="0"/>
          </a:p>
          <a:p>
            <a:endParaRPr lang="en-CA" dirty="0"/>
          </a:p>
          <a:p>
            <a:endParaRPr lang="en-CA" dirty="0"/>
          </a:p>
        </p:txBody>
      </p:sp>
    </p:spTree>
    <p:extLst>
      <p:ext uri="{BB962C8B-B14F-4D97-AF65-F5344CB8AC3E}">
        <p14:creationId xmlns:p14="http://schemas.microsoft.com/office/powerpoint/2010/main" val="4237076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Shortened hospital stays, earlier bowel recovery,</a:t>
            </a:r>
            <a:r>
              <a:rPr lang="en-US" baseline="0" dirty="0" smtClean="0"/>
              <a:t> improved pain control </a:t>
            </a:r>
          </a:p>
          <a:p>
            <a:endParaRPr lang="en-US" baseline="0" dirty="0" smtClean="0"/>
          </a:p>
          <a:p>
            <a:r>
              <a:rPr lang="en-US" baseline="0" dirty="0" smtClean="0"/>
              <a:t>Challenges – many of the studies are small, not great quality and some concern about local anaesthetic toxicity – so are the dosing too high.</a:t>
            </a:r>
          </a:p>
          <a:p>
            <a:endParaRPr lang="en-US" baseline="0" dirty="0" smtClean="0"/>
          </a:p>
          <a:p>
            <a:r>
              <a:rPr lang="en-US" baseline="0" dirty="0" smtClean="0"/>
              <a:t>However there are small areas using this and seem to have benefit.</a:t>
            </a:r>
          </a:p>
          <a:p>
            <a:endParaRPr lang="en-US" baseline="0" dirty="0" smtClean="0"/>
          </a:p>
          <a:p>
            <a:r>
              <a:rPr lang="en-US" baseline="0" dirty="0" smtClean="0"/>
              <a:t>Some areas even are using Lidocaine running into PACU, and post operatively === issues around monitoring and safety, b</a:t>
            </a:r>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25</a:t>
            </a:fld>
            <a:endParaRPr lang="en-US"/>
          </a:p>
        </p:txBody>
      </p:sp>
    </p:spTree>
    <p:extLst>
      <p:ext uri="{BB962C8B-B14F-4D97-AF65-F5344CB8AC3E}">
        <p14:creationId xmlns:p14="http://schemas.microsoft.com/office/powerpoint/2010/main" val="1763691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3D7BF6-B76C-4613-A9D4-40973956BAC9}" type="slidenum">
              <a:rPr lang="en-US" smtClean="0"/>
              <a:pPr>
                <a:defRPr/>
              </a:pPr>
              <a:t>26</a:t>
            </a:fld>
            <a:endParaRPr lang="en-US"/>
          </a:p>
        </p:txBody>
      </p:sp>
    </p:spTree>
    <p:extLst>
      <p:ext uri="{BB962C8B-B14F-4D97-AF65-F5344CB8AC3E}">
        <p14:creationId xmlns:p14="http://schemas.microsoft.com/office/powerpoint/2010/main" val="580461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bwMode="auto">
          <a:noFill/>
          <a:ln>
            <a:solidFill>
              <a:srgbClr val="000000"/>
            </a:solidFill>
            <a:miter lim="800000"/>
            <a:headEnd/>
            <a:tailEnd/>
          </a:ln>
        </p:spPr>
      </p:sp>
      <p:sp>
        <p:nvSpPr>
          <p:cNvPr id="93187" name="Rectangle 3"/>
          <p:cNvSpPr>
            <a:spLocks noGrp="1"/>
          </p:cNvSpPr>
          <p:nvPr>
            <p:ph type="body" idx="1"/>
          </p:nvPr>
        </p:nvSpPr>
        <p:spPr bwMode="auto">
          <a:noFill/>
        </p:spPr>
        <p:txBody>
          <a:bodyPr wrap="square" numCol="1" anchor="t" anchorCtr="0" compatLnSpc="1">
            <a:prstTxWarp prst="textNoShape">
              <a:avLst/>
            </a:prstTxWarp>
          </a:bodyPr>
          <a:lstStyle/>
          <a:p>
            <a:r>
              <a:rPr lang="en-CA" smtClean="0"/>
              <a:t>Looking at the bigger picture – reminder about why we do what we do --- caring for our patients </a:t>
            </a:r>
          </a:p>
          <a:p>
            <a:endParaRPr lang="en-CA" smtClean="0"/>
          </a:p>
          <a:p>
            <a:r>
              <a:rPr lang="en-CA" smtClean="0"/>
              <a:t>And reminder that what you do in the PACU for pain management is incredibly important – not only at that momement, or even for the rest of their hospital stay, but also for the rehab, and recovery and potentially even months to years after surgery.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963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35" tIns="45718" rIns="91435" bIns="45718" numCol="1" anchor="t" anchorCtr="0" compatLnSpc="1">
            <a:prstTxWarp prst="textNoShape">
              <a:avLst/>
            </a:prstTxWarp>
          </a:bodyPr>
          <a:lstStyle/>
          <a:p>
            <a:r>
              <a:rPr lang="en-CA" smtClean="0"/>
              <a:t>Final reminder that what is done in PACU matters,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srcRect/>
          <a:stretch>
            <a:fillRect/>
          </a:stretch>
        </p:blipFill>
        <p:spPr bwMode="auto">
          <a:xfrm>
            <a:off x="0" y="733425"/>
            <a:ext cx="9144000" cy="6124575"/>
          </a:xfrm>
          <a:prstGeom prst="rect">
            <a:avLst/>
          </a:prstGeom>
          <a:noFill/>
          <a:ln w="9525">
            <a:noFill/>
            <a:miter lim="800000"/>
            <a:headEnd/>
            <a:tailEnd/>
          </a:ln>
        </p:spPr>
      </p:pic>
      <p:pic>
        <p:nvPicPr>
          <p:cNvPr id="5" name="Picture 7"/>
          <p:cNvPicPr>
            <a:picLocks noChangeAspect="1"/>
          </p:cNvPicPr>
          <p:nvPr userDrawn="1"/>
        </p:nvPicPr>
        <p:blipFill rotWithShape="1">
          <a:blip r:embed="rId3" cstate="email">
            <a:extLst/>
          </a:blip>
          <a:srcRect/>
          <a:stretch/>
        </p:blipFill>
        <p:spPr>
          <a:xfrm>
            <a:off x="6477000" y="1295400"/>
            <a:ext cx="901373" cy="901373"/>
          </a:xfrm>
          <a:prstGeom prst="ellipse">
            <a:avLst/>
          </a:prstGeom>
          <a:ln>
            <a:noFill/>
          </a:ln>
          <a:effectLst>
            <a:outerShdw blurRad="292100" dist="76200" dir="2700000" algn="tl" rotWithShape="0">
              <a:srgbClr val="333333">
                <a:alpha val="50000"/>
              </a:srgbClr>
            </a:outerShdw>
          </a:effectLst>
        </p:spPr>
      </p:pic>
      <p:pic>
        <p:nvPicPr>
          <p:cNvPr id="6" name="Picture 8"/>
          <p:cNvPicPr>
            <a:picLocks noChangeAspect="1"/>
          </p:cNvPicPr>
          <p:nvPr userDrawn="1"/>
        </p:nvPicPr>
        <p:blipFill rotWithShape="1">
          <a:blip r:embed="rId4" cstate="email">
            <a:extLst/>
          </a:blip>
          <a:srcRect/>
          <a:stretch/>
        </p:blipFill>
        <p:spPr>
          <a:xfrm>
            <a:off x="5791200" y="1905000"/>
            <a:ext cx="1240461" cy="1240461"/>
          </a:xfrm>
          <a:prstGeom prst="ellipse">
            <a:avLst/>
          </a:prstGeom>
          <a:ln>
            <a:noFill/>
          </a:ln>
          <a:effectLst>
            <a:outerShdw blurRad="292100" dist="76200" dir="2700000" algn="tl" rotWithShape="0">
              <a:srgbClr val="333333">
                <a:alpha val="50000"/>
              </a:srgbClr>
            </a:outerShdw>
          </a:effectLst>
        </p:spPr>
      </p:pic>
      <p:pic>
        <p:nvPicPr>
          <p:cNvPr id="7" name="Picture 9"/>
          <p:cNvPicPr>
            <a:picLocks noChangeAspect="1"/>
          </p:cNvPicPr>
          <p:nvPr userDrawn="1"/>
        </p:nvPicPr>
        <p:blipFill rotWithShape="1">
          <a:blip r:embed="rId5" cstate="email">
            <a:extLst/>
          </a:blip>
          <a:srcRect/>
          <a:stretch/>
        </p:blipFill>
        <p:spPr>
          <a:xfrm>
            <a:off x="6705600" y="22098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a:defRPr>
                <a:latin typeface="Georgia" pitchFamily="18" charset="0"/>
              </a:defRPr>
            </a:lvl1pPr>
          </a:lstStyle>
          <a:p>
            <a:r>
              <a:rPr lang="en-CA" smtClean="0"/>
              <a:t>Click to edit Master title style</a:t>
            </a:r>
            <a:endParaRPr lang="en-US" dirty="0"/>
          </a:p>
        </p:txBody>
      </p:sp>
      <p:sp>
        <p:nvSpPr>
          <p:cNvPr id="3" name="Subtitle 2"/>
          <p:cNvSpPr>
            <a:spLocks noGrp="1"/>
          </p:cNvSpPr>
          <p:nvPr>
            <p:ph type="subTitle" idx="1"/>
          </p:nvPr>
        </p:nvSpPr>
        <p:spPr>
          <a:xfrm>
            <a:off x="439948" y="1219200"/>
            <a:ext cx="5275052" cy="1295400"/>
          </a:xfrm>
        </p:spPr>
        <p:txBody>
          <a:bodyPr>
            <a:normAutofit/>
          </a:bodyPr>
          <a:lstStyle>
            <a:lvl1pPr marL="0" indent="0" algn="l">
              <a:buNone/>
              <a:defRPr sz="1600" baseline="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Date Placeholder 3"/>
          <p:cNvSpPr>
            <a:spLocks noGrp="1"/>
          </p:cNvSpPr>
          <p:nvPr>
            <p:ph type="dt" sz="half" idx="10"/>
          </p:nvPr>
        </p:nvSpPr>
        <p:spPr/>
        <p:txBody>
          <a:bodyPr/>
          <a:lstStyle>
            <a:lvl1pPr>
              <a:defRPr/>
            </a:lvl1pPr>
          </a:lstStyle>
          <a:p>
            <a:pPr>
              <a:defRPr/>
            </a:pPr>
            <a:fld id="{BF36CE3C-53D5-475D-BEC1-0F98A2417C91}" type="datetimeFigureOut">
              <a:rPr lang="en-US"/>
              <a:pPr>
                <a:defRPr/>
              </a:pPr>
              <a:t>10/27/2013</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D1D67249-E7C9-46CD-BC99-C6345ED43D50}" type="slidenum">
              <a:rPr lang="en-US"/>
              <a:pPr>
                <a:defRPr/>
              </a:pPr>
              <a:t>‹#›</a:t>
            </a:fld>
            <a:endParaRPr lang="en-US"/>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a:defRPr sz="2800">
                <a:latin typeface="Georgia" pitchFamily="18" charset="0"/>
              </a:defRPr>
            </a:lvl1pPr>
          </a:lstStyle>
          <a:p>
            <a:r>
              <a:rPr lang="en-CA" smtClean="0"/>
              <a:t>Click to edit Master title style</a:t>
            </a:r>
            <a:endParaRPr lang="en-US" dirty="0"/>
          </a:p>
        </p:txBody>
      </p:sp>
      <p:sp>
        <p:nvSpPr>
          <p:cNvPr id="3" name="Content Placeholder 2"/>
          <p:cNvSpPr>
            <a:spLocks noGrp="1"/>
          </p:cNvSpPr>
          <p:nvPr>
            <p:ph idx="1"/>
          </p:nvPr>
        </p:nvSpPr>
        <p:spPr/>
        <p:txBody>
          <a:bodyPr>
            <a:normAutofit/>
          </a:bodyPr>
          <a:lstStyle>
            <a:lvl1pPr marL="342900" indent="-342900">
              <a:lnSpc>
                <a:spcPct val="150000"/>
              </a:lnSpc>
              <a:spcBef>
                <a:spcPts val="0"/>
              </a:spcBef>
              <a:buSzPct val="130000"/>
              <a:buFont typeface="Arial" pitchFamily="34" charset="0"/>
              <a:buChar char="•"/>
              <a:defRPr sz="2000">
                <a:latin typeface="Georgia" pitchFamily="18" charset="0"/>
              </a:defRPr>
            </a:lvl1pPr>
            <a:lvl2pPr marL="571500" indent="-228600">
              <a:lnSpc>
                <a:spcPct val="150000"/>
              </a:lnSpc>
              <a:spcBef>
                <a:spcPts val="0"/>
              </a:spcBef>
              <a:buSzPct val="60000"/>
              <a:buFont typeface="Courier New" pitchFamily="49" charset="0"/>
              <a:buChar char="o"/>
              <a:defRPr sz="1800">
                <a:latin typeface="Georgia" pitchFamily="18" charset="0"/>
              </a:defRPr>
            </a:lvl2pPr>
            <a:lvl3pPr>
              <a:defRPr sz="2000">
                <a:latin typeface="Georgia" pitchFamily="18" charset="0"/>
              </a:defRPr>
            </a:lvl3pPr>
            <a:lvl4pPr>
              <a:defRPr sz="2000">
                <a:latin typeface="Georgia" pitchFamily="18" charset="0"/>
              </a:defRPr>
            </a:lvl4pPr>
            <a:lvl5pPr>
              <a:defRPr sz="2000">
                <a:latin typeface="Georgia" pitchFamily="18" charset="0"/>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fld id="{DDCD2939-E5C8-4D83-8939-D7590F856DAF}" type="datetimeFigureOut">
              <a:rPr lang="en-US"/>
              <a:pPr>
                <a:defRPr/>
              </a:pPr>
              <a:t>10/27/2013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E0FAE0-0081-4F64-87AE-498B588AC69B}" type="slidenum">
              <a:rPr lang="en-US"/>
              <a:pPr>
                <a:defRPr/>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dirty="0"/>
          </a:p>
        </p:txBody>
      </p:sp>
      <p:sp>
        <p:nvSpPr>
          <p:cNvPr id="3" name="Content Placeholder 2"/>
          <p:cNvSpPr>
            <a:spLocks noGrp="1"/>
          </p:cNvSpPr>
          <p:nvPr>
            <p:ph sz="half" idx="1"/>
          </p:nvPr>
        </p:nvSpPr>
        <p:spPr>
          <a:xfrm>
            <a:off x="457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648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9FC61014-2491-4757-8D7F-7516C2505C9A}" type="datetimeFigureOut">
              <a:rPr lang="en-US"/>
              <a:pPr>
                <a:defRPr/>
              </a:pPr>
              <a:t>10/27/2013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1C94A9D-8D6C-4EA3-BBD5-14F727123D05}" type="slidenum">
              <a:rPr lang="en-US"/>
              <a:pPr>
                <a:defRPr/>
              </a:pPr>
              <a:t>‹#›</a:t>
            </a:fld>
            <a:endParaRPr 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a:defRPr/>
            </a:lvl1pPr>
          </a:lstStyle>
          <a:p>
            <a:r>
              <a:rPr lang="en-CA"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0D18639-26FD-40E2-B14B-A7C96FCBD025}" type="datetimeFigureOut">
              <a:rPr lang="en-US"/>
              <a:pPr>
                <a:defRPr/>
              </a:pPr>
              <a:t>10/27/2013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E5B08A1-0E40-4268-9E91-5291B8D768D1}" type="slidenum">
              <a:rPr lang="en-US"/>
              <a:pPr>
                <a:defRPr/>
              </a:pPr>
              <a:t>‹#›</a:t>
            </a:fld>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CA"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86A22CC8-B408-415D-97A0-D8EA9AA2DCA1}" type="datetimeFigureOut">
              <a:rPr lang="en-US"/>
              <a:pPr>
                <a:defRPr/>
              </a:pPr>
              <a:t>10/27/2013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49BCF51-CC64-4F80-B127-BF47F7BF4605}" type="slidenum">
              <a:rPr lang="en-US"/>
              <a:pPr>
                <a:defRPr/>
              </a:pPr>
              <a:t>‹#›</a:t>
            </a:fld>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203D2E-EE72-4F46-ADB7-58FD74A8374F}" type="datetimeFigureOut">
              <a:rPr lang="en-US"/>
              <a:pPr>
                <a:defRPr/>
              </a:pPr>
              <a:t>10/27/2013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858C6C2-E193-4EF0-A052-EFDBCACB6DEA}" type="slidenum">
              <a:rPr lang="en-US"/>
              <a:pPr>
                <a:defRPr/>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914400"/>
            <a:ext cx="5111750" cy="521176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Text Placeholder 3"/>
          <p:cNvSpPr>
            <a:spLocks noGrp="1"/>
          </p:cNvSpPr>
          <p:nvPr>
            <p:ph type="body" sz="half" idx="2"/>
          </p:nvPr>
        </p:nvSpPr>
        <p:spPr>
          <a:xfrm>
            <a:off x="457200" y="1752600"/>
            <a:ext cx="3008313" cy="4373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AFD0BA2-B27D-4110-8A3B-82905F1260A8}" type="datetimeFigureOut">
              <a:rPr lang="en-US"/>
              <a:pPr>
                <a:defRPr/>
              </a:pPr>
              <a:t>10/27/2013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D226327-5951-4353-9207-578A8247D54D}" type="slidenum">
              <a:rPr lang="en-US"/>
              <a:pPr>
                <a:defRPr/>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CA"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BC40ED0-93B1-489C-B06E-E3F92E91BD78}" type="datetimeFigureOut">
              <a:rPr lang="en-US"/>
              <a:pPr>
                <a:defRPr/>
              </a:pPr>
              <a:t>10/27/2013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AC3DA-B192-4021-A094-2BDD549C3CEB}" type="slidenum">
              <a:rPr lang="en-US"/>
              <a:pPr>
                <a:defRPr/>
              </a:pPr>
              <a:t>‹#›</a:t>
            </a:fld>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616ABF-39E7-43E7-90AC-A2CA0485A489}" type="datetimeFigureOut">
              <a:rPr lang="en-US"/>
              <a:pPr>
                <a:defRPr/>
              </a:pPr>
              <a:t>10/27/2013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450DB12-AAE1-4273-A63B-63E6377AB1FF}" type="slidenum">
              <a:rPr lang="en-US"/>
              <a:pPr>
                <a:defRPr/>
              </a:pPr>
              <a:t>‹#›</a:t>
            </a:fld>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DE3F7D4-3B1D-415E-B447-B58083228C48}" type="datetimeFigureOut">
              <a:rPr lang="en-US"/>
              <a:pPr>
                <a:defRPr/>
              </a:pPr>
              <a:t>10/27/2013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A4E45C-6FAF-42A4-AE79-688C0567992A}" type="slidenum">
              <a:rPr lang="en-US"/>
              <a:pPr>
                <a:defRPr/>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endParaRPr lang="en-US" smtClean="0"/>
          </a:p>
        </p:txBody>
      </p:sp>
      <p:sp>
        <p:nvSpPr>
          <p:cNvPr id="1027" name="Text Placeholder 2"/>
          <p:cNvSpPr>
            <a:spLocks noGrp="1"/>
          </p:cNvSpPr>
          <p:nvPr>
            <p:ph type="body" idx="1"/>
          </p:nvPr>
        </p:nvSpPr>
        <p:spPr bwMode="auto">
          <a:xfrm>
            <a:off x="457200" y="1828800"/>
            <a:ext cx="8229600" cy="4297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61879A23-A33E-468C-B2BF-E9A081F6E9CA}" type="datetimeFigureOut">
              <a:rPr lang="en-US"/>
              <a:pPr>
                <a:defRPr/>
              </a:pPr>
              <a:t>10/27/2013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32F33951-B5DE-485B-BC12-1018CD2BE3B8}" type="slidenum">
              <a:rPr lang="en-US"/>
              <a:pPr>
                <a:defRPr/>
              </a:pPr>
              <a:t>‹#›</a:t>
            </a:fld>
            <a:endParaRPr lang="en-US"/>
          </a:p>
        </p:txBody>
      </p:sp>
      <p:pic>
        <p:nvPicPr>
          <p:cNvPr id="1031" name="Picture 6"/>
          <p:cNvPicPr>
            <a:picLocks noChangeAspect="1"/>
          </p:cNvPicPr>
          <p:nvPr/>
        </p:nvPicPr>
        <p:blipFill>
          <a:blip r:embed="rId12"/>
          <a:srcRect l="-143"/>
          <a:stretch>
            <a:fillRect/>
          </a:stretch>
        </p:blipFill>
        <p:spPr bwMode="auto">
          <a:xfrm>
            <a:off x="-12700" y="0"/>
            <a:ext cx="9156700" cy="6604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Lst>
  <p:transition spd="slow">
    <p:fade/>
  </p:transition>
  <p:timing>
    <p:tnLst>
      <p:par>
        <p:cTn id="1" dur="indefinite" restart="never" nodeType="tmRoot"/>
      </p:par>
    </p:tnLst>
  </p:timing>
  <p:txStyles>
    <p:titleStyle>
      <a:lvl1pPr algn="l" rtl="0" fontAlgn="base">
        <a:spcBef>
          <a:spcPct val="0"/>
        </a:spcBef>
        <a:spcAft>
          <a:spcPct val="0"/>
        </a:spcAft>
        <a:defRPr sz="2800" kern="1200">
          <a:solidFill>
            <a:schemeClr val="tx1"/>
          </a:solidFill>
          <a:latin typeface="+mj-lt"/>
          <a:ea typeface="+mj-ea"/>
          <a:cs typeface="+mj-cs"/>
        </a:defRPr>
      </a:lvl1pPr>
      <a:lvl2pPr algn="l" rtl="0" fontAlgn="base">
        <a:spcBef>
          <a:spcPct val="0"/>
        </a:spcBef>
        <a:spcAft>
          <a:spcPct val="0"/>
        </a:spcAft>
        <a:defRPr sz="2800">
          <a:solidFill>
            <a:schemeClr val="tx1"/>
          </a:solidFill>
          <a:latin typeface="Georgia" pitchFamily="18" charset="0"/>
        </a:defRPr>
      </a:lvl2pPr>
      <a:lvl3pPr algn="l" rtl="0" fontAlgn="base">
        <a:spcBef>
          <a:spcPct val="0"/>
        </a:spcBef>
        <a:spcAft>
          <a:spcPct val="0"/>
        </a:spcAft>
        <a:defRPr sz="2800">
          <a:solidFill>
            <a:schemeClr val="tx1"/>
          </a:solidFill>
          <a:latin typeface="Georgia" pitchFamily="18" charset="0"/>
        </a:defRPr>
      </a:lvl3pPr>
      <a:lvl4pPr algn="l" rtl="0" fontAlgn="base">
        <a:spcBef>
          <a:spcPct val="0"/>
        </a:spcBef>
        <a:spcAft>
          <a:spcPct val="0"/>
        </a:spcAft>
        <a:defRPr sz="2800">
          <a:solidFill>
            <a:schemeClr val="tx1"/>
          </a:solidFill>
          <a:latin typeface="Georgia" pitchFamily="18" charset="0"/>
        </a:defRPr>
      </a:lvl4pPr>
      <a:lvl5pPr algn="l" rtl="0" fontAlgn="base">
        <a:spcBef>
          <a:spcPct val="0"/>
        </a:spcBef>
        <a:spcAft>
          <a:spcPct val="0"/>
        </a:spcAft>
        <a:defRPr sz="2800">
          <a:solidFill>
            <a:schemeClr val="tx1"/>
          </a:solidFill>
          <a:latin typeface="Georgia" pitchFamily="18" charset="0"/>
        </a:defRPr>
      </a:lvl5pPr>
      <a:lvl6pPr marL="457200" algn="l" rtl="0" fontAlgn="base">
        <a:spcBef>
          <a:spcPct val="0"/>
        </a:spcBef>
        <a:spcAft>
          <a:spcPct val="0"/>
        </a:spcAft>
        <a:defRPr sz="2800">
          <a:solidFill>
            <a:schemeClr val="tx1"/>
          </a:solidFill>
          <a:latin typeface="Georgia" pitchFamily="18" charset="0"/>
        </a:defRPr>
      </a:lvl6pPr>
      <a:lvl7pPr marL="914400" algn="l" rtl="0" fontAlgn="base">
        <a:spcBef>
          <a:spcPct val="0"/>
        </a:spcBef>
        <a:spcAft>
          <a:spcPct val="0"/>
        </a:spcAft>
        <a:defRPr sz="2800">
          <a:solidFill>
            <a:schemeClr val="tx1"/>
          </a:solidFill>
          <a:latin typeface="Georgia" pitchFamily="18" charset="0"/>
        </a:defRPr>
      </a:lvl7pPr>
      <a:lvl8pPr marL="1371600" algn="l" rtl="0" fontAlgn="base">
        <a:spcBef>
          <a:spcPct val="0"/>
        </a:spcBef>
        <a:spcAft>
          <a:spcPct val="0"/>
        </a:spcAft>
        <a:defRPr sz="2800">
          <a:solidFill>
            <a:schemeClr val="tx1"/>
          </a:solidFill>
          <a:latin typeface="Georgia" pitchFamily="18" charset="0"/>
        </a:defRPr>
      </a:lvl8pPr>
      <a:lvl9pPr marL="1828800" algn="l" rtl="0" fontAlgn="base">
        <a:spcBef>
          <a:spcPct val="0"/>
        </a:spcBef>
        <a:spcAft>
          <a:spcPct val="0"/>
        </a:spcAft>
        <a:defRPr sz="2800">
          <a:solidFill>
            <a:schemeClr val="tx1"/>
          </a:solidFill>
          <a:latin typeface="Georgia" pitchFamily="18" charset="0"/>
        </a:defRPr>
      </a:lvl9pPr>
    </p:titleStyle>
    <p:body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w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wm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5.wmf"/><Relationship Id="rId5" Type="http://schemas.openxmlformats.org/officeDocument/2006/relationships/image" Target="../media/image24.wmf"/><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spect="1"/>
          </p:cNvSpPr>
          <p:nvPr/>
        </p:nvSpPr>
        <p:spPr>
          <a:xfrm>
            <a:off x="715816" y="1752600"/>
            <a:ext cx="7712368" cy="1323439"/>
          </a:xfrm>
          <a:prstGeom prst="rect">
            <a:avLst/>
          </a:prstGeom>
          <a:noFill/>
        </p:spPr>
        <p:txBody>
          <a:bodyPr wrap="none" rtlCol="0">
            <a:spAutoFit/>
          </a:bodyPr>
          <a:lstStyle/>
          <a:p>
            <a:r>
              <a:rPr lang="en-US" sz="40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Thinking About Pain:</a:t>
            </a:r>
          </a:p>
          <a:p>
            <a:r>
              <a:rPr lang="en-US" sz="40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Multimodal Pain </a:t>
            </a:r>
            <a:r>
              <a:rPr lang="en-US" sz="40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mj-lt"/>
              </a:rPr>
              <a:t>Management</a:t>
            </a:r>
            <a:r>
              <a:rPr lang="en-US" sz="40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 </a:t>
            </a:r>
          </a:p>
        </p:txBody>
      </p:sp>
      <p:sp>
        <p:nvSpPr>
          <p:cNvPr id="6" name="TextBox 5"/>
          <p:cNvSpPr txBox="1"/>
          <p:nvPr/>
        </p:nvSpPr>
        <p:spPr>
          <a:xfrm>
            <a:off x="4114800" y="5638800"/>
            <a:ext cx="4800600" cy="923330"/>
          </a:xfrm>
          <a:prstGeom prst="rect">
            <a:avLst/>
          </a:prstGeom>
          <a:noFill/>
        </p:spPr>
        <p:txBody>
          <a:bodyPr wrap="square" rtlCol="0">
            <a:spAutoFit/>
          </a:bodyPr>
          <a:lstStyle/>
          <a:p>
            <a:r>
              <a:rPr lang="en-US" dirty="0" smtClean="0"/>
              <a:t>Sarah Derman, RN, MSN</a:t>
            </a:r>
          </a:p>
          <a:p>
            <a:r>
              <a:rPr lang="en-US" dirty="0" smtClean="0"/>
              <a:t>Clinical Nurse Specialist: Pain Management</a:t>
            </a:r>
          </a:p>
          <a:p>
            <a:r>
              <a:rPr lang="en-US" dirty="0" smtClean="0"/>
              <a:t>Fraser Health: Surgical Program</a:t>
            </a:r>
            <a:endParaRPr lang="en-US" dirty="0"/>
          </a:p>
        </p:txBody>
      </p:sp>
      <p:sp>
        <p:nvSpPr>
          <p:cNvPr id="7" name="TextBox 6"/>
          <p:cNvSpPr txBox="1"/>
          <p:nvPr/>
        </p:nvSpPr>
        <p:spPr>
          <a:xfrm>
            <a:off x="5181600" y="3733800"/>
            <a:ext cx="2438400" cy="369332"/>
          </a:xfrm>
          <a:prstGeom prst="rect">
            <a:avLst/>
          </a:prstGeom>
          <a:noFill/>
        </p:spPr>
        <p:txBody>
          <a:bodyPr wrap="square" rtlCol="0">
            <a:spAutoFit/>
          </a:bodyPr>
          <a:lstStyle/>
          <a:p>
            <a:r>
              <a:rPr lang="en-US" dirty="0" smtClean="0">
                <a:latin typeface="+mj-lt"/>
              </a:rPr>
              <a:t>October 26, 2013</a:t>
            </a:r>
            <a:endParaRPr lang="en-US" dirty="0">
              <a:latin typeface="+mj-lt"/>
            </a:endParaRPr>
          </a:p>
        </p:txBody>
      </p:sp>
    </p:spTree>
    <p:extLst>
      <p:ext uri="{BB962C8B-B14F-4D97-AF65-F5344CB8AC3E}">
        <p14:creationId xmlns:p14="http://schemas.microsoft.com/office/powerpoint/2010/main" val="747448831"/>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idx="4294967295"/>
          </p:nvPr>
        </p:nvSpPr>
        <p:spPr/>
        <p:txBody>
          <a:bodyPr anchor="t"/>
          <a:lstStyle/>
          <a:p>
            <a:endParaRPr lang="en-US" dirty="0" smtClean="0"/>
          </a:p>
        </p:txBody>
      </p:sp>
      <p:pic>
        <p:nvPicPr>
          <p:cNvPr id="289798" name="Picture 6" descr="the_thinker"/>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447800" y="1066800"/>
            <a:ext cx="6705600" cy="4835525"/>
          </a:xfrm>
          <a:noFill/>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anchor="ctr"/>
          <a:lstStyle/>
          <a:p>
            <a:endParaRPr lang="en-CA" dirty="0" smtClean="0"/>
          </a:p>
        </p:txBody>
      </p:sp>
      <p:sp>
        <p:nvSpPr>
          <p:cNvPr id="46083" name="Rectangle 3"/>
          <p:cNvSpPr>
            <a:spLocks noGrp="1"/>
          </p:cNvSpPr>
          <p:nvPr>
            <p:ph type="body" idx="1"/>
          </p:nvPr>
        </p:nvSpPr>
        <p:spPr>
          <a:xfrm>
            <a:off x="457200" y="2057400"/>
            <a:ext cx="8229600" cy="4297362"/>
          </a:xfrm>
        </p:spPr>
        <p:txBody>
          <a:bodyPr>
            <a:normAutofit/>
          </a:bodyPr>
          <a:lstStyle/>
          <a:p>
            <a:pPr algn="ctr">
              <a:lnSpc>
                <a:spcPct val="100000"/>
              </a:lnSpc>
              <a:spcBef>
                <a:spcPct val="20000"/>
              </a:spcBef>
              <a:buSzTx/>
              <a:buFont typeface="Arial" charset="0"/>
              <a:buNone/>
            </a:pPr>
            <a:r>
              <a:rPr lang="en-CA" sz="3600" b="1" i="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The amount of tissue trauma is an indicator of how much pain a patient will have.</a:t>
            </a: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idx="4294967295"/>
          </p:nvPr>
        </p:nvSpPr>
        <p:spPr/>
        <p:txBody>
          <a:bodyPr anchor="t"/>
          <a:lstStyle/>
          <a:p>
            <a:r>
              <a:rPr lang="en-CA" dirty="0" smtClean="0"/>
              <a:t>Which surgery results in more pain?</a:t>
            </a:r>
          </a:p>
        </p:txBody>
      </p:sp>
      <p:sp>
        <p:nvSpPr>
          <p:cNvPr id="281603" name="Rectangle 3"/>
          <p:cNvSpPr>
            <a:spLocks noGrp="1" noChangeArrowheads="1"/>
          </p:cNvSpPr>
          <p:nvPr>
            <p:ph type="body" sz="half" idx="4294967295"/>
          </p:nvPr>
        </p:nvSpPr>
        <p:spPr>
          <a:xfrm>
            <a:off x="457200" y="1828800"/>
            <a:ext cx="4038600" cy="4297363"/>
          </a:xfrm>
        </p:spPr>
        <p:txBody>
          <a:bodyPr/>
          <a:lstStyle/>
          <a:p>
            <a:r>
              <a:rPr lang="en-CA" sz="2000" dirty="0" smtClean="0"/>
              <a:t>Total Knee Replacement?	</a:t>
            </a:r>
          </a:p>
        </p:txBody>
      </p:sp>
      <p:pic>
        <p:nvPicPr>
          <p:cNvPr id="37892" name="Picture 4" descr="knee-replacement"/>
          <p:cNvPicPr>
            <a:picLocks noChangeAspect="1" noChangeArrowheads="1"/>
          </p:cNvPicPr>
          <p:nvPr/>
        </p:nvPicPr>
        <p:blipFill>
          <a:blip r:embed="rId3"/>
          <a:srcRect/>
          <a:stretch>
            <a:fillRect/>
          </a:stretch>
        </p:blipFill>
        <p:spPr bwMode="auto">
          <a:xfrm>
            <a:off x="533400" y="2743200"/>
            <a:ext cx="3962400" cy="3397250"/>
          </a:xfrm>
          <a:prstGeom prst="rect">
            <a:avLst/>
          </a:prstGeom>
          <a:noFill/>
          <a:ln w="9525">
            <a:noFill/>
            <a:miter lim="800000"/>
            <a:headEnd/>
            <a:tailEnd/>
          </a:ln>
        </p:spPr>
      </p:pic>
      <p:sp>
        <p:nvSpPr>
          <p:cNvPr id="281605" name="Rectangle 5"/>
          <p:cNvSpPr>
            <a:spLocks noGrp="1" noChangeArrowheads="1"/>
          </p:cNvSpPr>
          <p:nvPr>
            <p:ph type="body" sz="half" idx="4294967295"/>
          </p:nvPr>
        </p:nvSpPr>
        <p:spPr>
          <a:xfrm>
            <a:off x="4648200" y="1828800"/>
            <a:ext cx="4038600" cy="4297363"/>
          </a:xfrm>
        </p:spPr>
        <p:txBody>
          <a:bodyPr/>
          <a:lstStyle/>
          <a:p>
            <a:r>
              <a:rPr lang="en-US" sz="2000" dirty="0" smtClean="0"/>
              <a:t>Bowel Surgery?</a:t>
            </a:r>
          </a:p>
        </p:txBody>
      </p:sp>
      <p:pic>
        <p:nvPicPr>
          <p:cNvPr id="37894" name="Picture 6" descr="M5510374-Bowel_surgery-SPL"/>
          <p:cNvPicPr>
            <a:picLocks noChangeAspect="1" noChangeArrowheads="1"/>
          </p:cNvPicPr>
          <p:nvPr/>
        </p:nvPicPr>
        <p:blipFill>
          <a:blip r:embed="rId4"/>
          <a:srcRect/>
          <a:stretch>
            <a:fillRect/>
          </a:stretch>
        </p:blipFill>
        <p:spPr bwMode="auto">
          <a:xfrm>
            <a:off x="4724400" y="2743200"/>
            <a:ext cx="3886200" cy="3429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160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build="p"/>
      <p:bldP spid="28160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Unknown"/>
          <p:cNvPicPr>
            <a:picLocks noChangeAspect="1" noChangeArrowheads="1"/>
          </p:cNvPicPr>
          <p:nvPr/>
        </p:nvPicPr>
        <p:blipFill>
          <a:blip r:embed="rId3"/>
          <a:srcRect/>
          <a:stretch>
            <a:fillRect/>
          </a:stretch>
        </p:blipFill>
        <p:spPr bwMode="auto">
          <a:xfrm>
            <a:off x="152400" y="152400"/>
            <a:ext cx="1720850" cy="2106613"/>
          </a:xfrm>
          <a:prstGeom prst="rect">
            <a:avLst/>
          </a:prstGeom>
          <a:noFill/>
          <a:ln w="9525">
            <a:noFill/>
            <a:miter lim="800000"/>
            <a:headEnd/>
            <a:tailEnd/>
          </a:ln>
        </p:spPr>
      </p:pic>
      <p:pic>
        <p:nvPicPr>
          <p:cNvPr id="39939" name="Picture 4" descr="animal_spirits_descartes"/>
          <p:cNvPicPr>
            <a:picLocks noChangeAspect="1" noChangeArrowheads="1"/>
          </p:cNvPicPr>
          <p:nvPr/>
        </p:nvPicPr>
        <p:blipFill>
          <a:blip r:embed="rId4"/>
          <a:srcRect/>
          <a:stretch>
            <a:fillRect/>
          </a:stretch>
        </p:blipFill>
        <p:spPr bwMode="auto">
          <a:xfrm>
            <a:off x="2057400" y="1219200"/>
            <a:ext cx="4106863" cy="4724400"/>
          </a:xfrm>
          <a:prstGeom prst="rect">
            <a:avLst/>
          </a:prstGeom>
          <a:noFill/>
          <a:ln w="9525">
            <a:noFill/>
            <a:miter lim="800000"/>
            <a:headEnd/>
            <a:tailEnd/>
          </a:ln>
        </p:spPr>
      </p:pic>
      <p:sp>
        <p:nvSpPr>
          <p:cNvPr id="39940" name="Rectangle 5"/>
          <p:cNvSpPr>
            <a:spLocks noChangeArrowheads="1"/>
          </p:cNvSpPr>
          <p:nvPr/>
        </p:nvSpPr>
        <p:spPr bwMode="auto">
          <a:xfrm>
            <a:off x="304800" y="6248400"/>
            <a:ext cx="8839200" cy="488950"/>
          </a:xfrm>
          <a:prstGeom prst="rect">
            <a:avLst/>
          </a:prstGeom>
          <a:noFill/>
          <a:ln w="9525">
            <a:noFill/>
            <a:miter lim="800000"/>
            <a:headEnd/>
            <a:tailEnd/>
          </a:ln>
        </p:spPr>
        <p:txBody>
          <a:bodyPr>
            <a:spAutoFit/>
          </a:bodyPr>
          <a:lstStyle/>
          <a:p>
            <a:pPr algn="l" eaLnBrk="0" hangingPunct="0"/>
            <a:r>
              <a:rPr lang="en-US" sz="1300">
                <a:solidFill>
                  <a:srgbClr val="000000"/>
                </a:solidFill>
                <a:ea typeface="ＭＳ Ｐゴシック" charset="-128"/>
              </a:rPr>
              <a:t>"Fast moving particles of fire ..the disturbance passes along the nerve filament until it reaches the brain..." </a:t>
            </a:r>
            <a:r>
              <a:rPr lang="en-US" sz="1300">
                <a:solidFill>
                  <a:srgbClr val="000000"/>
                </a:solidFill>
                <a:latin typeface="Arial Italic" pitchFamily="34" charset="0"/>
                <a:ea typeface="ＭＳ Ｐゴシック" charset="-128"/>
              </a:rPr>
              <a:t>Descartes (1664)</a:t>
            </a: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idx="4294967295"/>
          </p:nvPr>
        </p:nvSpPr>
        <p:spPr/>
        <p:txBody>
          <a:bodyPr anchor="t"/>
          <a:lstStyle/>
          <a:p>
            <a:endParaRPr lang="en-CA" smtClean="0"/>
          </a:p>
        </p:txBody>
      </p:sp>
      <p:sp>
        <p:nvSpPr>
          <p:cNvPr id="296963" name="Rectangle 3"/>
          <p:cNvSpPr>
            <a:spLocks noGrp="1" noChangeArrowheads="1"/>
          </p:cNvSpPr>
          <p:nvPr>
            <p:ph type="body" idx="4294967295"/>
          </p:nvPr>
        </p:nvSpPr>
        <p:spPr/>
        <p:txBody>
          <a:bodyPr/>
          <a:lstStyle/>
          <a:p>
            <a:endParaRPr lang="en-CA" smtClean="0"/>
          </a:p>
        </p:txBody>
      </p:sp>
      <p:pic>
        <p:nvPicPr>
          <p:cNvPr id="44036" name="Picture 7" descr="PainExplained_Large"/>
          <p:cNvPicPr>
            <a:picLocks noChangeAspect="1" noChangeArrowheads="1"/>
          </p:cNvPicPr>
          <p:nvPr/>
        </p:nvPicPr>
        <p:blipFill>
          <a:blip r:embed="rId3"/>
          <a:srcRect/>
          <a:stretch>
            <a:fillRect/>
          </a:stretch>
        </p:blipFill>
        <p:spPr bwMode="auto">
          <a:xfrm>
            <a:off x="0" y="-762000"/>
            <a:ext cx="9144000" cy="82407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descr="Unknown"/>
          <p:cNvPicPr>
            <a:picLocks noChangeAspect="1" noChangeArrowheads="1"/>
          </p:cNvPicPr>
          <p:nvPr/>
        </p:nvPicPr>
        <p:blipFill>
          <a:blip r:embed="rId3"/>
          <a:srcRect/>
          <a:stretch>
            <a:fillRect/>
          </a:stretch>
        </p:blipFill>
        <p:spPr bwMode="auto">
          <a:xfrm>
            <a:off x="152400" y="152400"/>
            <a:ext cx="1720850" cy="2106613"/>
          </a:xfrm>
          <a:prstGeom prst="rect">
            <a:avLst/>
          </a:prstGeom>
          <a:noFill/>
          <a:ln w="9525">
            <a:noFill/>
            <a:miter lim="800000"/>
            <a:headEnd/>
            <a:tailEnd/>
          </a:ln>
        </p:spPr>
      </p:pic>
      <p:pic>
        <p:nvPicPr>
          <p:cNvPr id="97283" name="Picture 4" descr="animal_spirits_descartes"/>
          <p:cNvPicPr>
            <a:picLocks noChangeAspect="1" noChangeArrowheads="1"/>
          </p:cNvPicPr>
          <p:nvPr/>
        </p:nvPicPr>
        <p:blipFill>
          <a:blip r:embed="rId4"/>
          <a:srcRect/>
          <a:stretch>
            <a:fillRect/>
          </a:stretch>
        </p:blipFill>
        <p:spPr bwMode="auto">
          <a:xfrm>
            <a:off x="2057400" y="1219200"/>
            <a:ext cx="4106863" cy="4724400"/>
          </a:xfrm>
          <a:prstGeom prst="rect">
            <a:avLst/>
          </a:prstGeom>
          <a:noFill/>
          <a:ln w="9525">
            <a:noFill/>
            <a:miter lim="800000"/>
            <a:headEnd/>
            <a:tailEnd/>
          </a:ln>
        </p:spPr>
      </p:pic>
      <p:sp>
        <p:nvSpPr>
          <p:cNvPr id="97284" name="Rectangle 5"/>
          <p:cNvSpPr>
            <a:spLocks noChangeArrowheads="1"/>
          </p:cNvSpPr>
          <p:nvPr/>
        </p:nvSpPr>
        <p:spPr bwMode="auto">
          <a:xfrm>
            <a:off x="304800" y="6248400"/>
            <a:ext cx="8839200" cy="488950"/>
          </a:xfrm>
          <a:prstGeom prst="rect">
            <a:avLst/>
          </a:prstGeom>
          <a:noFill/>
          <a:ln w="9525">
            <a:noFill/>
            <a:miter lim="800000"/>
            <a:headEnd/>
            <a:tailEnd/>
          </a:ln>
        </p:spPr>
        <p:txBody>
          <a:bodyPr>
            <a:spAutoFit/>
          </a:bodyPr>
          <a:lstStyle/>
          <a:p>
            <a:pPr algn="l" eaLnBrk="0" hangingPunct="0"/>
            <a:r>
              <a:rPr lang="en-US" sz="1300">
                <a:solidFill>
                  <a:srgbClr val="000000"/>
                </a:solidFill>
                <a:ea typeface="ＭＳ Ｐゴシック" charset="-128"/>
              </a:rPr>
              <a:t>"Fast moving particles of fire ..the disturbance passes along the nerve filament until it reaches the brain..." </a:t>
            </a:r>
            <a:r>
              <a:rPr lang="en-US" sz="1300">
                <a:solidFill>
                  <a:srgbClr val="000000"/>
                </a:solidFill>
                <a:latin typeface="Arial Italic" pitchFamily="34" charset="0"/>
                <a:ea typeface="ＭＳ Ｐゴシック" charset="-128"/>
              </a:rPr>
              <a:t>Descartes (1664)</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1"/>
          <p:cNvSpPr txBox="1">
            <a:spLocks noGrp="1"/>
          </p:cNvSpPr>
          <p:nvPr/>
        </p:nvSpPr>
        <p:spPr bwMode="gray">
          <a:xfrm>
            <a:off x="4338638" y="6454775"/>
            <a:ext cx="466725" cy="241300"/>
          </a:xfrm>
          <a:prstGeom prst="rect">
            <a:avLst/>
          </a:prstGeom>
          <a:noFill/>
          <a:ln w="9525">
            <a:noFill/>
            <a:miter lim="800000"/>
            <a:headEnd/>
            <a:tailEnd/>
          </a:ln>
        </p:spPr>
        <p:txBody>
          <a:bodyPr lIns="40840" tIns="40840" rIns="40840" bIns="40840"/>
          <a:lstStyle/>
          <a:p>
            <a:pPr defTabSz="909638"/>
            <a:fld id="{3BD46D2E-CA2A-4045-BF64-9FD422F61B16}" type="slidenum">
              <a:rPr lang="en-US" sz="900">
                <a:solidFill>
                  <a:srgbClr val="000000"/>
                </a:solidFill>
                <a:latin typeface="Tw Cen MT" pitchFamily="34" charset="0"/>
              </a:rPr>
              <a:pPr defTabSz="909638"/>
              <a:t>8</a:t>
            </a:fld>
            <a:endParaRPr lang="en-US" sz="900">
              <a:solidFill>
                <a:srgbClr val="000000"/>
              </a:solidFill>
              <a:latin typeface="Tw Cen MT" pitchFamily="34" charset="0"/>
            </a:endParaRPr>
          </a:p>
        </p:txBody>
      </p:sp>
      <p:sp>
        <p:nvSpPr>
          <p:cNvPr id="20484" name="Title 3"/>
          <p:cNvSpPr>
            <a:spLocks noGrp="1"/>
          </p:cNvSpPr>
          <p:nvPr>
            <p:ph type="title" idx="4294967295"/>
          </p:nvPr>
        </p:nvSpPr>
        <p:spPr bwMode="gray">
          <a:xfrm>
            <a:off x="1638300" y="609600"/>
            <a:ext cx="5867400" cy="492125"/>
          </a:xfrm>
        </p:spPr>
        <p:txBody>
          <a:bodyPr lIns="0" tIns="0" rIns="0" bIns="0" anchor="b">
            <a:normAutofit fontScale="90000"/>
          </a:bodyPr>
          <a:lstStyle/>
          <a:p>
            <a:r>
              <a:rPr lang="en-US" sz="3600" dirty="0" smtClean="0">
                <a:effectLst>
                  <a:outerShdw blurRad="38100" dist="38100" dir="2700000" algn="tl">
                    <a:srgbClr val="C0C0C0"/>
                  </a:outerShdw>
                </a:effectLst>
              </a:rPr>
              <a:t>Pain Perception</a:t>
            </a:r>
            <a:r>
              <a:rPr lang="en-US" sz="2400" dirty="0" smtClean="0">
                <a:effectLst>
                  <a:outerShdw blurRad="38100" dist="38100" dir="2700000" algn="tl">
                    <a:srgbClr val="C0C0C0"/>
                  </a:outerShdw>
                </a:effectLst>
              </a:rPr>
              <a:t> </a:t>
            </a:r>
            <a:r>
              <a:rPr lang="en-US" sz="3600" dirty="0" smtClean="0">
                <a:effectLst>
                  <a:outerShdw blurRad="38100" dist="38100" dir="2700000" algn="tl">
                    <a:srgbClr val="C0C0C0"/>
                  </a:outerShdw>
                </a:effectLst>
              </a:rPr>
              <a:t>and Experience </a:t>
            </a:r>
          </a:p>
        </p:txBody>
      </p:sp>
      <p:sp>
        <p:nvSpPr>
          <p:cNvPr id="44" name="Rounded Rectangle 43"/>
          <p:cNvSpPr>
            <a:spLocks noChangeArrowheads="1"/>
          </p:cNvSpPr>
          <p:nvPr/>
        </p:nvSpPr>
        <p:spPr bwMode="auto">
          <a:xfrm>
            <a:off x="1295400" y="5238750"/>
            <a:ext cx="32131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Tissue damage</a:t>
            </a:r>
            <a:r>
              <a:rPr lang="en-US" b="1">
                <a:solidFill>
                  <a:schemeClr val="bg1"/>
                </a:solidFill>
              </a:rPr>
              <a:t> </a:t>
            </a:r>
          </a:p>
          <a:p>
            <a:pPr defTabSz="909638" fontAlgn="auto">
              <a:spcBef>
                <a:spcPts val="0"/>
              </a:spcBef>
              <a:spcAft>
                <a:spcPts val="0"/>
              </a:spcAft>
              <a:defRPr/>
            </a:pPr>
            <a:r>
              <a:rPr lang="en-US" sz="1600" b="1">
                <a:solidFill>
                  <a:schemeClr val="bg1"/>
                </a:solidFill>
              </a:rPr>
              <a:t>Nerve involvement Invasiveness of surgery</a:t>
            </a:r>
          </a:p>
        </p:txBody>
      </p:sp>
      <p:sp>
        <p:nvSpPr>
          <p:cNvPr id="47" name="Rounded Rectangle 46"/>
          <p:cNvSpPr>
            <a:spLocks noChangeArrowheads="1"/>
          </p:cNvSpPr>
          <p:nvPr/>
        </p:nvSpPr>
        <p:spPr bwMode="auto">
          <a:xfrm>
            <a:off x="4648200" y="5257800"/>
            <a:ext cx="20574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SOCIAL</a:t>
            </a:r>
          </a:p>
          <a:p>
            <a:pPr defTabSz="909638" fontAlgn="auto">
              <a:spcBef>
                <a:spcPts val="0"/>
              </a:spcBef>
              <a:spcAft>
                <a:spcPts val="0"/>
              </a:spcAft>
              <a:defRPr/>
            </a:pPr>
            <a:r>
              <a:rPr lang="en-US" b="1">
                <a:solidFill>
                  <a:schemeClr val="bg1"/>
                </a:solidFill>
              </a:rPr>
              <a:t>Family, social situation, culture</a:t>
            </a:r>
          </a:p>
        </p:txBody>
      </p:sp>
      <p:sp>
        <p:nvSpPr>
          <p:cNvPr id="48" name="Rounded Rectangle 47"/>
          <p:cNvSpPr>
            <a:spLocks noChangeArrowheads="1"/>
          </p:cNvSpPr>
          <p:nvPr/>
        </p:nvSpPr>
        <p:spPr bwMode="auto">
          <a:xfrm>
            <a:off x="5486400" y="3962400"/>
            <a:ext cx="26670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a:endParaRPr lang="en-US" sz="1600" b="1">
              <a:solidFill>
                <a:schemeClr val="bg1"/>
              </a:solidFill>
            </a:endParaRPr>
          </a:p>
        </p:txBody>
      </p:sp>
      <p:sp>
        <p:nvSpPr>
          <p:cNvPr id="49" name="Rounded Rectangle 48"/>
          <p:cNvSpPr>
            <a:spLocks noChangeArrowheads="1"/>
          </p:cNvSpPr>
          <p:nvPr/>
        </p:nvSpPr>
        <p:spPr bwMode="auto">
          <a:xfrm>
            <a:off x="5486400" y="2514600"/>
            <a:ext cx="36576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Co-morbidities</a:t>
            </a:r>
          </a:p>
          <a:p>
            <a:pPr defTabSz="909638" fontAlgn="auto">
              <a:spcBef>
                <a:spcPts val="0"/>
              </a:spcBef>
              <a:spcAft>
                <a:spcPts val="0"/>
              </a:spcAft>
              <a:defRPr/>
            </a:pPr>
            <a:r>
              <a:rPr lang="en-US" b="1">
                <a:solidFill>
                  <a:schemeClr val="bg1"/>
                </a:solidFill>
              </a:rPr>
              <a:t>Chronic pain, hepatic, renal function</a:t>
            </a:r>
          </a:p>
          <a:p>
            <a:pPr defTabSz="909638" fontAlgn="auto">
              <a:spcBef>
                <a:spcPts val="0"/>
              </a:spcBef>
              <a:spcAft>
                <a:spcPts val="0"/>
              </a:spcAft>
              <a:defRPr/>
            </a:pPr>
            <a:r>
              <a:rPr lang="en-US" b="1">
                <a:solidFill>
                  <a:schemeClr val="bg1"/>
                </a:solidFill>
              </a:rPr>
              <a:t>Other medications </a:t>
            </a:r>
          </a:p>
        </p:txBody>
      </p:sp>
      <p:sp>
        <p:nvSpPr>
          <p:cNvPr id="50" name="Rounded Rectangle 49"/>
          <p:cNvSpPr>
            <a:spLocks noChangeArrowheads="1"/>
          </p:cNvSpPr>
          <p:nvPr/>
        </p:nvSpPr>
        <p:spPr bwMode="auto">
          <a:xfrm>
            <a:off x="3543300" y="1524000"/>
            <a:ext cx="2057400" cy="12192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endParaRPr lang="en-US" sz="1100" b="1"/>
          </a:p>
          <a:p>
            <a:pPr defTabSz="909638" fontAlgn="auto">
              <a:spcBef>
                <a:spcPts val="0"/>
              </a:spcBef>
              <a:spcAft>
                <a:spcPts val="0"/>
              </a:spcAft>
              <a:defRPr/>
            </a:pPr>
            <a:r>
              <a:rPr lang="en-US" sz="2000" b="1">
                <a:solidFill>
                  <a:schemeClr val="bg1"/>
                </a:solidFill>
              </a:rPr>
              <a:t>Genetics</a:t>
            </a:r>
          </a:p>
        </p:txBody>
      </p:sp>
      <p:sp>
        <p:nvSpPr>
          <p:cNvPr id="19" name="Rounded Rectangle 18"/>
          <p:cNvSpPr>
            <a:spLocks noChangeArrowheads="1"/>
          </p:cNvSpPr>
          <p:nvPr/>
        </p:nvSpPr>
        <p:spPr bwMode="auto">
          <a:xfrm>
            <a:off x="1524000" y="3810000"/>
            <a:ext cx="20574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a:r>
              <a:rPr lang="en-US" sz="2000" b="1">
                <a:solidFill>
                  <a:schemeClr val="bg1"/>
                </a:solidFill>
              </a:rPr>
              <a:t>Emotional </a:t>
            </a:r>
          </a:p>
          <a:p>
            <a:pPr defTabSz="909638"/>
            <a:r>
              <a:rPr lang="en-US" b="1">
                <a:solidFill>
                  <a:schemeClr val="bg1"/>
                </a:solidFill>
              </a:rPr>
              <a:t>Anxiety, mood,  catastrophizing, </a:t>
            </a:r>
            <a:endParaRPr lang="en-US" sz="2000" b="1">
              <a:solidFill>
                <a:schemeClr val="bg1"/>
              </a:solidFill>
            </a:endParaRPr>
          </a:p>
        </p:txBody>
      </p:sp>
      <p:sp>
        <p:nvSpPr>
          <p:cNvPr id="20" name="Rounded Rectangle 19"/>
          <p:cNvSpPr>
            <a:spLocks noChangeArrowheads="1"/>
          </p:cNvSpPr>
          <p:nvPr/>
        </p:nvSpPr>
        <p:spPr bwMode="auto">
          <a:xfrm>
            <a:off x="533400" y="2819400"/>
            <a:ext cx="3067050" cy="7620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Demographics</a:t>
            </a:r>
          </a:p>
          <a:p>
            <a:pPr defTabSz="909638" fontAlgn="auto">
              <a:spcBef>
                <a:spcPts val="0"/>
              </a:spcBef>
              <a:spcAft>
                <a:spcPts val="0"/>
              </a:spcAft>
              <a:defRPr/>
            </a:pPr>
            <a:r>
              <a:rPr lang="en-US" b="1">
                <a:solidFill>
                  <a:schemeClr val="bg1"/>
                </a:solidFill>
              </a:rPr>
              <a:t>Age, Gender, Ethnicity</a:t>
            </a:r>
            <a:r>
              <a:rPr lang="en-US" sz="1100" b="1"/>
              <a:t> </a:t>
            </a:r>
          </a:p>
        </p:txBody>
      </p:sp>
      <p:grpSp>
        <p:nvGrpSpPr>
          <p:cNvPr id="51212" name="Group 26"/>
          <p:cNvGrpSpPr>
            <a:grpSpLocks/>
          </p:cNvGrpSpPr>
          <p:nvPr/>
        </p:nvGrpSpPr>
        <p:grpSpPr bwMode="auto">
          <a:xfrm>
            <a:off x="3657600" y="2743200"/>
            <a:ext cx="1600200" cy="2362200"/>
            <a:chOff x="3935937" y="3084112"/>
            <a:chExt cx="1295399" cy="1604754"/>
          </a:xfrm>
        </p:grpSpPr>
        <p:pic>
          <p:nvPicPr>
            <p:cNvPr id="51213" name="Picture 2" descr="L:\Public\Share\ABC Templates and Resources\ABC Art Icons Logos\ABC Modern Icons\Hospital_building.png"/>
            <p:cNvPicPr>
              <a:picLocks noChangeAspect="1" noChangeArrowheads="1"/>
            </p:cNvPicPr>
            <p:nvPr/>
          </p:nvPicPr>
          <p:blipFill>
            <a:blip r:embed="rId3"/>
            <a:srcRect/>
            <a:stretch>
              <a:fillRect/>
            </a:stretch>
          </p:blipFill>
          <p:spPr bwMode="auto">
            <a:xfrm>
              <a:off x="4355037" y="3689264"/>
              <a:ext cx="457200" cy="394449"/>
            </a:xfrm>
            <a:prstGeom prst="rect">
              <a:avLst/>
            </a:prstGeom>
            <a:noFill/>
            <a:ln w="9525">
              <a:noFill/>
              <a:miter lim="800000"/>
              <a:headEnd/>
              <a:tailEnd/>
            </a:ln>
          </p:spPr>
        </p:pic>
        <p:sp>
          <p:nvSpPr>
            <p:cNvPr id="37" name="Right Arrow 36"/>
            <p:cNvSpPr/>
            <p:nvPr/>
          </p:nvSpPr>
          <p:spPr bwMode="auto">
            <a:xfrm rot="1718270">
              <a:off x="3935937" y="3538146"/>
              <a:ext cx="380395" cy="304127"/>
            </a:xfrm>
            <a:prstGeom prst="rightArrow">
              <a:avLst/>
            </a:prstGeom>
            <a:solidFill>
              <a:schemeClr val="accent1"/>
            </a:solidFill>
            <a:ln w="9525" cap="flat" cmpd="sng" algn="ctr">
              <a:noFill/>
              <a:prstDash val="solid"/>
              <a:round/>
              <a:headEnd type="none" w="med" len="med"/>
              <a:tailEnd type="none" w="med" len="med"/>
            </a:ln>
            <a:effectLst/>
          </p:spPr>
          <p:txBody>
            <a:bodyPr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38" name="Right Arrow 37"/>
            <p:cNvSpPr>
              <a:spLocks noChangeArrowheads="1"/>
            </p:cNvSpPr>
            <p:nvPr/>
          </p:nvSpPr>
          <p:spPr bwMode="auto">
            <a:xfrm rot="19881730" flipV="1">
              <a:off x="3935937" y="3987865"/>
              <a:ext cx="380395" cy="305206"/>
            </a:xfrm>
            <a:prstGeom prst="rightArrow">
              <a:avLst>
                <a:gd name="adj1" fmla="val 50000"/>
                <a:gd name="adj2" fmla="val 50000"/>
              </a:avLst>
            </a:prstGeom>
            <a:solidFill>
              <a:schemeClr val="accent1"/>
            </a:solidFill>
            <a:ln>
              <a:noFill/>
            </a:ln>
            <a:extLst/>
          </p:spPr>
          <p:txBody>
            <a:bodyPr rot="10800000"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39" name="Right Arrow 38"/>
            <p:cNvSpPr/>
            <p:nvPr/>
          </p:nvSpPr>
          <p:spPr bwMode="auto">
            <a:xfrm rot="19881730" flipH="1">
              <a:off x="4850941" y="3538146"/>
              <a:ext cx="380395" cy="304127"/>
            </a:xfrm>
            <a:prstGeom prst="rightArrow">
              <a:avLst/>
            </a:prstGeom>
            <a:solidFill>
              <a:schemeClr val="accent1"/>
            </a:solidFill>
            <a:ln w="9525" cap="flat" cmpd="sng" algn="ctr">
              <a:noFill/>
              <a:prstDash val="solid"/>
              <a:round/>
              <a:headEnd type="none" w="med" len="med"/>
              <a:tailEnd type="none" w="med" len="med"/>
            </a:ln>
            <a:effectLst/>
          </p:spPr>
          <p:txBody>
            <a:bodyPr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40" name="Right Arrow 39"/>
            <p:cNvSpPr>
              <a:spLocks noChangeArrowheads="1"/>
            </p:cNvSpPr>
            <p:nvPr/>
          </p:nvSpPr>
          <p:spPr bwMode="auto">
            <a:xfrm rot="1718270" flipH="1" flipV="1">
              <a:off x="4850941" y="3987865"/>
              <a:ext cx="380395" cy="305206"/>
            </a:xfrm>
            <a:prstGeom prst="rightArrow">
              <a:avLst>
                <a:gd name="adj1" fmla="val 50000"/>
                <a:gd name="adj2" fmla="val 50000"/>
              </a:avLst>
            </a:prstGeom>
            <a:solidFill>
              <a:schemeClr val="accent1"/>
            </a:solidFill>
            <a:ln>
              <a:noFill/>
            </a:ln>
            <a:extLst/>
          </p:spPr>
          <p:txBody>
            <a:bodyPr rot="10800000"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nvGrpSpPr>
            <p:cNvPr id="51218" name="Group 22"/>
            <p:cNvGrpSpPr>
              <a:grpSpLocks/>
            </p:cNvGrpSpPr>
            <p:nvPr/>
          </p:nvGrpSpPr>
          <p:grpSpPr bwMode="auto">
            <a:xfrm rot="-5400000">
              <a:off x="4381500" y="4120908"/>
              <a:ext cx="381000" cy="754916"/>
              <a:chOff x="4088337" y="3690170"/>
              <a:chExt cx="381000" cy="754916"/>
            </a:xfrm>
          </p:grpSpPr>
          <p:sp>
            <p:nvSpPr>
              <p:cNvPr id="21" name="Right Arrow 20"/>
              <p:cNvSpPr>
                <a:spLocks noChangeArrowheads="1"/>
              </p:cNvSpPr>
              <p:nvPr/>
            </p:nvSpPr>
            <p:spPr bwMode="auto">
              <a:xfrm rot="1718270">
                <a:off x="4088337" y="3689874"/>
                <a:ext cx="380697" cy="305858"/>
              </a:xfrm>
              <a:prstGeom prst="rightArrow">
                <a:avLst>
                  <a:gd name="adj1" fmla="val 50000"/>
                  <a:gd name="adj2" fmla="val 50000"/>
                </a:avLst>
              </a:prstGeom>
              <a:solidFill>
                <a:schemeClr val="accent1"/>
              </a:solidFill>
              <a:ln>
                <a:noFill/>
              </a:ln>
              <a:extLst/>
            </p:spPr>
            <p:txBody>
              <a:bodyPr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22" name="Right Arrow 21"/>
              <p:cNvSpPr>
                <a:spLocks noChangeArrowheads="1"/>
              </p:cNvSpPr>
              <p:nvPr/>
            </p:nvSpPr>
            <p:spPr bwMode="auto">
              <a:xfrm rot="19881730" flipV="1">
                <a:off x="4088337" y="4139665"/>
                <a:ext cx="380697" cy="305858"/>
              </a:xfrm>
              <a:prstGeom prst="rightArrow">
                <a:avLst>
                  <a:gd name="adj1" fmla="val 50000"/>
                  <a:gd name="adj2" fmla="val 50000"/>
                </a:avLst>
              </a:prstGeom>
              <a:solidFill>
                <a:schemeClr val="accent1"/>
              </a:solidFill>
              <a:ln>
                <a:noFill/>
              </a:ln>
              <a:extLst/>
            </p:spPr>
            <p:txBody>
              <a:bodyPr rot="10800000"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grpSp>
          <p:nvGrpSpPr>
            <p:cNvPr id="51221" name="Group 23"/>
            <p:cNvGrpSpPr>
              <a:grpSpLocks/>
            </p:cNvGrpSpPr>
            <p:nvPr/>
          </p:nvGrpSpPr>
          <p:grpSpPr bwMode="auto">
            <a:xfrm rot="5400000" flipV="1">
              <a:off x="4381500" y="2897154"/>
              <a:ext cx="381000" cy="754916"/>
              <a:chOff x="4088337" y="3690170"/>
              <a:chExt cx="381000" cy="754916"/>
            </a:xfrm>
          </p:grpSpPr>
          <p:sp>
            <p:nvSpPr>
              <p:cNvPr id="25" name="Right Arrow 24"/>
              <p:cNvSpPr>
                <a:spLocks noChangeArrowheads="1"/>
              </p:cNvSpPr>
              <p:nvPr/>
            </p:nvSpPr>
            <p:spPr bwMode="auto">
              <a:xfrm rot="1718270">
                <a:off x="4088337" y="3686018"/>
                <a:ext cx="380698" cy="304573"/>
              </a:xfrm>
              <a:prstGeom prst="rightArrow">
                <a:avLst>
                  <a:gd name="adj1" fmla="val 50000"/>
                  <a:gd name="adj2" fmla="val 50000"/>
                </a:avLst>
              </a:prstGeom>
              <a:solidFill>
                <a:schemeClr val="accent1"/>
              </a:solidFill>
              <a:ln>
                <a:noFill/>
              </a:ln>
              <a:extLst/>
            </p:spPr>
            <p:txBody>
              <a:bodyPr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26" name="Right Arrow 25"/>
              <p:cNvSpPr>
                <a:spLocks noChangeArrowheads="1"/>
              </p:cNvSpPr>
              <p:nvPr/>
            </p:nvSpPr>
            <p:spPr bwMode="auto">
              <a:xfrm rot="19881730" flipV="1">
                <a:off x="4088337" y="4137096"/>
                <a:ext cx="380698" cy="305858"/>
              </a:xfrm>
              <a:prstGeom prst="rightArrow">
                <a:avLst>
                  <a:gd name="adj1" fmla="val 50000"/>
                  <a:gd name="adj2" fmla="val 50000"/>
                </a:avLst>
              </a:prstGeom>
              <a:solidFill>
                <a:schemeClr val="accent1"/>
              </a:solidFill>
              <a:ln>
                <a:noFill/>
              </a:ln>
              <a:extLst/>
            </p:spPr>
            <p:txBody>
              <a:bodyPr rot="10800000"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grpSp>
      <p:pic>
        <p:nvPicPr>
          <p:cNvPr id="51224" name="Picture 25" descr="MC900339222[1]"/>
          <p:cNvPicPr>
            <a:picLocks noChangeAspect="1" noChangeArrowheads="1"/>
          </p:cNvPicPr>
          <p:nvPr/>
        </p:nvPicPr>
        <p:blipFill>
          <a:blip r:embed="rId4"/>
          <a:srcRect/>
          <a:stretch>
            <a:fillRect/>
          </a:stretch>
        </p:blipFill>
        <p:spPr bwMode="auto">
          <a:xfrm>
            <a:off x="4057650" y="3429000"/>
            <a:ext cx="679450" cy="904875"/>
          </a:xfrm>
          <a:prstGeom prst="rect">
            <a:avLst/>
          </a:prstGeom>
          <a:noFill/>
          <a:ln w="9525">
            <a:noFill/>
            <a:miter lim="800000"/>
            <a:headEnd/>
            <a:tailEnd/>
          </a:ln>
        </p:spPr>
      </p:pic>
      <p:sp>
        <p:nvSpPr>
          <p:cNvPr id="51225" name="Rectangle 25"/>
          <p:cNvSpPr>
            <a:spLocks noChangeArrowheads="1"/>
          </p:cNvSpPr>
          <p:nvPr/>
        </p:nvSpPr>
        <p:spPr bwMode="auto">
          <a:xfrm>
            <a:off x="5410200" y="4191000"/>
            <a:ext cx="4562475" cy="641350"/>
          </a:xfrm>
          <a:prstGeom prst="rect">
            <a:avLst/>
          </a:prstGeom>
          <a:noFill/>
          <a:ln w="9525">
            <a:noFill/>
            <a:miter lim="800000"/>
            <a:headEnd/>
            <a:tailEnd/>
          </a:ln>
          <a:effectLst/>
        </p:spPr>
        <p:txBody>
          <a:bodyPr>
            <a:spAutoFit/>
          </a:bodyPr>
          <a:lstStyle/>
          <a:p>
            <a:pPr algn="l"/>
            <a:r>
              <a:rPr lang="en-US" b="1">
                <a:solidFill>
                  <a:schemeClr val="bg1"/>
                </a:solidFill>
              </a:rPr>
              <a:t>Beliefs, Values, goals</a:t>
            </a:r>
          </a:p>
          <a:p>
            <a:pPr algn="l"/>
            <a:r>
              <a:rPr lang="en-US" b="1">
                <a:solidFill>
                  <a:schemeClr val="bg1"/>
                </a:solidFill>
              </a:rPr>
              <a:t>Previous experiences</a:t>
            </a:r>
            <a:endParaRPr lang="en-CA" b="1">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Genetic Variability and Pain</a:t>
            </a:r>
            <a:endParaRPr lang="en-US" dirty="0"/>
          </a:p>
        </p:txBody>
      </p:sp>
      <p:sp>
        <p:nvSpPr>
          <p:cNvPr id="3" name="Content Placeholder 2"/>
          <p:cNvSpPr>
            <a:spLocks noGrp="1"/>
          </p:cNvSpPr>
          <p:nvPr>
            <p:ph idx="1"/>
          </p:nvPr>
        </p:nvSpPr>
        <p:spPr/>
        <p:txBody>
          <a:bodyPr>
            <a:normAutofit/>
          </a:bodyPr>
          <a:lstStyle/>
          <a:p>
            <a:r>
              <a:rPr lang="en-US" sz="2800" dirty="0" smtClean="0"/>
              <a:t>Pain Pathway / processing</a:t>
            </a:r>
          </a:p>
          <a:p>
            <a:pPr lvl="1"/>
            <a:r>
              <a:rPr lang="en-US" sz="2800" dirty="0" smtClean="0"/>
              <a:t>Ion  channels</a:t>
            </a:r>
          </a:p>
          <a:p>
            <a:pPr lvl="1"/>
            <a:r>
              <a:rPr lang="en-US" sz="2800" dirty="0" smtClean="0"/>
              <a:t>Neurotransmitter metabolism</a:t>
            </a:r>
          </a:p>
          <a:p>
            <a:r>
              <a:rPr lang="en-US" sz="2800" dirty="0" smtClean="0"/>
              <a:t>Drug metabolisim</a:t>
            </a:r>
          </a:p>
          <a:p>
            <a:pPr lvl="1"/>
            <a:r>
              <a:rPr lang="en-US" sz="2800" dirty="0" smtClean="0"/>
              <a:t>CYP2D6</a:t>
            </a:r>
          </a:p>
          <a:p>
            <a:r>
              <a:rPr lang="en-US" sz="2800" dirty="0" smtClean="0"/>
              <a:t>Endogenous opioid production</a:t>
            </a:r>
          </a:p>
          <a:p>
            <a:pPr marL="342900" lvl="1" indent="0">
              <a:buNone/>
            </a:pPr>
            <a:endParaRPr lang="en-US" dirty="0" smtClean="0"/>
          </a:p>
          <a:p>
            <a:pPr marL="0" indent="0">
              <a:buNone/>
            </a:pPr>
            <a:endParaRPr lang="en-US" dirty="0"/>
          </a:p>
        </p:txBody>
      </p:sp>
    </p:spTree>
    <p:extLst>
      <p:ext uri="{BB962C8B-B14F-4D97-AF65-F5344CB8AC3E}">
        <p14:creationId xmlns:p14="http://schemas.microsoft.com/office/powerpoint/2010/main" val="2362092099"/>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xfrm>
            <a:off x="304800" y="609600"/>
            <a:ext cx="8229600" cy="1143000"/>
          </a:xfrm>
        </p:spPr>
        <p:txBody>
          <a:bodyPr>
            <a:normAutofit/>
          </a:bodyPr>
          <a:lstStyle/>
          <a:p>
            <a:r>
              <a:rPr lang="en-US" dirty="0">
                <a:solidFill>
                  <a:schemeClr val="tx1"/>
                </a:solidFill>
              </a:rPr>
              <a:t>Associated Physiological Changes in Pain Management of the Elderly</a:t>
            </a:r>
          </a:p>
        </p:txBody>
      </p:sp>
      <p:sp>
        <p:nvSpPr>
          <p:cNvPr id="452611" name="Rectangle 3"/>
          <p:cNvSpPr>
            <a:spLocks noGrp="1" noChangeArrowheads="1"/>
          </p:cNvSpPr>
          <p:nvPr>
            <p:ph type="body" idx="1"/>
          </p:nvPr>
        </p:nvSpPr>
        <p:spPr>
          <a:xfrm>
            <a:off x="381000" y="2133600"/>
            <a:ext cx="8537575" cy="5181600"/>
          </a:xfrm>
        </p:spPr>
        <p:txBody>
          <a:bodyPr/>
          <a:lstStyle/>
          <a:p>
            <a:pPr>
              <a:lnSpc>
                <a:spcPct val="80000"/>
              </a:lnSpc>
              <a:buFont typeface="Wingdings" charset="0"/>
              <a:buNone/>
            </a:pPr>
            <a:r>
              <a:rPr lang="en-US" sz="2400" dirty="0" smtClean="0">
                <a:solidFill>
                  <a:schemeClr val="folHlink"/>
                </a:solidFill>
              </a:rPr>
              <a:t>Pharmacokinetics </a:t>
            </a:r>
            <a:r>
              <a:rPr lang="en-US" sz="2400" dirty="0" smtClean="0"/>
              <a:t>(absorption, distribution, duration &amp; excretion) changes:</a:t>
            </a:r>
          </a:p>
          <a:p>
            <a:pPr>
              <a:lnSpc>
                <a:spcPct val="80000"/>
              </a:lnSpc>
              <a:buFont typeface="Wingdings" charset="0"/>
              <a:buNone/>
            </a:pPr>
            <a:endParaRPr lang="en-US" sz="2400" dirty="0" smtClean="0"/>
          </a:p>
          <a:p>
            <a:pPr>
              <a:lnSpc>
                <a:spcPct val="80000"/>
              </a:lnSpc>
            </a:pPr>
            <a:r>
              <a:rPr lang="en-US" sz="2400" dirty="0" smtClean="0"/>
              <a:t>Decrease </a:t>
            </a:r>
            <a:r>
              <a:rPr lang="en-US" sz="2400" dirty="0"/>
              <a:t>in renal function, </a:t>
            </a:r>
            <a:r>
              <a:rPr lang="en-US" sz="2400" dirty="0">
                <a:cs typeface="Arial" charset="0"/>
              </a:rPr>
              <a:t>↓ GFR</a:t>
            </a:r>
          </a:p>
          <a:p>
            <a:pPr>
              <a:lnSpc>
                <a:spcPct val="80000"/>
              </a:lnSpc>
            </a:pPr>
            <a:r>
              <a:rPr lang="en-US" sz="2400" dirty="0">
                <a:cs typeface="Arial" charset="0"/>
              </a:rPr>
              <a:t>Decrease liver function</a:t>
            </a:r>
          </a:p>
          <a:p>
            <a:pPr>
              <a:lnSpc>
                <a:spcPct val="80000"/>
              </a:lnSpc>
            </a:pPr>
            <a:r>
              <a:rPr lang="en-US" sz="2400" dirty="0">
                <a:cs typeface="Arial" charset="0"/>
              </a:rPr>
              <a:t>Decrease in gastric emptying</a:t>
            </a:r>
          </a:p>
          <a:p>
            <a:pPr>
              <a:lnSpc>
                <a:spcPct val="80000"/>
              </a:lnSpc>
            </a:pPr>
            <a:r>
              <a:rPr lang="en-US" sz="2400" dirty="0">
                <a:cs typeface="Arial" charset="0"/>
              </a:rPr>
              <a:t>Decrease protein levels - </a:t>
            </a:r>
            <a:r>
              <a:rPr lang="en-US" sz="2400" dirty="0"/>
              <a:t>protein bound drugs will have higher serum levels</a:t>
            </a:r>
          </a:p>
          <a:p>
            <a:pPr>
              <a:lnSpc>
                <a:spcPct val="80000"/>
              </a:lnSpc>
            </a:pPr>
            <a:r>
              <a:rPr lang="en-US" sz="2400" dirty="0"/>
              <a:t>Less muscle and more fat – lipid soluble medications have longer half life</a:t>
            </a:r>
          </a:p>
          <a:p>
            <a:pPr>
              <a:lnSpc>
                <a:spcPct val="80000"/>
              </a:lnSpc>
              <a:buFont typeface="Wingdings" charset="0"/>
              <a:buNone/>
            </a:pPr>
            <a:endParaRPr lang="en-US" sz="2500" b="1" dirty="0"/>
          </a:p>
          <a:p>
            <a:pPr>
              <a:lnSpc>
                <a:spcPct val="80000"/>
              </a:lnSpc>
              <a:buFont typeface="Wingdings" charset="0"/>
              <a:buNone/>
            </a:pPr>
            <a:endParaRPr lang="en-US" sz="2500" dirty="0"/>
          </a:p>
          <a:p>
            <a:pPr>
              <a:lnSpc>
                <a:spcPct val="80000"/>
              </a:lnSpc>
              <a:buFont typeface="Wingdings" charset="0"/>
              <a:buNone/>
            </a:pPr>
            <a:endParaRPr lang="en-US" sz="1300" dirty="0"/>
          </a:p>
          <a:p>
            <a:pPr>
              <a:lnSpc>
                <a:spcPct val="80000"/>
              </a:lnSpc>
              <a:buFont typeface="Wingdings" charset="0"/>
              <a:buNone/>
            </a:pPr>
            <a:r>
              <a:rPr lang="en-US" sz="1300" dirty="0"/>
              <a:t>						</a:t>
            </a:r>
            <a:endParaRPr lang="en-US" sz="2500" dirty="0">
              <a:cs typeface="Arial" charset="0"/>
            </a:endParaRPr>
          </a:p>
          <a:p>
            <a:pPr>
              <a:lnSpc>
                <a:spcPct val="80000"/>
              </a:lnSpc>
            </a:pPr>
            <a:endParaRPr lang="en-US" sz="2500" dirty="0">
              <a:cs typeface="Arial" charset="0"/>
            </a:endParaRPr>
          </a:p>
          <a:p>
            <a:pPr>
              <a:lnSpc>
                <a:spcPct val="80000"/>
              </a:lnSpc>
            </a:pPr>
            <a:endParaRPr lang="en-US" sz="2500" dirty="0">
              <a:cs typeface="Arial" charset="0"/>
            </a:endParaRPr>
          </a:p>
          <a:p>
            <a:pPr>
              <a:lnSpc>
                <a:spcPct val="80000"/>
              </a:lnSpc>
              <a:buFont typeface="Wingdings" charset="0"/>
              <a:buNone/>
            </a:pPr>
            <a:endParaRPr lang="en-US" sz="2500" dirty="0"/>
          </a:p>
        </p:txBody>
      </p:sp>
      <p:sp>
        <p:nvSpPr>
          <p:cNvPr id="452614" name="Text Box 6"/>
          <p:cNvSpPr txBox="1">
            <a:spLocks noChangeArrowheads="1"/>
          </p:cNvSpPr>
          <p:nvPr/>
        </p:nvSpPr>
        <p:spPr bwMode="auto">
          <a:xfrm>
            <a:off x="1676400" y="5334000"/>
            <a:ext cx="5029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sz="2800" b="1" i="0" dirty="0">
                <a:solidFill>
                  <a:schemeClr val="accent2"/>
                </a:solidFill>
              </a:rPr>
              <a:t>Meds stay in system longer, metabolites build up</a:t>
            </a:r>
          </a:p>
        </p:txBody>
      </p:sp>
    </p:spTree>
    <p:extLst>
      <p:ext uri="{BB962C8B-B14F-4D97-AF65-F5344CB8AC3E}">
        <p14:creationId xmlns:p14="http://schemas.microsoft.com/office/powerpoint/2010/main" val="404624159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nchor="ctr"/>
          <a:lstStyle/>
          <a:p>
            <a:r>
              <a:rPr lang="en-CA" dirty="0" smtClean="0"/>
              <a:t>Acute on Chronic</a:t>
            </a:r>
          </a:p>
        </p:txBody>
      </p:sp>
      <p:sp>
        <p:nvSpPr>
          <p:cNvPr id="57347" name="Rectangle 3"/>
          <p:cNvSpPr>
            <a:spLocks noGrp="1"/>
          </p:cNvSpPr>
          <p:nvPr>
            <p:ph type="body" idx="1"/>
          </p:nvPr>
        </p:nvSpPr>
        <p:spPr/>
        <p:txBody>
          <a:bodyPr/>
          <a:lstStyle/>
          <a:p>
            <a:pPr marL="342900" lvl="1" indent="0">
              <a:lnSpc>
                <a:spcPct val="90000"/>
              </a:lnSpc>
              <a:buNone/>
            </a:pPr>
            <a:r>
              <a:rPr lang="en-CA" sz="2800" dirty="0"/>
              <a:t>Changes occur in the CNS with repeated pain stimuli:</a:t>
            </a:r>
          </a:p>
          <a:p>
            <a:pPr lvl="1">
              <a:lnSpc>
                <a:spcPct val="90000"/>
              </a:lnSpc>
            </a:pPr>
            <a:r>
              <a:rPr lang="en-CA" sz="2800" dirty="0"/>
              <a:t>Rewiring of brain (neural plasticity)</a:t>
            </a:r>
            <a:r>
              <a:rPr lang="en-CA" sz="2800" dirty="0">
                <a:solidFill>
                  <a:schemeClr val="accent2"/>
                </a:solidFill>
              </a:rPr>
              <a:t> </a:t>
            </a:r>
          </a:p>
          <a:p>
            <a:pPr lvl="1">
              <a:lnSpc>
                <a:spcPct val="90000"/>
              </a:lnSpc>
            </a:pPr>
            <a:r>
              <a:rPr lang="en-CA" sz="2800" dirty="0"/>
              <a:t>NMDA  (N-methyl-D-asparate) involvement  </a:t>
            </a:r>
            <a:endParaRPr lang="en-CA" sz="2800" dirty="0">
              <a:solidFill>
                <a:schemeClr val="accent2"/>
              </a:solidFill>
            </a:endParaRPr>
          </a:p>
          <a:p>
            <a:pPr marL="342900" lvl="1" indent="0">
              <a:lnSpc>
                <a:spcPct val="90000"/>
              </a:lnSpc>
              <a:buNone/>
            </a:pPr>
            <a:endParaRPr lang="en-CA" sz="3000" dirty="0">
              <a:solidFill>
                <a:schemeClr val="accent2"/>
              </a:solidFill>
            </a:endParaRPr>
          </a:p>
          <a:p>
            <a:pPr lvl="1">
              <a:lnSpc>
                <a:spcPct val="90000"/>
              </a:lnSpc>
            </a:pPr>
            <a:endParaRPr lang="en-CA" sz="3000" dirty="0">
              <a:solidFill>
                <a:schemeClr val="accent2"/>
              </a:solidFill>
            </a:endParaRPr>
          </a:p>
          <a:p>
            <a:pPr marL="342900" lvl="1" indent="0">
              <a:lnSpc>
                <a:spcPct val="90000"/>
              </a:lnSpc>
              <a:buNone/>
            </a:pPr>
            <a:r>
              <a:rPr lang="en-CA" sz="3000" dirty="0">
                <a:solidFill>
                  <a:schemeClr val="accent2"/>
                </a:solidFill>
              </a:rPr>
              <a:t>TAKES less to send a pain signal, things not normally painful can cause pain signal and things mildly painful can cause ++pain</a:t>
            </a: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Picture 2" descr="MCj019783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908050"/>
            <a:ext cx="1924050"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6" name="Picture 3" descr="dorsalhornpi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513" y="4292600"/>
            <a:ext cx="13763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4" descr="MCj0250823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864821">
            <a:off x="6624638" y="2312987"/>
            <a:ext cx="1900238"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AutoShape 5"/>
          <p:cNvSpPr>
            <a:spLocks noChangeArrowheads="1"/>
          </p:cNvSpPr>
          <p:nvPr/>
        </p:nvSpPr>
        <p:spPr bwMode="auto">
          <a:xfrm>
            <a:off x="6696075" y="2852738"/>
            <a:ext cx="2447925" cy="2852737"/>
          </a:xfrm>
          <a:prstGeom prst="irregularSeal1">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CA" sz="1800"/>
          </a:p>
        </p:txBody>
      </p:sp>
      <p:sp>
        <p:nvSpPr>
          <p:cNvPr id="81926" name="Rectangle 6"/>
          <p:cNvSpPr>
            <a:spLocks noChangeArrowheads="1"/>
          </p:cNvSpPr>
          <p:nvPr/>
        </p:nvSpPr>
        <p:spPr bwMode="auto">
          <a:xfrm>
            <a:off x="1042988" y="404813"/>
            <a:ext cx="2449512" cy="57626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27" name="Text Box 7"/>
          <p:cNvSpPr txBox="1">
            <a:spLocks noChangeArrowheads="1"/>
          </p:cNvSpPr>
          <p:nvPr/>
        </p:nvSpPr>
        <p:spPr bwMode="auto">
          <a:xfrm>
            <a:off x="1042988" y="476250"/>
            <a:ext cx="237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2400" b="1"/>
              <a:t>PERCEPTION</a:t>
            </a:r>
          </a:p>
        </p:txBody>
      </p:sp>
      <p:sp>
        <p:nvSpPr>
          <p:cNvPr id="81928" name="Text Box 8"/>
          <p:cNvSpPr txBox="1">
            <a:spLocks noChangeArrowheads="1"/>
          </p:cNvSpPr>
          <p:nvPr/>
        </p:nvSpPr>
        <p:spPr bwMode="auto">
          <a:xfrm>
            <a:off x="6443663" y="3860800"/>
            <a:ext cx="3240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2400" b="1"/>
              <a:t>TRANSDUCTION</a:t>
            </a:r>
          </a:p>
        </p:txBody>
      </p:sp>
      <p:sp>
        <p:nvSpPr>
          <p:cNvPr id="81929" name="Rectangle 9"/>
          <p:cNvSpPr>
            <a:spLocks noChangeArrowheads="1"/>
          </p:cNvSpPr>
          <p:nvPr/>
        </p:nvSpPr>
        <p:spPr bwMode="auto">
          <a:xfrm>
            <a:off x="323850" y="1268413"/>
            <a:ext cx="719138" cy="496887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0" name="AutoShape 10"/>
          <p:cNvSpPr>
            <a:spLocks noChangeArrowheads="1"/>
          </p:cNvSpPr>
          <p:nvPr/>
        </p:nvSpPr>
        <p:spPr bwMode="auto">
          <a:xfrm rot="16200000">
            <a:off x="2376488" y="2673350"/>
            <a:ext cx="3887787" cy="1223963"/>
          </a:xfrm>
          <a:prstGeom prst="rightArrow">
            <a:avLst>
              <a:gd name="adj1" fmla="val 50000"/>
              <a:gd name="adj2" fmla="val 7941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1" name="Text Box 11"/>
          <p:cNvSpPr txBox="1">
            <a:spLocks noChangeArrowheads="1"/>
          </p:cNvSpPr>
          <p:nvPr/>
        </p:nvSpPr>
        <p:spPr bwMode="auto">
          <a:xfrm>
            <a:off x="468313" y="1700213"/>
            <a:ext cx="35877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400" b="1"/>
              <a:t>MODULATION</a:t>
            </a:r>
          </a:p>
        </p:txBody>
      </p:sp>
      <p:sp>
        <p:nvSpPr>
          <p:cNvPr id="81932" name="Line 12"/>
          <p:cNvSpPr>
            <a:spLocks noChangeShapeType="1"/>
          </p:cNvSpPr>
          <p:nvPr/>
        </p:nvSpPr>
        <p:spPr bwMode="auto">
          <a:xfrm>
            <a:off x="1116013" y="55165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81933" name="Rectangle 13"/>
          <p:cNvSpPr>
            <a:spLocks noChangeArrowheads="1"/>
          </p:cNvSpPr>
          <p:nvPr/>
        </p:nvSpPr>
        <p:spPr bwMode="auto">
          <a:xfrm rot="5400000">
            <a:off x="5364956" y="3428207"/>
            <a:ext cx="720725" cy="28813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4" name="AutoShape 14"/>
          <p:cNvSpPr>
            <a:spLocks noChangeArrowheads="1"/>
          </p:cNvSpPr>
          <p:nvPr/>
        </p:nvSpPr>
        <p:spPr bwMode="auto">
          <a:xfrm>
            <a:off x="1042988" y="5373688"/>
            <a:ext cx="4032250" cy="1150937"/>
          </a:xfrm>
          <a:prstGeom prst="rightArrow">
            <a:avLst>
              <a:gd name="adj1" fmla="val 50000"/>
              <a:gd name="adj2" fmla="val 87586"/>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5" name="Text Box 15"/>
          <p:cNvSpPr txBox="1">
            <a:spLocks noChangeArrowheads="1"/>
          </p:cNvSpPr>
          <p:nvPr/>
        </p:nvSpPr>
        <p:spPr bwMode="auto">
          <a:xfrm>
            <a:off x="4140200" y="1557338"/>
            <a:ext cx="360363"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000" b="1" dirty="0"/>
              <a:t>TRANSMISSION</a:t>
            </a:r>
          </a:p>
        </p:txBody>
      </p:sp>
      <p:sp>
        <p:nvSpPr>
          <p:cNvPr id="81936" name="Text Box 16"/>
          <p:cNvSpPr txBox="1">
            <a:spLocks noChangeArrowheads="1"/>
          </p:cNvSpPr>
          <p:nvPr/>
        </p:nvSpPr>
        <p:spPr bwMode="auto">
          <a:xfrm>
            <a:off x="2268538" y="5084763"/>
            <a:ext cx="158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600"/>
              <a:t>Dorsal Horn</a:t>
            </a:r>
          </a:p>
        </p:txBody>
      </p:sp>
      <p:sp>
        <p:nvSpPr>
          <p:cNvPr id="81937" name="Text Box 17"/>
          <p:cNvSpPr txBox="1">
            <a:spLocks noChangeArrowheads="1"/>
          </p:cNvSpPr>
          <p:nvPr/>
        </p:nvSpPr>
        <p:spPr bwMode="auto">
          <a:xfrm>
            <a:off x="2268538" y="2781300"/>
            <a:ext cx="28733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400" dirty="0"/>
              <a:t>Spinal</a:t>
            </a:r>
          </a:p>
        </p:txBody>
      </p:sp>
      <p:sp>
        <p:nvSpPr>
          <p:cNvPr id="81938" name="Text Box 18"/>
          <p:cNvSpPr txBox="1">
            <a:spLocks noChangeArrowheads="1"/>
          </p:cNvSpPr>
          <p:nvPr/>
        </p:nvSpPr>
        <p:spPr bwMode="auto">
          <a:xfrm>
            <a:off x="2555875" y="3068638"/>
            <a:ext cx="236538"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400"/>
              <a:t>cord</a:t>
            </a:r>
          </a:p>
        </p:txBody>
      </p:sp>
      <p:pic>
        <p:nvPicPr>
          <p:cNvPr id="98322" name="Picture 19" descr="j01580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473201" y="3071812"/>
            <a:ext cx="29527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0" name="Text Box 20"/>
          <p:cNvSpPr txBox="1">
            <a:spLocks noChangeArrowheads="1"/>
          </p:cNvSpPr>
          <p:nvPr/>
        </p:nvSpPr>
        <p:spPr bwMode="auto">
          <a:xfrm>
            <a:off x="7164388" y="4437063"/>
            <a:ext cx="17287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Nociceptors translate tissue damage (heat, chemical, mechanical) into impulse</a:t>
            </a:r>
            <a:r>
              <a:rPr lang="en-CA" sz="1400" b="1">
                <a:solidFill>
                  <a:srgbClr val="0000FF"/>
                </a:solidFill>
              </a:rPr>
              <a:t>.</a:t>
            </a:r>
          </a:p>
        </p:txBody>
      </p:sp>
      <p:sp>
        <p:nvSpPr>
          <p:cNvPr id="81942" name="Text Box 22"/>
          <p:cNvSpPr txBox="1">
            <a:spLocks noChangeArrowheads="1"/>
          </p:cNvSpPr>
          <p:nvPr/>
        </p:nvSpPr>
        <p:spPr bwMode="auto">
          <a:xfrm>
            <a:off x="6372225" y="2349500"/>
            <a:ext cx="10795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a:t>Tissue damage</a:t>
            </a:r>
          </a:p>
        </p:txBody>
      </p:sp>
      <p:sp>
        <p:nvSpPr>
          <p:cNvPr id="81943" name="Text Box 23"/>
          <p:cNvSpPr txBox="1">
            <a:spLocks noChangeArrowheads="1"/>
          </p:cNvSpPr>
          <p:nvPr/>
        </p:nvSpPr>
        <p:spPr bwMode="auto">
          <a:xfrm>
            <a:off x="7488238" y="2708275"/>
            <a:ext cx="1655762"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dirty="0"/>
              <a:t>Inflammatory Process (released prostaglandins, substance P)</a:t>
            </a:r>
          </a:p>
        </p:txBody>
      </p:sp>
      <p:sp>
        <p:nvSpPr>
          <p:cNvPr id="81944" name="Text Box 24"/>
          <p:cNvSpPr txBox="1">
            <a:spLocks noChangeArrowheads="1"/>
          </p:cNvSpPr>
          <p:nvPr/>
        </p:nvSpPr>
        <p:spPr bwMode="auto">
          <a:xfrm>
            <a:off x="4643438" y="2924175"/>
            <a:ext cx="1512887"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Impulse travels along neuron axon to spinal cord (dorsal horn) then up spinal cord to the brain. </a:t>
            </a:r>
          </a:p>
        </p:txBody>
      </p:sp>
      <p:sp>
        <p:nvSpPr>
          <p:cNvPr id="81945" name="Text Box 25"/>
          <p:cNvSpPr txBox="1">
            <a:spLocks noChangeArrowheads="1"/>
          </p:cNvSpPr>
          <p:nvPr/>
        </p:nvSpPr>
        <p:spPr bwMode="auto">
          <a:xfrm>
            <a:off x="3276600" y="333375"/>
            <a:ext cx="1584325"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Impulse is translated into experience of pain. </a:t>
            </a:r>
          </a:p>
        </p:txBody>
      </p:sp>
      <p:sp>
        <p:nvSpPr>
          <p:cNvPr id="81946" name="Text Box 26"/>
          <p:cNvSpPr txBox="1">
            <a:spLocks noChangeArrowheads="1"/>
          </p:cNvSpPr>
          <p:nvPr/>
        </p:nvSpPr>
        <p:spPr bwMode="auto">
          <a:xfrm>
            <a:off x="5003800" y="333375"/>
            <a:ext cx="1150938"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a:t>Affected by thoughts, beliefs, sleep, mood, fear, anxiety</a:t>
            </a:r>
          </a:p>
        </p:txBody>
      </p:sp>
      <p:sp>
        <p:nvSpPr>
          <p:cNvPr id="81947" name="Freeform 27"/>
          <p:cNvSpPr>
            <a:spLocks/>
          </p:cNvSpPr>
          <p:nvPr/>
        </p:nvSpPr>
        <p:spPr bwMode="auto">
          <a:xfrm rot="-274243">
            <a:off x="3413125" y="296863"/>
            <a:ext cx="1728788" cy="252412"/>
          </a:xfrm>
          <a:custGeom>
            <a:avLst/>
            <a:gdLst>
              <a:gd name="T0" fmla="*/ 953 w 953"/>
              <a:gd name="T1" fmla="*/ 476 h 476"/>
              <a:gd name="T2" fmla="*/ 681 w 953"/>
              <a:gd name="T3" fmla="*/ 68 h 476"/>
              <a:gd name="T4" fmla="*/ 0 w 953"/>
              <a:gd name="T5" fmla="*/ 68 h 476"/>
            </a:gdLst>
            <a:ahLst/>
            <a:cxnLst>
              <a:cxn ang="0">
                <a:pos x="T0" y="T1"/>
              </a:cxn>
              <a:cxn ang="0">
                <a:pos x="T2" y="T3"/>
              </a:cxn>
              <a:cxn ang="0">
                <a:pos x="T4" y="T5"/>
              </a:cxn>
            </a:cxnLst>
            <a:rect l="0" t="0" r="r" b="b"/>
            <a:pathLst>
              <a:path w="953" h="476">
                <a:moveTo>
                  <a:pt x="953" y="476"/>
                </a:moveTo>
                <a:cubicBezTo>
                  <a:pt x="896" y="306"/>
                  <a:pt x="840" y="136"/>
                  <a:pt x="681" y="68"/>
                </a:cubicBezTo>
                <a:cubicBezTo>
                  <a:pt x="522" y="0"/>
                  <a:pt x="113" y="68"/>
                  <a:pt x="0" y="6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81948" name="Text Box 28"/>
          <p:cNvSpPr txBox="1">
            <a:spLocks noChangeArrowheads="1"/>
          </p:cNvSpPr>
          <p:nvPr/>
        </p:nvSpPr>
        <p:spPr bwMode="auto">
          <a:xfrm>
            <a:off x="6372225" y="333375"/>
            <a:ext cx="223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000" b="1"/>
              <a:t>Pain Pathway </a:t>
            </a:r>
          </a:p>
        </p:txBody>
      </p:sp>
      <p:sp>
        <p:nvSpPr>
          <p:cNvPr id="81954" name="Text Box 34"/>
          <p:cNvSpPr txBox="1">
            <a:spLocks noChangeArrowheads="1"/>
          </p:cNvSpPr>
          <p:nvPr/>
        </p:nvSpPr>
        <p:spPr bwMode="auto">
          <a:xfrm>
            <a:off x="179388" y="5549900"/>
            <a:ext cx="2089150"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Descending pathway that inhibits or decreases pain impulse (</a:t>
            </a:r>
            <a:r>
              <a:rPr lang="en-CA" sz="1200" b="1">
                <a:solidFill>
                  <a:srgbClr val="000099"/>
                </a:solidFill>
              </a:rPr>
              <a:t>endogenous opioids, noradrenalin pathway.)</a:t>
            </a:r>
          </a:p>
        </p:txBody>
      </p:sp>
    </p:spTree>
    <p:extLst>
      <p:ext uri="{BB962C8B-B14F-4D97-AF65-F5344CB8AC3E}">
        <p14:creationId xmlns:p14="http://schemas.microsoft.com/office/powerpoint/2010/main" val="179791421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Picture 2" descr="MCj019783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908050"/>
            <a:ext cx="1924050"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6" name="Picture 3" descr="dorsalhornpi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513" y="4292600"/>
            <a:ext cx="13763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4" descr="MCj0250823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864821">
            <a:off x="6624638" y="2312987"/>
            <a:ext cx="1900238"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AutoShape 5"/>
          <p:cNvSpPr>
            <a:spLocks noChangeArrowheads="1"/>
          </p:cNvSpPr>
          <p:nvPr/>
        </p:nvSpPr>
        <p:spPr bwMode="auto">
          <a:xfrm>
            <a:off x="6696075" y="2852738"/>
            <a:ext cx="2447925" cy="2852737"/>
          </a:xfrm>
          <a:prstGeom prst="irregularSeal1">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CA" sz="1800"/>
          </a:p>
        </p:txBody>
      </p:sp>
      <p:sp>
        <p:nvSpPr>
          <p:cNvPr id="81926" name="Rectangle 6"/>
          <p:cNvSpPr>
            <a:spLocks noChangeArrowheads="1"/>
          </p:cNvSpPr>
          <p:nvPr/>
        </p:nvSpPr>
        <p:spPr bwMode="auto">
          <a:xfrm>
            <a:off x="1042988" y="404813"/>
            <a:ext cx="2449512" cy="57626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27" name="Text Box 7"/>
          <p:cNvSpPr txBox="1">
            <a:spLocks noChangeArrowheads="1"/>
          </p:cNvSpPr>
          <p:nvPr/>
        </p:nvSpPr>
        <p:spPr bwMode="auto">
          <a:xfrm>
            <a:off x="1042988" y="476250"/>
            <a:ext cx="2376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2400" b="1"/>
              <a:t>PERCEPTION</a:t>
            </a:r>
          </a:p>
        </p:txBody>
      </p:sp>
      <p:sp>
        <p:nvSpPr>
          <p:cNvPr id="81928" name="Text Box 8"/>
          <p:cNvSpPr txBox="1">
            <a:spLocks noChangeArrowheads="1"/>
          </p:cNvSpPr>
          <p:nvPr/>
        </p:nvSpPr>
        <p:spPr bwMode="auto">
          <a:xfrm>
            <a:off x="6443663" y="3860800"/>
            <a:ext cx="3240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2400" b="1"/>
              <a:t>TRANSDUCTION</a:t>
            </a:r>
          </a:p>
        </p:txBody>
      </p:sp>
      <p:sp>
        <p:nvSpPr>
          <p:cNvPr id="81929" name="Rectangle 9"/>
          <p:cNvSpPr>
            <a:spLocks noChangeArrowheads="1"/>
          </p:cNvSpPr>
          <p:nvPr/>
        </p:nvSpPr>
        <p:spPr bwMode="auto">
          <a:xfrm>
            <a:off x="323850" y="1268413"/>
            <a:ext cx="719138" cy="496887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0" name="AutoShape 10"/>
          <p:cNvSpPr>
            <a:spLocks noChangeArrowheads="1"/>
          </p:cNvSpPr>
          <p:nvPr/>
        </p:nvSpPr>
        <p:spPr bwMode="auto">
          <a:xfrm rot="16200000">
            <a:off x="2376488" y="2673350"/>
            <a:ext cx="3887787" cy="1223963"/>
          </a:xfrm>
          <a:prstGeom prst="rightArrow">
            <a:avLst>
              <a:gd name="adj1" fmla="val 50000"/>
              <a:gd name="adj2" fmla="val 79410"/>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1" name="Text Box 11"/>
          <p:cNvSpPr txBox="1">
            <a:spLocks noChangeArrowheads="1"/>
          </p:cNvSpPr>
          <p:nvPr/>
        </p:nvSpPr>
        <p:spPr bwMode="auto">
          <a:xfrm>
            <a:off x="468313" y="1700213"/>
            <a:ext cx="35877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400" b="1"/>
              <a:t>MODULATION</a:t>
            </a:r>
          </a:p>
        </p:txBody>
      </p:sp>
      <p:sp>
        <p:nvSpPr>
          <p:cNvPr id="81932" name="Line 12"/>
          <p:cNvSpPr>
            <a:spLocks noChangeShapeType="1"/>
          </p:cNvSpPr>
          <p:nvPr/>
        </p:nvSpPr>
        <p:spPr bwMode="auto">
          <a:xfrm>
            <a:off x="1116013" y="55165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81933" name="Rectangle 13"/>
          <p:cNvSpPr>
            <a:spLocks noChangeArrowheads="1"/>
          </p:cNvSpPr>
          <p:nvPr/>
        </p:nvSpPr>
        <p:spPr bwMode="auto">
          <a:xfrm rot="5400000">
            <a:off x="5364956" y="3428207"/>
            <a:ext cx="720725" cy="28813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4" name="AutoShape 14"/>
          <p:cNvSpPr>
            <a:spLocks noChangeArrowheads="1"/>
          </p:cNvSpPr>
          <p:nvPr/>
        </p:nvSpPr>
        <p:spPr bwMode="auto">
          <a:xfrm>
            <a:off x="1042988" y="5373688"/>
            <a:ext cx="4032250" cy="1150937"/>
          </a:xfrm>
          <a:prstGeom prst="rightArrow">
            <a:avLst>
              <a:gd name="adj1" fmla="val 50000"/>
              <a:gd name="adj2" fmla="val 87586"/>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81935" name="Text Box 15"/>
          <p:cNvSpPr txBox="1">
            <a:spLocks noChangeArrowheads="1"/>
          </p:cNvSpPr>
          <p:nvPr/>
        </p:nvSpPr>
        <p:spPr bwMode="auto">
          <a:xfrm>
            <a:off x="4140200" y="1557338"/>
            <a:ext cx="360363"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000" b="1"/>
              <a:t>TRANSMISSION</a:t>
            </a:r>
          </a:p>
        </p:txBody>
      </p:sp>
      <p:sp>
        <p:nvSpPr>
          <p:cNvPr id="81936" name="Text Box 16"/>
          <p:cNvSpPr txBox="1">
            <a:spLocks noChangeArrowheads="1"/>
          </p:cNvSpPr>
          <p:nvPr/>
        </p:nvSpPr>
        <p:spPr bwMode="auto">
          <a:xfrm>
            <a:off x="2268538" y="5084763"/>
            <a:ext cx="158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600"/>
              <a:t>Dorsal Horn</a:t>
            </a:r>
          </a:p>
        </p:txBody>
      </p:sp>
      <p:sp>
        <p:nvSpPr>
          <p:cNvPr id="81937" name="Text Box 17"/>
          <p:cNvSpPr txBox="1">
            <a:spLocks noChangeArrowheads="1"/>
          </p:cNvSpPr>
          <p:nvPr/>
        </p:nvSpPr>
        <p:spPr bwMode="auto">
          <a:xfrm>
            <a:off x="2268538" y="2781300"/>
            <a:ext cx="28733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400"/>
              <a:t>Spinal</a:t>
            </a:r>
          </a:p>
        </p:txBody>
      </p:sp>
      <p:sp>
        <p:nvSpPr>
          <p:cNvPr id="81938" name="Text Box 18"/>
          <p:cNvSpPr txBox="1">
            <a:spLocks noChangeArrowheads="1"/>
          </p:cNvSpPr>
          <p:nvPr/>
        </p:nvSpPr>
        <p:spPr bwMode="auto">
          <a:xfrm>
            <a:off x="2555875" y="3068638"/>
            <a:ext cx="236538"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CA" sz="1400"/>
              <a:t>cord</a:t>
            </a:r>
          </a:p>
        </p:txBody>
      </p:sp>
      <p:pic>
        <p:nvPicPr>
          <p:cNvPr id="98322" name="Picture 19" descr="j01580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473201" y="3071812"/>
            <a:ext cx="29527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0" name="Text Box 20"/>
          <p:cNvSpPr txBox="1">
            <a:spLocks noChangeArrowheads="1"/>
          </p:cNvSpPr>
          <p:nvPr/>
        </p:nvSpPr>
        <p:spPr bwMode="auto">
          <a:xfrm>
            <a:off x="7164388" y="4437063"/>
            <a:ext cx="17287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Nociceptors translate tissue damage (heat, chemical, mechanical) into impulse</a:t>
            </a:r>
            <a:r>
              <a:rPr lang="en-CA" sz="1400" b="1">
                <a:solidFill>
                  <a:srgbClr val="0000FF"/>
                </a:solidFill>
              </a:rPr>
              <a:t>.</a:t>
            </a:r>
          </a:p>
        </p:txBody>
      </p:sp>
      <p:sp>
        <p:nvSpPr>
          <p:cNvPr id="81942" name="Text Box 22"/>
          <p:cNvSpPr txBox="1">
            <a:spLocks noChangeArrowheads="1"/>
          </p:cNvSpPr>
          <p:nvPr/>
        </p:nvSpPr>
        <p:spPr bwMode="auto">
          <a:xfrm>
            <a:off x="6372225" y="2349500"/>
            <a:ext cx="10795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a:t>Tissue damage</a:t>
            </a:r>
          </a:p>
        </p:txBody>
      </p:sp>
      <p:sp>
        <p:nvSpPr>
          <p:cNvPr id="81943" name="Text Box 23"/>
          <p:cNvSpPr txBox="1">
            <a:spLocks noChangeArrowheads="1"/>
          </p:cNvSpPr>
          <p:nvPr/>
        </p:nvSpPr>
        <p:spPr bwMode="auto">
          <a:xfrm>
            <a:off x="7488238" y="2708275"/>
            <a:ext cx="1655762"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dirty="0"/>
              <a:t>Inflammatory Process (released prostaglandins, substance P)</a:t>
            </a:r>
          </a:p>
        </p:txBody>
      </p:sp>
      <p:sp>
        <p:nvSpPr>
          <p:cNvPr id="81944" name="Text Box 24"/>
          <p:cNvSpPr txBox="1">
            <a:spLocks noChangeArrowheads="1"/>
          </p:cNvSpPr>
          <p:nvPr/>
        </p:nvSpPr>
        <p:spPr bwMode="auto">
          <a:xfrm>
            <a:off x="4643438" y="2924175"/>
            <a:ext cx="1512887"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Impulse travels along neuron axon to spinal cord (dorsal horn) then up spinal cord to the brain. </a:t>
            </a:r>
          </a:p>
        </p:txBody>
      </p:sp>
      <p:sp>
        <p:nvSpPr>
          <p:cNvPr id="81945" name="Text Box 25"/>
          <p:cNvSpPr txBox="1">
            <a:spLocks noChangeArrowheads="1"/>
          </p:cNvSpPr>
          <p:nvPr/>
        </p:nvSpPr>
        <p:spPr bwMode="auto">
          <a:xfrm>
            <a:off x="3276600" y="333375"/>
            <a:ext cx="1584325"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Impulse is translated into experience of pain. </a:t>
            </a:r>
          </a:p>
        </p:txBody>
      </p:sp>
      <p:sp>
        <p:nvSpPr>
          <p:cNvPr id="81946" name="Text Box 26"/>
          <p:cNvSpPr txBox="1">
            <a:spLocks noChangeArrowheads="1"/>
          </p:cNvSpPr>
          <p:nvPr/>
        </p:nvSpPr>
        <p:spPr bwMode="auto">
          <a:xfrm>
            <a:off x="5003800" y="333375"/>
            <a:ext cx="1150938"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a:t>Affected by thoughts, beliefs, sleep, mood, fear, anxiety</a:t>
            </a:r>
          </a:p>
        </p:txBody>
      </p:sp>
      <p:sp>
        <p:nvSpPr>
          <p:cNvPr id="81947" name="Freeform 27"/>
          <p:cNvSpPr>
            <a:spLocks/>
          </p:cNvSpPr>
          <p:nvPr/>
        </p:nvSpPr>
        <p:spPr bwMode="auto">
          <a:xfrm rot="-274243">
            <a:off x="3413125" y="296863"/>
            <a:ext cx="1728788" cy="252412"/>
          </a:xfrm>
          <a:custGeom>
            <a:avLst/>
            <a:gdLst>
              <a:gd name="T0" fmla="*/ 953 w 953"/>
              <a:gd name="T1" fmla="*/ 476 h 476"/>
              <a:gd name="T2" fmla="*/ 681 w 953"/>
              <a:gd name="T3" fmla="*/ 68 h 476"/>
              <a:gd name="T4" fmla="*/ 0 w 953"/>
              <a:gd name="T5" fmla="*/ 68 h 476"/>
            </a:gdLst>
            <a:ahLst/>
            <a:cxnLst>
              <a:cxn ang="0">
                <a:pos x="T0" y="T1"/>
              </a:cxn>
              <a:cxn ang="0">
                <a:pos x="T2" y="T3"/>
              </a:cxn>
              <a:cxn ang="0">
                <a:pos x="T4" y="T5"/>
              </a:cxn>
            </a:cxnLst>
            <a:rect l="0" t="0" r="r" b="b"/>
            <a:pathLst>
              <a:path w="953" h="476">
                <a:moveTo>
                  <a:pt x="953" y="476"/>
                </a:moveTo>
                <a:cubicBezTo>
                  <a:pt x="896" y="306"/>
                  <a:pt x="840" y="136"/>
                  <a:pt x="681" y="68"/>
                </a:cubicBezTo>
                <a:cubicBezTo>
                  <a:pt x="522" y="0"/>
                  <a:pt x="113" y="68"/>
                  <a:pt x="0" y="68"/>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81948" name="Text Box 28"/>
          <p:cNvSpPr txBox="1">
            <a:spLocks noChangeArrowheads="1"/>
          </p:cNvSpPr>
          <p:nvPr/>
        </p:nvSpPr>
        <p:spPr bwMode="auto">
          <a:xfrm>
            <a:off x="6372225" y="333375"/>
            <a:ext cx="223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2000" b="1"/>
              <a:t>Pain Pathway </a:t>
            </a:r>
          </a:p>
        </p:txBody>
      </p:sp>
      <p:sp>
        <p:nvSpPr>
          <p:cNvPr id="81954" name="Text Box 34"/>
          <p:cNvSpPr txBox="1">
            <a:spLocks noChangeArrowheads="1"/>
          </p:cNvSpPr>
          <p:nvPr/>
        </p:nvSpPr>
        <p:spPr bwMode="auto">
          <a:xfrm>
            <a:off x="179388" y="5549900"/>
            <a:ext cx="2089150"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CA" sz="1400" b="1">
                <a:solidFill>
                  <a:srgbClr val="000099"/>
                </a:solidFill>
              </a:rPr>
              <a:t>Descending pathway that inhibits or decreases pain impulse (</a:t>
            </a:r>
            <a:r>
              <a:rPr lang="en-CA" sz="1200" b="1">
                <a:solidFill>
                  <a:srgbClr val="000099"/>
                </a:solidFill>
              </a:rPr>
              <a:t>endogenous opioids, noradrenalin pathway.)</a:t>
            </a:r>
          </a:p>
        </p:txBody>
      </p:sp>
      <p:sp>
        <p:nvSpPr>
          <p:cNvPr id="5" name="Oval 4"/>
          <p:cNvSpPr/>
          <p:nvPr/>
        </p:nvSpPr>
        <p:spPr>
          <a:xfrm>
            <a:off x="2362200" y="4038600"/>
            <a:ext cx="1828800" cy="137160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accent2"/>
                </a:solidFill>
              </a:ln>
              <a:noFill/>
            </a:endParaRPr>
          </a:p>
        </p:txBody>
      </p:sp>
    </p:spTree>
    <p:extLst>
      <p:ext uri="{BB962C8B-B14F-4D97-AF65-F5344CB8AC3E}">
        <p14:creationId xmlns:p14="http://schemas.microsoft.com/office/powerpoint/2010/main" val="285960875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normAutofit fontScale="90000"/>
          </a:bodyPr>
          <a:lstStyle/>
          <a:p>
            <a:r>
              <a:rPr lang="en-US" dirty="0" smtClean="0"/>
              <a:t>Changes with Chronic Pain</a:t>
            </a:r>
            <a:br>
              <a:rPr lang="en-US" dirty="0" smtClean="0"/>
            </a:br>
            <a:endParaRPr lang="en-US" dirty="0"/>
          </a:p>
        </p:txBody>
      </p:sp>
      <p:sp>
        <p:nvSpPr>
          <p:cNvPr id="8" name="Delay 7"/>
          <p:cNvSpPr/>
          <p:nvPr/>
        </p:nvSpPr>
        <p:spPr>
          <a:xfrm rot="5400000">
            <a:off x="3048000" y="914400"/>
            <a:ext cx="2819400" cy="3581400"/>
          </a:xfrm>
          <a:prstGeom prst="flowChartDelay">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Explosion 1 8"/>
          <p:cNvSpPr/>
          <p:nvPr/>
        </p:nvSpPr>
        <p:spPr>
          <a:xfrm>
            <a:off x="3200400" y="37338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Delay 9"/>
          <p:cNvSpPr/>
          <p:nvPr/>
        </p:nvSpPr>
        <p:spPr>
          <a:xfrm rot="16200000">
            <a:off x="3810000" y="2895600"/>
            <a:ext cx="1524000" cy="6400800"/>
          </a:xfrm>
          <a:prstGeom prst="flowChartDelay">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Explosion 1 10"/>
          <p:cNvSpPr/>
          <p:nvPr/>
        </p:nvSpPr>
        <p:spPr>
          <a:xfrm>
            <a:off x="5257800" y="41148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Explosion 1 11"/>
          <p:cNvSpPr/>
          <p:nvPr/>
        </p:nvSpPr>
        <p:spPr>
          <a:xfrm>
            <a:off x="6019800" y="31242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Explosion 1 12"/>
          <p:cNvSpPr/>
          <p:nvPr/>
        </p:nvSpPr>
        <p:spPr>
          <a:xfrm>
            <a:off x="1303736" y="3686952"/>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Up Ribbon 13"/>
          <p:cNvSpPr/>
          <p:nvPr/>
        </p:nvSpPr>
        <p:spPr>
          <a:xfrm>
            <a:off x="2133600" y="5181600"/>
            <a:ext cx="822960" cy="822960"/>
          </a:xfrm>
          <a:prstGeom prst="ribbon2">
            <a:avLst/>
          </a:prstGeom>
          <a:solidFill>
            <a:schemeClr val="accent3"/>
          </a:solidFill>
          <a:ln/>
          <a:effectLst>
            <a:glow rad="139700">
              <a:schemeClr val="accent3">
                <a:satMod val="175000"/>
                <a:alpha val="40000"/>
              </a:schemeClr>
            </a:glow>
            <a:outerShdw blurRad="50800" dist="25400" dir="54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Up Ribbon 14"/>
          <p:cNvSpPr/>
          <p:nvPr/>
        </p:nvSpPr>
        <p:spPr>
          <a:xfrm>
            <a:off x="3657600" y="5334000"/>
            <a:ext cx="1216152" cy="612648"/>
          </a:xfrm>
          <a:prstGeom prst="ribbon2">
            <a:avLst/>
          </a:prstGeom>
          <a:solidFill>
            <a:srgbClr val="9BBB5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Up Ribbon 15"/>
          <p:cNvSpPr/>
          <p:nvPr/>
        </p:nvSpPr>
        <p:spPr>
          <a:xfrm>
            <a:off x="6096000" y="5105400"/>
            <a:ext cx="822960" cy="822960"/>
          </a:xfrm>
          <a:prstGeom prst="ribbon2">
            <a:avLst/>
          </a:prstGeom>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7" name="Explosion 1 16"/>
          <p:cNvSpPr/>
          <p:nvPr/>
        </p:nvSpPr>
        <p:spPr>
          <a:xfrm>
            <a:off x="3124200" y="22860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Explosion 1 17"/>
          <p:cNvSpPr/>
          <p:nvPr/>
        </p:nvSpPr>
        <p:spPr>
          <a:xfrm>
            <a:off x="4876800" y="20574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Explosion 1 18"/>
          <p:cNvSpPr/>
          <p:nvPr/>
        </p:nvSpPr>
        <p:spPr>
          <a:xfrm>
            <a:off x="2133600" y="46482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Explosion 1 19"/>
          <p:cNvSpPr/>
          <p:nvPr/>
        </p:nvSpPr>
        <p:spPr>
          <a:xfrm>
            <a:off x="3810000" y="4876800"/>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Explosion 1 20"/>
          <p:cNvSpPr/>
          <p:nvPr/>
        </p:nvSpPr>
        <p:spPr>
          <a:xfrm>
            <a:off x="4953000" y="6069776"/>
            <a:ext cx="822960" cy="822960"/>
          </a:xfrm>
          <a:prstGeom prst="irregularSeal1">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Explosion 1 21"/>
          <p:cNvSpPr/>
          <p:nvPr/>
        </p:nvSpPr>
        <p:spPr>
          <a:xfrm>
            <a:off x="6172200" y="4648200"/>
            <a:ext cx="822960" cy="822960"/>
          </a:xfrm>
          <a:prstGeom prst="irregularSeal1">
            <a:avLst/>
          </a:prstGeom>
          <a:solidFill>
            <a:schemeClr val="bg2"/>
          </a:solidFill>
          <a:ln>
            <a:solidFill>
              <a:srgbClr val="008000"/>
            </a:solid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TextBox 25"/>
          <p:cNvSpPr txBox="1"/>
          <p:nvPr/>
        </p:nvSpPr>
        <p:spPr>
          <a:xfrm>
            <a:off x="5867400" y="3276600"/>
            <a:ext cx="1447800" cy="369332"/>
          </a:xfrm>
          <a:prstGeom prst="rect">
            <a:avLst/>
          </a:prstGeom>
          <a:noFill/>
        </p:spPr>
        <p:txBody>
          <a:bodyPr wrap="square" rtlCol="0">
            <a:spAutoFit/>
          </a:bodyPr>
          <a:lstStyle/>
          <a:p>
            <a:r>
              <a:rPr lang="en-US" dirty="0" smtClean="0"/>
              <a:t>Glutamate</a:t>
            </a:r>
            <a:endParaRPr lang="en-US" dirty="0"/>
          </a:p>
        </p:txBody>
      </p:sp>
      <p:sp>
        <p:nvSpPr>
          <p:cNvPr id="27" name="TextBox 26"/>
          <p:cNvSpPr txBox="1"/>
          <p:nvPr/>
        </p:nvSpPr>
        <p:spPr>
          <a:xfrm>
            <a:off x="3733800" y="5715000"/>
            <a:ext cx="1447800" cy="646331"/>
          </a:xfrm>
          <a:prstGeom prst="rect">
            <a:avLst/>
          </a:prstGeom>
          <a:noFill/>
        </p:spPr>
        <p:txBody>
          <a:bodyPr wrap="square" rtlCol="0">
            <a:spAutoFit/>
          </a:bodyPr>
          <a:lstStyle/>
          <a:p>
            <a:r>
              <a:rPr lang="en-US" dirty="0" smtClean="0"/>
              <a:t>AMPA receptor</a:t>
            </a:r>
            <a:endParaRPr lang="en-US" dirty="0"/>
          </a:p>
        </p:txBody>
      </p:sp>
      <p:sp>
        <p:nvSpPr>
          <p:cNvPr id="29" name="TextBox 28"/>
          <p:cNvSpPr txBox="1"/>
          <p:nvPr/>
        </p:nvSpPr>
        <p:spPr>
          <a:xfrm>
            <a:off x="2057400" y="5791200"/>
            <a:ext cx="1447800" cy="646331"/>
          </a:xfrm>
          <a:prstGeom prst="rect">
            <a:avLst/>
          </a:prstGeom>
          <a:noFill/>
        </p:spPr>
        <p:txBody>
          <a:bodyPr wrap="square" rtlCol="0">
            <a:spAutoFit/>
          </a:bodyPr>
          <a:lstStyle/>
          <a:p>
            <a:r>
              <a:rPr lang="en-US" dirty="0" smtClean="0"/>
              <a:t>AMPA</a:t>
            </a:r>
          </a:p>
          <a:p>
            <a:r>
              <a:rPr lang="en-US" dirty="0" smtClean="0"/>
              <a:t>receptor</a:t>
            </a:r>
            <a:endParaRPr lang="en-US" dirty="0"/>
          </a:p>
        </p:txBody>
      </p:sp>
      <p:sp>
        <p:nvSpPr>
          <p:cNvPr id="30" name="TextBox 29"/>
          <p:cNvSpPr txBox="1"/>
          <p:nvPr/>
        </p:nvSpPr>
        <p:spPr>
          <a:xfrm>
            <a:off x="6096000" y="5638800"/>
            <a:ext cx="1447800" cy="646331"/>
          </a:xfrm>
          <a:prstGeom prst="rect">
            <a:avLst/>
          </a:prstGeom>
          <a:noFill/>
        </p:spPr>
        <p:txBody>
          <a:bodyPr wrap="square" rtlCol="0">
            <a:spAutoFit/>
          </a:bodyPr>
          <a:lstStyle/>
          <a:p>
            <a:r>
              <a:rPr lang="en-US" dirty="0" smtClean="0"/>
              <a:t>NMDA Receptor</a:t>
            </a:r>
            <a:endParaRPr lang="en-US" dirty="0"/>
          </a:p>
        </p:txBody>
      </p:sp>
      <p:sp>
        <p:nvSpPr>
          <p:cNvPr id="36" name="Bent Arrow 35"/>
          <p:cNvSpPr/>
          <p:nvPr/>
        </p:nvSpPr>
        <p:spPr>
          <a:xfrm>
            <a:off x="6553200" y="4267200"/>
            <a:ext cx="1295400" cy="533400"/>
          </a:xfrm>
          <a:prstGeom prst="bentArrow">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7" name="TextBox 36"/>
          <p:cNvSpPr txBox="1"/>
          <p:nvPr/>
        </p:nvSpPr>
        <p:spPr>
          <a:xfrm>
            <a:off x="2895600" y="2514600"/>
            <a:ext cx="1447800" cy="369332"/>
          </a:xfrm>
          <a:prstGeom prst="rect">
            <a:avLst/>
          </a:prstGeom>
          <a:noFill/>
        </p:spPr>
        <p:txBody>
          <a:bodyPr wrap="square" rtlCol="0">
            <a:spAutoFit/>
          </a:bodyPr>
          <a:lstStyle/>
          <a:p>
            <a:r>
              <a:rPr lang="en-US" dirty="0" smtClean="0"/>
              <a:t>Glutamate</a:t>
            </a:r>
            <a:endParaRPr lang="en-US" dirty="0"/>
          </a:p>
        </p:txBody>
      </p:sp>
      <p:sp>
        <p:nvSpPr>
          <p:cNvPr id="39" name="TextBox 38"/>
          <p:cNvSpPr txBox="1"/>
          <p:nvPr/>
        </p:nvSpPr>
        <p:spPr>
          <a:xfrm>
            <a:off x="990600" y="3886200"/>
            <a:ext cx="1447800" cy="646331"/>
          </a:xfrm>
          <a:prstGeom prst="rect">
            <a:avLst/>
          </a:prstGeom>
          <a:noFill/>
        </p:spPr>
        <p:txBody>
          <a:bodyPr wrap="square" rtlCol="0">
            <a:spAutoFit/>
          </a:bodyPr>
          <a:lstStyle/>
          <a:p>
            <a:r>
              <a:rPr lang="en-US" dirty="0" smtClean="0"/>
              <a:t>Substance P</a:t>
            </a:r>
            <a:endParaRPr lang="en-US" dirty="0"/>
          </a:p>
        </p:txBody>
      </p:sp>
      <p:sp>
        <p:nvSpPr>
          <p:cNvPr id="40" name="TextBox 39"/>
          <p:cNvSpPr txBox="1"/>
          <p:nvPr/>
        </p:nvSpPr>
        <p:spPr>
          <a:xfrm>
            <a:off x="2743200" y="4038600"/>
            <a:ext cx="1447800" cy="369332"/>
          </a:xfrm>
          <a:prstGeom prst="rect">
            <a:avLst/>
          </a:prstGeom>
          <a:noFill/>
        </p:spPr>
        <p:txBody>
          <a:bodyPr wrap="square" rtlCol="0">
            <a:spAutoFit/>
          </a:bodyPr>
          <a:lstStyle/>
          <a:p>
            <a:r>
              <a:rPr lang="en-US" dirty="0" smtClean="0"/>
              <a:t>Glutamate</a:t>
            </a:r>
            <a:endParaRPr lang="en-US" dirty="0"/>
          </a:p>
        </p:txBody>
      </p:sp>
      <p:sp>
        <p:nvSpPr>
          <p:cNvPr id="41" name="TextBox 40"/>
          <p:cNvSpPr txBox="1"/>
          <p:nvPr/>
        </p:nvSpPr>
        <p:spPr>
          <a:xfrm>
            <a:off x="4648200" y="2209800"/>
            <a:ext cx="1447800" cy="646331"/>
          </a:xfrm>
          <a:prstGeom prst="rect">
            <a:avLst/>
          </a:prstGeom>
          <a:noFill/>
        </p:spPr>
        <p:txBody>
          <a:bodyPr wrap="square" rtlCol="0">
            <a:spAutoFit/>
          </a:bodyPr>
          <a:lstStyle/>
          <a:p>
            <a:r>
              <a:rPr lang="en-US" dirty="0" smtClean="0"/>
              <a:t>Substance P</a:t>
            </a:r>
            <a:endParaRPr lang="en-US" dirty="0"/>
          </a:p>
        </p:txBody>
      </p:sp>
      <p:sp>
        <p:nvSpPr>
          <p:cNvPr id="43" name="TextBox 42"/>
          <p:cNvSpPr txBox="1"/>
          <p:nvPr/>
        </p:nvSpPr>
        <p:spPr>
          <a:xfrm>
            <a:off x="1828800" y="4800600"/>
            <a:ext cx="1447800" cy="369332"/>
          </a:xfrm>
          <a:prstGeom prst="rect">
            <a:avLst/>
          </a:prstGeom>
          <a:noFill/>
        </p:spPr>
        <p:txBody>
          <a:bodyPr wrap="square" rtlCol="0">
            <a:spAutoFit/>
          </a:bodyPr>
          <a:lstStyle/>
          <a:p>
            <a:r>
              <a:rPr lang="en-US" dirty="0" smtClean="0"/>
              <a:t>Glutamate</a:t>
            </a:r>
            <a:endParaRPr lang="en-US" dirty="0"/>
          </a:p>
        </p:txBody>
      </p:sp>
      <p:sp>
        <p:nvSpPr>
          <p:cNvPr id="44" name="TextBox 43"/>
          <p:cNvSpPr txBox="1"/>
          <p:nvPr/>
        </p:nvSpPr>
        <p:spPr>
          <a:xfrm>
            <a:off x="6477000" y="4800600"/>
            <a:ext cx="1371600" cy="369332"/>
          </a:xfrm>
          <a:prstGeom prst="rect">
            <a:avLst/>
          </a:prstGeom>
          <a:noFill/>
        </p:spPr>
        <p:txBody>
          <a:bodyPr wrap="square" rtlCol="0">
            <a:spAutoFit/>
          </a:bodyPr>
          <a:lstStyle/>
          <a:p>
            <a:r>
              <a:rPr lang="en-US" dirty="0" smtClean="0"/>
              <a:t>Magnesium</a:t>
            </a:r>
            <a:endParaRPr lang="en-US" dirty="0"/>
          </a:p>
        </p:txBody>
      </p:sp>
    </p:spTree>
    <p:extLst>
      <p:ext uri="{BB962C8B-B14F-4D97-AF65-F5344CB8AC3E}">
        <p14:creationId xmlns:p14="http://schemas.microsoft.com/office/powerpoint/2010/main" val="303385099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1"/>
          <p:cNvSpPr txBox="1">
            <a:spLocks noGrp="1"/>
          </p:cNvSpPr>
          <p:nvPr/>
        </p:nvSpPr>
        <p:spPr bwMode="gray">
          <a:xfrm>
            <a:off x="4338638" y="6454775"/>
            <a:ext cx="466725" cy="241300"/>
          </a:xfrm>
          <a:prstGeom prst="rect">
            <a:avLst/>
          </a:prstGeom>
          <a:noFill/>
          <a:ln w="9525">
            <a:noFill/>
            <a:miter lim="800000"/>
            <a:headEnd/>
            <a:tailEnd/>
          </a:ln>
        </p:spPr>
        <p:txBody>
          <a:bodyPr lIns="40840" tIns="40840" rIns="40840" bIns="40840"/>
          <a:lstStyle/>
          <a:p>
            <a:pPr defTabSz="909638"/>
            <a:fld id="{C767AEA6-5E29-4527-8BBF-E2E74AF464D6}" type="slidenum">
              <a:rPr lang="en-US" sz="900">
                <a:solidFill>
                  <a:srgbClr val="000000"/>
                </a:solidFill>
                <a:latin typeface="Tw Cen MT" pitchFamily="34" charset="0"/>
              </a:rPr>
              <a:pPr defTabSz="909638"/>
              <a:t>15</a:t>
            </a:fld>
            <a:endParaRPr lang="en-US" sz="900">
              <a:solidFill>
                <a:srgbClr val="000000"/>
              </a:solidFill>
              <a:latin typeface="Tw Cen MT" pitchFamily="34" charset="0"/>
            </a:endParaRPr>
          </a:p>
        </p:txBody>
      </p:sp>
      <p:sp>
        <p:nvSpPr>
          <p:cNvPr id="20484" name="Title 3"/>
          <p:cNvSpPr>
            <a:spLocks noGrp="1"/>
          </p:cNvSpPr>
          <p:nvPr>
            <p:ph type="title" idx="4294967295"/>
          </p:nvPr>
        </p:nvSpPr>
        <p:spPr bwMode="gray">
          <a:xfrm>
            <a:off x="1108075" y="947738"/>
            <a:ext cx="6905625" cy="153987"/>
          </a:xfrm>
        </p:spPr>
        <p:txBody>
          <a:bodyPr lIns="0" tIns="0" rIns="0" bIns="0" anchor="b">
            <a:normAutofit fontScale="90000"/>
          </a:bodyPr>
          <a:lstStyle/>
          <a:p>
            <a:r>
              <a:rPr lang="en-US" sz="2400" dirty="0" smtClean="0">
                <a:effectLst>
                  <a:outerShdw blurRad="38100" dist="38100" dir="2700000" algn="tl">
                    <a:srgbClr val="C0C0C0"/>
                  </a:outerShdw>
                </a:effectLst>
              </a:rPr>
              <a:t>PAIN PERCEPTION AND EXPERIENCE </a:t>
            </a:r>
          </a:p>
        </p:txBody>
      </p:sp>
      <p:sp>
        <p:nvSpPr>
          <p:cNvPr id="44" name="Rounded Rectangle 43"/>
          <p:cNvSpPr>
            <a:spLocks noChangeArrowheads="1"/>
          </p:cNvSpPr>
          <p:nvPr/>
        </p:nvSpPr>
        <p:spPr bwMode="auto">
          <a:xfrm>
            <a:off x="1676400" y="5238750"/>
            <a:ext cx="28321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Tissue damage</a:t>
            </a:r>
            <a:r>
              <a:rPr lang="en-US" b="1">
                <a:solidFill>
                  <a:schemeClr val="bg1"/>
                </a:solidFill>
              </a:rPr>
              <a:t> </a:t>
            </a:r>
          </a:p>
          <a:p>
            <a:pPr defTabSz="909638" fontAlgn="auto">
              <a:spcBef>
                <a:spcPts val="0"/>
              </a:spcBef>
              <a:spcAft>
                <a:spcPts val="0"/>
              </a:spcAft>
              <a:defRPr/>
            </a:pPr>
            <a:r>
              <a:rPr lang="en-US" sz="1600" b="1">
                <a:solidFill>
                  <a:schemeClr val="bg1"/>
                </a:solidFill>
              </a:rPr>
              <a:t>Nerve involvement Invasiveness of surgery</a:t>
            </a:r>
          </a:p>
        </p:txBody>
      </p:sp>
      <p:sp>
        <p:nvSpPr>
          <p:cNvPr id="47" name="Rounded Rectangle 46"/>
          <p:cNvSpPr>
            <a:spLocks noChangeArrowheads="1"/>
          </p:cNvSpPr>
          <p:nvPr/>
        </p:nvSpPr>
        <p:spPr bwMode="auto">
          <a:xfrm>
            <a:off x="4648200" y="5257800"/>
            <a:ext cx="20574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SOCIAL</a:t>
            </a:r>
          </a:p>
          <a:p>
            <a:pPr defTabSz="909638" fontAlgn="auto">
              <a:spcBef>
                <a:spcPts val="0"/>
              </a:spcBef>
              <a:spcAft>
                <a:spcPts val="0"/>
              </a:spcAft>
              <a:defRPr/>
            </a:pPr>
            <a:r>
              <a:rPr lang="en-US" b="1">
                <a:solidFill>
                  <a:schemeClr val="bg1"/>
                </a:solidFill>
              </a:rPr>
              <a:t>Family, social situation, culture</a:t>
            </a:r>
          </a:p>
        </p:txBody>
      </p:sp>
      <p:sp>
        <p:nvSpPr>
          <p:cNvPr id="48" name="Rounded Rectangle 47"/>
          <p:cNvSpPr>
            <a:spLocks noChangeArrowheads="1"/>
          </p:cNvSpPr>
          <p:nvPr/>
        </p:nvSpPr>
        <p:spPr bwMode="auto">
          <a:xfrm>
            <a:off x="5486400" y="3962400"/>
            <a:ext cx="26670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a:endParaRPr lang="en-US" sz="1600" b="1">
              <a:solidFill>
                <a:schemeClr val="bg1"/>
              </a:solidFill>
            </a:endParaRPr>
          </a:p>
        </p:txBody>
      </p:sp>
      <p:sp>
        <p:nvSpPr>
          <p:cNvPr id="49" name="Rounded Rectangle 48"/>
          <p:cNvSpPr>
            <a:spLocks noChangeArrowheads="1"/>
          </p:cNvSpPr>
          <p:nvPr/>
        </p:nvSpPr>
        <p:spPr bwMode="auto">
          <a:xfrm>
            <a:off x="5486400" y="2514600"/>
            <a:ext cx="36576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Co-morbidities</a:t>
            </a:r>
          </a:p>
          <a:p>
            <a:pPr defTabSz="909638" fontAlgn="auto">
              <a:spcBef>
                <a:spcPts val="0"/>
              </a:spcBef>
              <a:spcAft>
                <a:spcPts val="0"/>
              </a:spcAft>
              <a:defRPr/>
            </a:pPr>
            <a:r>
              <a:rPr lang="en-US" b="1">
                <a:solidFill>
                  <a:schemeClr val="bg1"/>
                </a:solidFill>
              </a:rPr>
              <a:t>Chronic pain, hepatic, renal function</a:t>
            </a:r>
          </a:p>
          <a:p>
            <a:pPr defTabSz="909638" fontAlgn="auto">
              <a:spcBef>
                <a:spcPts val="0"/>
              </a:spcBef>
              <a:spcAft>
                <a:spcPts val="0"/>
              </a:spcAft>
              <a:defRPr/>
            </a:pPr>
            <a:r>
              <a:rPr lang="en-US" b="1">
                <a:solidFill>
                  <a:schemeClr val="bg1"/>
                </a:solidFill>
              </a:rPr>
              <a:t>Other medications </a:t>
            </a:r>
          </a:p>
        </p:txBody>
      </p:sp>
      <p:sp>
        <p:nvSpPr>
          <p:cNvPr id="50" name="Rounded Rectangle 49"/>
          <p:cNvSpPr>
            <a:spLocks noChangeArrowheads="1"/>
          </p:cNvSpPr>
          <p:nvPr/>
        </p:nvSpPr>
        <p:spPr bwMode="auto">
          <a:xfrm>
            <a:off x="3543300" y="1524000"/>
            <a:ext cx="2057400" cy="12192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endParaRPr lang="en-US" sz="1100" b="1"/>
          </a:p>
          <a:p>
            <a:pPr defTabSz="909638" fontAlgn="auto">
              <a:spcBef>
                <a:spcPts val="0"/>
              </a:spcBef>
              <a:spcAft>
                <a:spcPts val="0"/>
              </a:spcAft>
              <a:defRPr/>
            </a:pPr>
            <a:r>
              <a:rPr lang="en-US" sz="2000" b="1">
                <a:solidFill>
                  <a:schemeClr val="bg1"/>
                </a:solidFill>
              </a:rPr>
              <a:t>Genetics</a:t>
            </a:r>
          </a:p>
        </p:txBody>
      </p:sp>
      <p:sp>
        <p:nvSpPr>
          <p:cNvPr id="19" name="Rounded Rectangle 18"/>
          <p:cNvSpPr>
            <a:spLocks noChangeArrowheads="1"/>
          </p:cNvSpPr>
          <p:nvPr/>
        </p:nvSpPr>
        <p:spPr bwMode="auto">
          <a:xfrm>
            <a:off x="1524000" y="3810000"/>
            <a:ext cx="2057400" cy="1295400"/>
          </a:xfrm>
          <a:prstGeom prst="roundRect">
            <a:avLst>
              <a:gd name="adj" fmla="val 16667"/>
            </a:avLst>
          </a:prstGeom>
          <a:solidFill>
            <a:schemeClr val="accent1"/>
          </a:solidFill>
          <a:ln w="19050" algn="ctr">
            <a:noFill/>
            <a:round/>
            <a:headEnd/>
            <a:tailEnd/>
          </a:ln>
        </p:spPr>
        <p:txBody>
          <a:bodyPr lIns="91413" tIns="45705" rIns="91413" bIns="45705"/>
          <a:lstStyle/>
          <a:p>
            <a:pPr defTabSz="909638"/>
            <a:r>
              <a:rPr lang="en-US" sz="2000" b="1">
                <a:solidFill>
                  <a:schemeClr val="bg1"/>
                </a:solidFill>
              </a:rPr>
              <a:t>Emotional </a:t>
            </a:r>
          </a:p>
          <a:p>
            <a:pPr defTabSz="909638"/>
            <a:r>
              <a:rPr lang="en-US" b="1">
                <a:solidFill>
                  <a:schemeClr val="bg1"/>
                </a:solidFill>
              </a:rPr>
              <a:t>Anxiety, mood,  catastrophizing, </a:t>
            </a:r>
            <a:endParaRPr lang="en-US" sz="2000" b="1">
              <a:solidFill>
                <a:schemeClr val="bg1"/>
              </a:solidFill>
            </a:endParaRPr>
          </a:p>
        </p:txBody>
      </p:sp>
      <p:sp>
        <p:nvSpPr>
          <p:cNvPr id="20" name="Rounded Rectangle 19"/>
          <p:cNvSpPr>
            <a:spLocks noChangeArrowheads="1"/>
          </p:cNvSpPr>
          <p:nvPr/>
        </p:nvSpPr>
        <p:spPr bwMode="auto">
          <a:xfrm>
            <a:off x="533400" y="2819400"/>
            <a:ext cx="3067050" cy="762000"/>
          </a:xfrm>
          <a:prstGeom prst="roundRect">
            <a:avLst>
              <a:gd name="adj" fmla="val 16667"/>
            </a:avLst>
          </a:prstGeom>
          <a:solidFill>
            <a:schemeClr val="accent1"/>
          </a:solidFill>
          <a:ln w="19050" algn="ctr">
            <a:noFill/>
            <a:round/>
            <a:headEnd/>
            <a:tailEnd/>
          </a:ln>
        </p:spPr>
        <p:txBody>
          <a:bodyPr lIns="91413" tIns="45705" rIns="91413" bIns="45705"/>
          <a:lstStyle/>
          <a:p>
            <a:pPr defTabSz="909638" fontAlgn="auto">
              <a:spcBef>
                <a:spcPts val="0"/>
              </a:spcBef>
              <a:spcAft>
                <a:spcPts val="0"/>
              </a:spcAft>
              <a:defRPr/>
            </a:pPr>
            <a:r>
              <a:rPr lang="en-US" sz="2000" b="1">
                <a:solidFill>
                  <a:schemeClr val="bg1"/>
                </a:solidFill>
              </a:rPr>
              <a:t>Demographics</a:t>
            </a:r>
          </a:p>
          <a:p>
            <a:pPr defTabSz="909638" fontAlgn="auto">
              <a:spcBef>
                <a:spcPts val="0"/>
              </a:spcBef>
              <a:spcAft>
                <a:spcPts val="0"/>
              </a:spcAft>
              <a:defRPr/>
            </a:pPr>
            <a:r>
              <a:rPr lang="en-US" b="1">
                <a:solidFill>
                  <a:schemeClr val="bg1"/>
                </a:solidFill>
              </a:rPr>
              <a:t>Age, Gender, Ethnicity</a:t>
            </a:r>
            <a:r>
              <a:rPr lang="en-US" sz="1100" b="1"/>
              <a:t> </a:t>
            </a:r>
          </a:p>
        </p:txBody>
      </p:sp>
      <p:grpSp>
        <p:nvGrpSpPr>
          <p:cNvPr id="53260" name="Group 26"/>
          <p:cNvGrpSpPr>
            <a:grpSpLocks/>
          </p:cNvGrpSpPr>
          <p:nvPr/>
        </p:nvGrpSpPr>
        <p:grpSpPr bwMode="auto">
          <a:xfrm>
            <a:off x="3657600" y="2743200"/>
            <a:ext cx="1600200" cy="2362200"/>
            <a:chOff x="3935937" y="3084112"/>
            <a:chExt cx="1295399" cy="1604754"/>
          </a:xfrm>
        </p:grpSpPr>
        <p:pic>
          <p:nvPicPr>
            <p:cNvPr id="53261" name="Picture 2" descr="L:\Public\Share\ABC Templates and Resources\ABC Art Icons Logos\ABC Modern Icons\Hospital_building.png"/>
            <p:cNvPicPr>
              <a:picLocks noChangeAspect="1" noChangeArrowheads="1"/>
            </p:cNvPicPr>
            <p:nvPr/>
          </p:nvPicPr>
          <p:blipFill>
            <a:blip r:embed="rId3"/>
            <a:srcRect/>
            <a:stretch>
              <a:fillRect/>
            </a:stretch>
          </p:blipFill>
          <p:spPr bwMode="auto">
            <a:xfrm>
              <a:off x="4355037" y="3689264"/>
              <a:ext cx="457200" cy="394449"/>
            </a:xfrm>
            <a:prstGeom prst="rect">
              <a:avLst/>
            </a:prstGeom>
            <a:noFill/>
            <a:ln w="9525">
              <a:noFill/>
              <a:miter lim="800000"/>
              <a:headEnd/>
              <a:tailEnd/>
            </a:ln>
          </p:spPr>
        </p:pic>
        <p:sp>
          <p:nvSpPr>
            <p:cNvPr id="37" name="Right Arrow 36"/>
            <p:cNvSpPr/>
            <p:nvPr/>
          </p:nvSpPr>
          <p:spPr bwMode="auto">
            <a:xfrm rot="1718270">
              <a:off x="3935937" y="3538146"/>
              <a:ext cx="380395" cy="304127"/>
            </a:xfrm>
            <a:prstGeom prst="rightArrow">
              <a:avLst/>
            </a:prstGeom>
            <a:solidFill>
              <a:schemeClr val="accent1"/>
            </a:solidFill>
            <a:ln w="9525" cap="flat" cmpd="sng" algn="ctr">
              <a:noFill/>
              <a:prstDash val="solid"/>
              <a:round/>
              <a:headEnd type="none" w="med" len="med"/>
              <a:tailEnd type="none" w="med" len="med"/>
            </a:ln>
            <a:effectLst/>
          </p:spPr>
          <p:txBody>
            <a:bodyPr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38" name="Right Arrow 37"/>
            <p:cNvSpPr>
              <a:spLocks noChangeArrowheads="1"/>
            </p:cNvSpPr>
            <p:nvPr/>
          </p:nvSpPr>
          <p:spPr bwMode="auto">
            <a:xfrm rot="19881730" flipV="1">
              <a:off x="3935937" y="3987865"/>
              <a:ext cx="380395" cy="305206"/>
            </a:xfrm>
            <a:prstGeom prst="rightArrow">
              <a:avLst>
                <a:gd name="adj1" fmla="val 50000"/>
                <a:gd name="adj2" fmla="val 50000"/>
              </a:avLst>
            </a:prstGeom>
            <a:solidFill>
              <a:schemeClr val="accent1"/>
            </a:solidFill>
            <a:ln>
              <a:noFill/>
            </a:ln>
            <a:extLst/>
          </p:spPr>
          <p:txBody>
            <a:bodyPr rot="10800000"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39" name="Right Arrow 38"/>
            <p:cNvSpPr/>
            <p:nvPr/>
          </p:nvSpPr>
          <p:spPr bwMode="auto">
            <a:xfrm rot="19881730" flipH="1">
              <a:off x="4850941" y="3538146"/>
              <a:ext cx="380395" cy="304127"/>
            </a:xfrm>
            <a:prstGeom prst="rightArrow">
              <a:avLst/>
            </a:prstGeom>
            <a:solidFill>
              <a:schemeClr val="accent1"/>
            </a:solidFill>
            <a:ln w="9525" cap="flat" cmpd="sng" algn="ctr">
              <a:noFill/>
              <a:prstDash val="solid"/>
              <a:round/>
              <a:headEnd type="none" w="med" len="med"/>
              <a:tailEnd type="none" w="med" len="med"/>
            </a:ln>
            <a:effectLst/>
          </p:spPr>
          <p:txBody>
            <a:bodyPr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40" name="Right Arrow 39"/>
            <p:cNvSpPr>
              <a:spLocks noChangeArrowheads="1"/>
            </p:cNvSpPr>
            <p:nvPr/>
          </p:nvSpPr>
          <p:spPr bwMode="auto">
            <a:xfrm rot="1718270" flipH="1" flipV="1">
              <a:off x="4850941" y="3987865"/>
              <a:ext cx="380395" cy="305206"/>
            </a:xfrm>
            <a:prstGeom prst="rightArrow">
              <a:avLst>
                <a:gd name="adj1" fmla="val 50000"/>
                <a:gd name="adj2" fmla="val 50000"/>
              </a:avLst>
            </a:prstGeom>
            <a:solidFill>
              <a:schemeClr val="accent1"/>
            </a:solidFill>
            <a:ln>
              <a:noFill/>
            </a:ln>
            <a:extLst/>
          </p:spPr>
          <p:txBody>
            <a:bodyPr rot="10800000"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nvGrpSpPr>
            <p:cNvPr id="53266" name="Group 22"/>
            <p:cNvGrpSpPr>
              <a:grpSpLocks/>
            </p:cNvGrpSpPr>
            <p:nvPr/>
          </p:nvGrpSpPr>
          <p:grpSpPr bwMode="auto">
            <a:xfrm rot="-5400000">
              <a:off x="4381500" y="4120908"/>
              <a:ext cx="381000" cy="754916"/>
              <a:chOff x="4088337" y="3690170"/>
              <a:chExt cx="381000" cy="754916"/>
            </a:xfrm>
          </p:grpSpPr>
          <p:sp>
            <p:nvSpPr>
              <p:cNvPr id="21" name="Right Arrow 20"/>
              <p:cNvSpPr>
                <a:spLocks noChangeArrowheads="1"/>
              </p:cNvSpPr>
              <p:nvPr/>
            </p:nvSpPr>
            <p:spPr bwMode="auto">
              <a:xfrm rot="1718270">
                <a:off x="4088337" y="3689874"/>
                <a:ext cx="380697" cy="305858"/>
              </a:xfrm>
              <a:prstGeom prst="rightArrow">
                <a:avLst>
                  <a:gd name="adj1" fmla="val 50000"/>
                  <a:gd name="adj2" fmla="val 50000"/>
                </a:avLst>
              </a:prstGeom>
              <a:solidFill>
                <a:schemeClr val="accent1"/>
              </a:solidFill>
              <a:ln>
                <a:noFill/>
              </a:ln>
              <a:extLst/>
            </p:spPr>
            <p:txBody>
              <a:bodyPr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22" name="Right Arrow 21"/>
              <p:cNvSpPr>
                <a:spLocks noChangeArrowheads="1"/>
              </p:cNvSpPr>
              <p:nvPr/>
            </p:nvSpPr>
            <p:spPr bwMode="auto">
              <a:xfrm rot="19881730" flipV="1">
                <a:off x="4088337" y="4139665"/>
                <a:ext cx="380697" cy="305858"/>
              </a:xfrm>
              <a:prstGeom prst="rightArrow">
                <a:avLst>
                  <a:gd name="adj1" fmla="val 50000"/>
                  <a:gd name="adj2" fmla="val 50000"/>
                </a:avLst>
              </a:prstGeom>
              <a:solidFill>
                <a:schemeClr val="accent1"/>
              </a:solidFill>
              <a:ln>
                <a:noFill/>
              </a:ln>
              <a:extLst/>
            </p:spPr>
            <p:txBody>
              <a:bodyPr rot="10800000"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grpSp>
          <p:nvGrpSpPr>
            <p:cNvPr id="53269" name="Group 23"/>
            <p:cNvGrpSpPr>
              <a:grpSpLocks/>
            </p:cNvGrpSpPr>
            <p:nvPr/>
          </p:nvGrpSpPr>
          <p:grpSpPr bwMode="auto">
            <a:xfrm rot="5400000" flipV="1">
              <a:off x="4381500" y="2897154"/>
              <a:ext cx="381000" cy="754916"/>
              <a:chOff x="4088337" y="3690170"/>
              <a:chExt cx="381000" cy="754916"/>
            </a:xfrm>
          </p:grpSpPr>
          <p:sp>
            <p:nvSpPr>
              <p:cNvPr id="25" name="Right Arrow 24"/>
              <p:cNvSpPr>
                <a:spLocks noChangeArrowheads="1"/>
              </p:cNvSpPr>
              <p:nvPr/>
            </p:nvSpPr>
            <p:spPr bwMode="auto">
              <a:xfrm rot="1718270">
                <a:off x="4088337" y="3686018"/>
                <a:ext cx="380698" cy="304573"/>
              </a:xfrm>
              <a:prstGeom prst="rightArrow">
                <a:avLst>
                  <a:gd name="adj1" fmla="val 50000"/>
                  <a:gd name="adj2" fmla="val 50000"/>
                </a:avLst>
              </a:prstGeom>
              <a:solidFill>
                <a:schemeClr val="accent1"/>
              </a:solidFill>
              <a:ln>
                <a:noFill/>
              </a:ln>
              <a:extLst/>
            </p:spPr>
            <p:txBody>
              <a:bodyPr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sp>
            <p:nvSpPr>
              <p:cNvPr id="26" name="Right Arrow 25"/>
              <p:cNvSpPr>
                <a:spLocks noChangeArrowheads="1"/>
              </p:cNvSpPr>
              <p:nvPr/>
            </p:nvSpPr>
            <p:spPr bwMode="auto">
              <a:xfrm rot="19881730" flipV="1">
                <a:off x="4088337" y="4137096"/>
                <a:ext cx="380698" cy="305858"/>
              </a:xfrm>
              <a:prstGeom prst="rightArrow">
                <a:avLst>
                  <a:gd name="adj1" fmla="val 50000"/>
                  <a:gd name="adj2" fmla="val 50000"/>
                </a:avLst>
              </a:prstGeom>
              <a:solidFill>
                <a:schemeClr val="accent1"/>
              </a:solidFill>
              <a:ln>
                <a:noFill/>
              </a:ln>
              <a:extLst/>
            </p:spPr>
            <p:txBody>
              <a:bodyPr rot="10800000" vert="eaVert" lIns="91423" tIns="45711" rIns="91423" bIns="45711"/>
              <a:lstStyle/>
              <a:p>
                <a:pPr algn="l" defTabSz="1463212" fontAlgn="auto">
                  <a:spcBef>
                    <a:spcPts val="0"/>
                  </a:spcBef>
                  <a:spcAft>
                    <a:spcPts val="0"/>
                  </a:spcAft>
                  <a:defRPr/>
                </a:pPr>
                <a:endParaRPr lang="en-US" sz="1000" dirty="0">
                  <a:solidFill>
                    <a:schemeClr val="bg2"/>
                  </a:solidFill>
                  <a:latin typeface="+mj-lt"/>
                </a:endParaRPr>
              </a:p>
            </p:txBody>
          </p:sp>
        </p:grpSp>
      </p:grpSp>
      <p:pic>
        <p:nvPicPr>
          <p:cNvPr id="53272" name="Picture 25" descr="MC900339222[1]"/>
          <p:cNvPicPr>
            <a:picLocks noChangeAspect="1" noChangeArrowheads="1"/>
          </p:cNvPicPr>
          <p:nvPr/>
        </p:nvPicPr>
        <p:blipFill>
          <a:blip r:embed="rId4"/>
          <a:srcRect/>
          <a:stretch>
            <a:fillRect/>
          </a:stretch>
        </p:blipFill>
        <p:spPr bwMode="auto">
          <a:xfrm>
            <a:off x="4057650" y="3429000"/>
            <a:ext cx="679450" cy="904875"/>
          </a:xfrm>
          <a:prstGeom prst="rect">
            <a:avLst/>
          </a:prstGeom>
          <a:noFill/>
          <a:ln w="9525">
            <a:noFill/>
            <a:miter lim="800000"/>
            <a:headEnd/>
            <a:tailEnd/>
          </a:ln>
        </p:spPr>
      </p:pic>
      <p:sp>
        <p:nvSpPr>
          <p:cNvPr id="53273" name="Rectangle 25"/>
          <p:cNvSpPr>
            <a:spLocks noChangeArrowheads="1"/>
          </p:cNvSpPr>
          <p:nvPr/>
        </p:nvSpPr>
        <p:spPr bwMode="auto">
          <a:xfrm>
            <a:off x="5410200" y="4191000"/>
            <a:ext cx="4562475" cy="641350"/>
          </a:xfrm>
          <a:prstGeom prst="rect">
            <a:avLst/>
          </a:prstGeom>
          <a:noFill/>
          <a:ln w="9525">
            <a:noFill/>
            <a:miter lim="800000"/>
            <a:headEnd/>
            <a:tailEnd/>
          </a:ln>
          <a:effectLst/>
        </p:spPr>
        <p:txBody>
          <a:bodyPr>
            <a:spAutoFit/>
          </a:bodyPr>
          <a:lstStyle/>
          <a:p>
            <a:pPr algn="l"/>
            <a:r>
              <a:rPr lang="en-US" b="1">
                <a:solidFill>
                  <a:schemeClr val="bg1"/>
                </a:solidFill>
              </a:rPr>
              <a:t>Beliefs, Values, goals</a:t>
            </a:r>
          </a:p>
          <a:p>
            <a:pPr algn="l"/>
            <a:r>
              <a:rPr lang="en-US" b="1">
                <a:solidFill>
                  <a:schemeClr val="bg1"/>
                </a:solidFill>
              </a:rPr>
              <a:t>Previous experiences</a:t>
            </a:r>
            <a:endParaRPr lang="en-CA" b="1">
              <a:solidFill>
                <a:schemeClr val="bg1"/>
              </a:solidFill>
            </a:endParaRPr>
          </a:p>
        </p:txBody>
      </p:sp>
      <p:sp>
        <p:nvSpPr>
          <p:cNvPr id="53275" name="Text Box 27"/>
          <p:cNvSpPr txBox="1">
            <a:spLocks noChangeArrowheads="1"/>
          </p:cNvSpPr>
          <p:nvPr/>
        </p:nvSpPr>
        <p:spPr bwMode="auto">
          <a:xfrm>
            <a:off x="609600" y="1524000"/>
            <a:ext cx="1981200" cy="1006475"/>
          </a:xfrm>
          <a:prstGeom prst="rect">
            <a:avLst/>
          </a:prstGeom>
          <a:noFill/>
          <a:ln w="9525">
            <a:noFill/>
            <a:miter lim="800000"/>
            <a:headEnd/>
            <a:tailEnd/>
          </a:ln>
          <a:effectLst/>
        </p:spPr>
        <p:txBody>
          <a:bodyPr>
            <a:spAutoFit/>
          </a:bodyPr>
          <a:lstStyle/>
          <a:p>
            <a:pPr algn="l">
              <a:spcBef>
                <a:spcPct val="50000"/>
              </a:spcBef>
            </a:pPr>
            <a:r>
              <a:rPr lang="en-CA" sz="2000" b="1" dirty="0"/>
              <a:t>What about marijuana use?</a:t>
            </a:r>
            <a:r>
              <a:rPr lang="en-CA" dirty="0"/>
              <a:t> </a:t>
            </a:r>
          </a:p>
        </p:txBody>
      </p:sp>
      <p:sp>
        <p:nvSpPr>
          <p:cNvPr id="53276" name="Text Box 28"/>
          <p:cNvSpPr txBox="1">
            <a:spLocks noChangeArrowheads="1"/>
          </p:cNvSpPr>
          <p:nvPr/>
        </p:nvSpPr>
        <p:spPr bwMode="auto">
          <a:xfrm>
            <a:off x="6477000" y="1524000"/>
            <a:ext cx="1981200" cy="701675"/>
          </a:xfrm>
          <a:prstGeom prst="rect">
            <a:avLst/>
          </a:prstGeom>
          <a:noFill/>
          <a:ln w="9525">
            <a:noFill/>
            <a:miter lim="800000"/>
            <a:headEnd/>
            <a:tailEnd/>
          </a:ln>
          <a:effectLst/>
        </p:spPr>
        <p:txBody>
          <a:bodyPr>
            <a:spAutoFit/>
          </a:bodyPr>
          <a:lstStyle/>
          <a:p>
            <a:pPr algn="l">
              <a:spcBef>
                <a:spcPct val="50000"/>
              </a:spcBef>
            </a:pPr>
            <a:r>
              <a:rPr lang="en-CA" sz="2000" b="1" dirty="0"/>
              <a:t>What about methadone?</a:t>
            </a:r>
          </a:p>
        </p:txBody>
      </p:sp>
      <p:sp>
        <p:nvSpPr>
          <p:cNvPr id="53277" name="Text Box 29"/>
          <p:cNvSpPr txBox="1">
            <a:spLocks noChangeArrowheads="1"/>
          </p:cNvSpPr>
          <p:nvPr/>
        </p:nvSpPr>
        <p:spPr bwMode="auto">
          <a:xfrm>
            <a:off x="33747" y="5257800"/>
            <a:ext cx="1981200" cy="707886"/>
          </a:xfrm>
          <a:prstGeom prst="rect">
            <a:avLst/>
          </a:prstGeom>
          <a:noFill/>
          <a:ln w="9525">
            <a:noFill/>
            <a:miter lim="800000"/>
            <a:headEnd/>
            <a:tailEnd/>
          </a:ln>
          <a:effectLst/>
        </p:spPr>
        <p:txBody>
          <a:bodyPr>
            <a:spAutoFit/>
          </a:bodyPr>
          <a:lstStyle/>
          <a:p>
            <a:pPr algn="l">
              <a:spcBef>
                <a:spcPct val="50000"/>
              </a:spcBef>
            </a:pPr>
            <a:r>
              <a:rPr lang="en-CA" sz="2000" b="1" dirty="0"/>
              <a:t>What about </a:t>
            </a:r>
            <a:r>
              <a:rPr lang="en-CA" sz="2000" b="1" dirty="0" smtClean="0"/>
              <a:t>addiction</a:t>
            </a:r>
            <a:r>
              <a:rPr lang="en-CA" dirty="0" smtClean="0"/>
              <a:t>?</a:t>
            </a:r>
            <a:endParaRPr lang="en-CA" dirty="0"/>
          </a:p>
        </p:txBody>
      </p:sp>
      <p:sp>
        <p:nvSpPr>
          <p:cNvPr id="30" name="Text Box 28"/>
          <p:cNvSpPr txBox="1">
            <a:spLocks noChangeArrowheads="1"/>
          </p:cNvSpPr>
          <p:nvPr/>
        </p:nvSpPr>
        <p:spPr bwMode="auto">
          <a:xfrm>
            <a:off x="6934200" y="5486400"/>
            <a:ext cx="1981200" cy="707886"/>
          </a:xfrm>
          <a:prstGeom prst="rect">
            <a:avLst/>
          </a:prstGeom>
          <a:noFill/>
          <a:ln w="9525">
            <a:noFill/>
            <a:miter lim="800000"/>
            <a:headEnd/>
            <a:tailEnd/>
          </a:ln>
          <a:effectLst/>
        </p:spPr>
        <p:txBody>
          <a:bodyPr>
            <a:spAutoFit/>
          </a:bodyPr>
          <a:lstStyle/>
          <a:p>
            <a:pPr algn="l">
              <a:spcBef>
                <a:spcPct val="50000"/>
              </a:spcBef>
            </a:pPr>
            <a:r>
              <a:rPr lang="en-CA" sz="2000" b="1" dirty="0"/>
              <a:t>What about </a:t>
            </a:r>
            <a:r>
              <a:rPr lang="en-CA" sz="2000" b="1" dirty="0" smtClean="0"/>
              <a:t>opioid abuse?</a:t>
            </a:r>
            <a:endParaRPr lang="en-CA" sz="2000" b="1" dirty="0"/>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anchor="ctr"/>
          <a:lstStyle/>
          <a:p>
            <a:r>
              <a:rPr lang="en-CA" dirty="0" smtClean="0"/>
              <a:t>Addiction and Pain</a:t>
            </a:r>
          </a:p>
        </p:txBody>
      </p:sp>
      <p:pic>
        <p:nvPicPr>
          <p:cNvPr id="4" name="Picture 3" descr="Hyperalgesi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667000"/>
            <a:ext cx="7340600" cy="3479800"/>
          </a:xfrm>
          <a:prstGeom prst="rect">
            <a:avLst/>
          </a:prstGeom>
        </p:spPr>
      </p:pic>
      <p:sp>
        <p:nvSpPr>
          <p:cNvPr id="60419" name="Rectangle 3"/>
          <p:cNvSpPr>
            <a:spLocks noGrp="1"/>
          </p:cNvSpPr>
          <p:nvPr>
            <p:ph type="body" idx="1"/>
          </p:nvPr>
        </p:nvSpPr>
        <p:spPr>
          <a:xfrm>
            <a:off x="457200" y="1676400"/>
            <a:ext cx="7467600" cy="4830763"/>
          </a:xfrm>
        </p:spPr>
        <p:txBody>
          <a:bodyPr/>
          <a:lstStyle/>
          <a:p>
            <a:pPr>
              <a:lnSpc>
                <a:spcPct val="100000"/>
              </a:lnSpc>
              <a:spcBef>
                <a:spcPct val="20000"/>
              </a:spcBef>
              <a:buSzTx/>
            </a:pPr>
            <a:r>
              <a:rPr lang="en-CA" sz="2400" dirty="0" smtClean="0"/>
              <a:t>Tolerance</a:t>
            </a:r>
          </a:p>
          <a:p>
            <a:pPr>
              <a:lnSpc>
                <a:spcPct val="100000"/>
              </a:lnSpc>
              <a:spcBef>
                <a:spcPct val="20000"/>
              </a:spcBef>
              <a:buSzTx/>
            </a:pPr>
            <a:r>
              <a:rPr lang="en-CA" sz="2400" dirty="0" smtClean="0"/>
              <a:t>Opioid Hyperalgesia?</a:t>
            </a:r>
          </a:p>
          <a:p>
            <a:pPr>
              <a:lnSpc>
                <a:spcPct val="100000"/>
              </a:lnSpc>
              <a:spcBef>
                <a:spcPct val="20000"/>
              </a:spcBef>
              <a:buSzTx/>
            </a:pPr>
            <a:endParaRPr lang="en-CA" sz="2400" dirty="0" smtClean="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p:txBody>
          <a:bodyPr anchor="ctr"/>
          <a:lstStyle/>
          <a:p>
            <a:r>
              <a:rPr lang="en-CA" sz="2400" dirty="0" smtClean="0"/>
              <a:t>What about marijuana use?</a:t>
            </a:r>
          </a:p>
        </p:txBody>
      </p:sp>
      <p:sp>
        <p:nvSpPr>
          <p:cNvPr id="74755" name="Rectangle 3"/>
          <p:cNvSpPr>
            <a:spLocks noGrp="1"/>
          </p:cNvSpPr>
          <p:nvPr>
            <p:ph type="body" idx="1"/>
          </p:nvPr>
        </p:nvSpPr>
        <p:spPr/>
        <p:txBody>
          <a:bodyPr/>
          <a:lstStyle/>
          <a:p>
            <a:pPr>
              <a:lnSpc>
                <a:spcPct val="100000"/>
              </a:lnSpc>
              <a:spcBef>
                <a:spcPct val="20000"/>
              </a:spcBef>
              <a:buSzTx/>
              <a:buFont typeface="Arial" charset="0"/>
              <a:buChar char="•"/>
            </a:pPr>
            <a:r>
              <a:rPr lang="en-CA" sz="2400" dirty="0" smtClean="0"/>
              <a:t>Endocannibinoid system</a:t>
            </a:r>
          </a:p>
          <a:p>
            <a:pPr>
              <a:lnSpc>
                <a:spcPct val="100000"/>
              </a:lnSpc>
              <a:spcBef>
                <a:spcPct val="20000"/>
              </a:spcBef>
              <a:buSzTx/>
              <a:buFont typeface="Arial" charset="0"/>
              <a:buChar char="•"/>
            </a:pPr>
            <a:endParaRPr lang="en-CA" sz="2400" dirty="0" smtClean="0"/>
          </a:p>
        </p:txBody>
      </p:sp>
      <p:pic>
        <p:nvPicPr>
          <p:cNvPr id="2" name="Picture 1"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2438400"/>
            <a:ext cx="4305300" cy="2857500"/>
          </a:xfrm>
          <a:prstGeom prst="rect">
            <a:avLst/>
          </a:prstGeom>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p:txBody>
          <a:bodyPr anchor="ctr"/>
          <a:lstStyle/>
          <a:p>
            <a:endParaRPr lang="en-CA" smtClean="0"/>
          </a:p>
        </p:txBody>
      </p:sp>
      <p:sp>
        <p:nvSpPr>
          <p:cNvPr id="89091" name="Rectangle 3"/>
          <p:cNvSpPr>
            <a:spLocks noGrp="1"/>
          </p:cNvSpPr>
          <p:nvPr>
            <p:ph type="body" idx="1"/>
          </p:nvPr>
        </p:nvSpPr>
        <p:spPr/>
        <p:txBody>
          <a:bodyPr/>
          <a:lstStyle/>
          <a:p>
            <a:pPr>
              <a:lnSpc>
                <a:spcPct val="100000"/>
              </a:lnSpc>
              <a:spcBef>
                <a:spcPct val="20000"/>
              </a:spcBef>
              <a:buSzTx/>
              <a:buFont typeface="Arial" charset="0"/>
              <a:buNone/>
            </a:pPr>
            <a:endParaRPr lang="en-CA" sz="2400" smtClean="0"/>
          </a:p>
        </p:txBody>
      </p:sp>
      <p:pic>
        <p:nvPicPr>
          <p:cNvPr id="89092" name="Picture 4" descr="MP900315598[1]"/>
          <p:cNvPicPr>
            <a:picLocks noChangeAspect="1" noChangeArrowheads="1"/>
          </p:cNvPicPr>
          <p:nvPr/>
        </p:nvPicPr>
        <p:blipFill>
          <a:blip r:embed="rId3"/>
          <a:srcRect/>
          <a:stretch>
            <a:fillRect/>
          </a:stretch>
        </p:blipFill>
        <p:spPr bwMode="auto">
          <a:xfrm>
            <a:off x="1371600" y="1524000"/>
            <a:ext cx="6400800" cy="4567238"/>
          </a:xfrm>
          <a:prstGeom prst="rect">
            <a:avLst/>
          </a:prstGeom>
          <a:noFill/>
        </p:spPr>
      </p:pic>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anchor="ctr"/>
          <a:lstStyle/>
          <a:p>
            <a:r>
              <a:rPr lang="en-CA" dirty="0" smtClean="0"/>
              <a:t>Multimodal Pain Management</a:t>
            </a:r>
          </a:p>
        </p:txBody>
      </p:sp>
      <p:sp>
        <p:nvSpPr>
          <p:cNvPr id="61443" name="Rectangle 3"/>
          <p:cNvSpPr>
            <a:spLocks noGrp="1"/>
          </p:cNvSpPr>
          <p:nvPr>
            <p:ph type="body" idx="1"/>
          </p:nvPr>
        </p:nvSpPr>
        <p:spPr/>
        <p:txBody>
          <a:bodyPr/>
          <a:lstStyle/>
          <a:p>
            <a:pPr>
              <a:lnSpc>
                <a:spcPct val="100000"/>
              </a:lnSpc>
              <a:spcBef>
                <a:spcPct val="20000"/>
              </a:spcBef>
              <a:buSzTx/>
              <a:buFont typeface="Arial" charset="0"/>
              <a:buChar char="•"/>
            </a:pPr>
            <a:endParaRPr lang="en-CA" sz="2400" smtClean="0"/>
          </a:p>
        </p:txBody>
      </p:sp>
      <p:pic>
        <p:nvPicPr>
          <p:cNvPr id="61444" name="Picture 4" descr="multimodal"/>
          <p:cNvPicPr>
            <a:picLocks noChangeAspect="1" noChangeArrowheads="1"/>
          </p:cNvPicPr>
          <p:nvPr/>
        </p:nvPicPr>
        <p:blipFill>
          <a:blip r:embed="rId3"/>
          <a:srcRect/>
          <a:stretch>
            <a:fillRect/>
          </a:stretch>
        </p:blipFill>
        <p:spPr bwMode="auto">
          <a:xfrm>
            <a:off x="381000" y="2133600"/>
            <a:ext cx="8458200" cy="3748088"/>
          </a:xfrm>
          <a:prstGeom prst="rect">
            <a:avLst/>
          </a:prstGeom>
          <a:noFill/>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idx="4294967295"/>
          </p:nvPr>
        </p:nvSpPr>
        <p:spPr/>
        <p:txBody>
          <a:bodyPr/>
          <a:lstStyle/>
          <a:p>
            <a:r>
              <a:rPr lang="en-CA" dirty="0" smtClean="0"/>
              <a:t>Multi Modal - Balanced Pain Management	</a:t>
            </a:r>
          </a:p>
        </p:txBody>
      </p:sp>
      <p:sp>
        <p:nvSpPr>
          <p:cNvPr id="310275" name="Rectangle 3"/>
          <p:cNvSpPr>
            <a:spLocks noGrp="1" noChangeArrowheads="1"/>
          </p:cNvSpPr>
          <p:nvPr>
            <p:ph type="body" idx="4294967295"/>
          </p:nvPr>
        </p:nvSpPr>
        <p:spPr/>
        <p:txBody>
          <a:bodyPr/>
          <a:lstStyle/>
          <a:p>
            <a:r>
              <a:rPr lang="en-CA" dirty="0" smtClean="0"/>
              <a:t>Increases pain relief and decreases side effects </a:t>
            </a:r>
          </a:p>
          <a:p>
            <a:r>
              <a:rPr lang="en-CA" dirty="0" smtClean="0"/>
              <a:t>Additive pain management or Synergistic pain management</a:t>
            </a:r>
          </a:p>
          <a:p>
            <a:r>
              <a:rPr lang="en-CA" dirty="0" smtClean="0"/>
              <a:t>Focus on non-opioids around the clock (regularly)</a:t>
            </a:r>
          </a:p>
          <a:p>
            <a:pPr>
              <a:buFont typeface="Arial" charset="0"/>
              <a:buNone/>
            </a:pPr>
            <a:endParaRPr lang="en-CA" sz="2800" dirty="0" smtClean="0"/>
          </a:p>
          <a:p>
            <a:pPr>
              <a:buFont typeface="Arial" charset="0"/>
              <a:buNone/>
            </a:pPr>
            <a:r>
              <a:rPr lang="en-CA" sz="2800" dirty="0" smtClean="0"/>
              <a:t>Outcomes:</a:t>
            </a:r>
          </a:p>
          <a:p>
            <a:r>
              <a:rPr lang="en-CA" dirty="0" smtClean="0"/>
              <a:t>Reduction in PONV, and sedation</a:t>
            </a:r>
          </a:p>
          <a:p>
            <a:r>
              <a:rPr lang="en-CA" dirty="0" smtClean="0"/>
              <a:t>Increased early mobilization</a:t>
            </a:r>
          </a:p>
          <a:p>
            <a:r>
              <a:rPr lang="en-CA" dirty="0" smtClean="0"/>
              <a:t>Earlier recovery of bowel function</a:t>
            </a:r>
          </a:p>
          <a:p>
            <a:pPr>
              <a:buFont typeface="Arial" charset="0"/>
              <a:buNone/>
            </a:pPr>
            <a:endParaRPr lang="en-CA" dirty="0" smtClean="0"/>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anchor="ctr"/>
          <a:lstStyle/>
          <a:p>
            <a:r>
              <a:rPr lang="en-CA" dirty="0" smtClean="0"/>
              <a:t>Ketamine</a:t>
            </a:r>
          </a:p>
        </p:txBody>
      </p:sp>
      <p:sp>
        <p:nvSpPr>
          <p:cNvPr id="63491" name="Rectangle 3"/>
          <p:cNvSpPr>
            <a:spLocks noGrp="1"/>
          </p:cNvSpPr>
          <p:nvPr>
            <p:ph type="body" idx="1"/>
          </p:nvPr>
        </p:nvSpPr>
        <p:spPr/>
        <p:txBody>
          <a:bodyPr/>
          <a:lstStyle/>
          <a:p>
            <a:pPr>
              <a:lnSpc>
                <a:spcPct val="100000"/>
              </a:lnSpc>
              <a:spcBef>
                <a:spcPct val="20000"/>
              </a:spcBef>
              <a:buSzTx/>
              <a:buFont typeface="Arial" charset="0"/>
              <a:buChar char="•"/>
            </a:pPr>
            <a:r>
              <a:rPr lang="en-CA" sz="2400" dirty="0" smtClean="0"/>
              <a:t>NMDA (N-Methyl D-Aspartate) receptor agonist</a:t>
            </a:r>
          </a:p>
          <a:p>
            <a:pPr>
              <a:lnSpc>
                <a:spcPct val="100000"/>
              </a:lnSpc>
              <a:spcBef>
                <a:spcPct val="20000"/>
              </a:spcBef>
              <a:buSzTx/>
              <a:buFont typeface="Arial" charset="0"/>
              <a:buChar char="•"/>
            </a:pPr>
            <a:r>
              <a:rPr lang="en-CA" sz="2400" dirty="0" smtClean="0"/>
              <a:t>Low Dose</a:t>
            </a:r>
          </a:p>
          <a:p>
            <a:pPr lvl="1">
              <a:lnSpc>
                <a:spcPct val="100000"/>
              </a:lnSpc>
              <a:spcBef>
                <a:spcPct val="20000"/>
              </a:spcBef>
              <a:buSzTx/>
              <a:buFont typeface="Arial" charset="0"/>
              <a:buChar char="•"/>
            </a:pPr>
            <a:r>
              <a:rPr lang="en-CA" sz="2200" dirty="0" smtClean="0"/>
              <a:t>Introperatively</a:t>
            </a:r>
          </a:p>
          <a:p>
            <a:pPr lvl="1">
              <a:lnSpc>
                <a:spcPct val="100000"/>
              </a:lnSpc>
              <a:spcBef>
                <a:spcPct val="20000"/>
              </a:spcBef>
              <a:buSzTx/>
              <a:buFont typeface="Arial" charset="0"/>
              <a:buChar char="•"/>
            </a:pPr>
            <a:r>
              <a:rPr lang="en-CA" sz="2400" dirty="0" smtClean="0"/>
              <a:t>Post operatively</a:t>
            </a:r>
          </a:p>
          <a:p>
            <a:pPr>
              <a:lnSpc>
                <a:spcPct val="100000"/>
              </a:lnSpc>
              <a:spcBef>
                <a:spcPct val="20000"/>
              </a:spcBef>
              <a:buSzTx/>
              <a:buFont typeface="Arial" charset="0"/>
              <a:buChar char="•"/>
            </a:pPr>
            <a:r>
              <a:rPr lang="en-CA" sz="2400" dirty="0" smtClean="0"/>
              <a:t>Opioid sparing</a:t>
            </a:r>
          </a:p>
          <a:p>
            <a:pPr marL="0" indent="0">
              <a:lnSpc>
                <a:spcPct val="100000"/>
              </a:lnSpc>
              <a:spcBef>
                <a:spcPct val="20000"/>
              </a:spcBef>
              <a:buSzTx/>
              <a:buNone/>
            </a:pPr>
            <a:endParaRPr lang="en-CA" sz="2400" dirty="0" smtClean="0"/>
          </a:p>
          <a:p>
            <a:pPr>
              <a:lnSpc>
                <a:spcPct val="100000"/>
              </a:lnSpc>
              <a:spcBef>
                <a:spcPct val="20000"/>
              </a:spcBef>
              <a:buSzTx/>
              <a:buFont typeface="Arial" charset="0"/>
              <a:buChar char="•"/>
            </a:pPr>
            <a:endParaRPr lang="en-CA" sz="2400" dirty="0" smtClean="0"/>
          </a:p>
          <a:p>
            <a:pPr marL="0" indent="0">
              <a:lnSpc>
                <a:spcPct val="100000"/>
              </a:lnSpc>
              <a:spcBef>
                <a:spcPct val="20000"/>
              </a:spcBef>
              <a:buSzTx/>
              <a:buNone/>
            </a:pPr>
            <a:endParaRPr lang="en-CA" sz="2400" dirty="0" smtClean="0"/>
          </a:p>
          <a:p>
            <a:pPr>
              <a:lnSpc>
                <a:spcPct val="100000"/>
              </a:lnSpc>
              <a:spcBef>
                <a:spcPct val="20000"/>
              </a:spcBef>
              <a:buSzTx/>
              <a:buFont typeface="Arial" charset="0"/>
              <a:buChar char="•"/>
            </a:pPr>
            <a:endParaRPr lang="en-CA" sz="2400" dirty="0" smtClean="0"/>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fontAlgn="auto" hangingPunct="1">
              <a:spcAft>
                <a:spcPts val="0"/>
              </a:spcAft>
              <a:defRPr/>
            </a:pPr>
            <a:r>
              <a:rPr lang="en-CA" dirty="0"/>
              <a:t>Gabapentin/ Pregabalin</a:t>
            </a:r>
          </a:p>
        </p:txBody>
      </p:sp>
      <p:pic>
        <p:nvPicPr>
          <p:cNvPr id="88066" name="Picture 4" descr="Gabapentin%20400%20mg-GRE"/>
          <p:cNvPicPr>
            <a:picLocks noChangeAspect="1" noChangeArrowheads="1"/>
          </p:cNvPicPr>
          <p:nvPr/>
        </p:nvPicPr>
        <p:blipFill>
          <a:blip r:embed="rId3"/>
          <a:srcRect/>
          <a:stretch>
            <a:fillRect/>
          </a:stretch>
        </p:blipFill>
        <p:spPr bwMode="auto">
          <a:xfrm>
            <a:off x="5143500" y="2286000"/>
            <a:ext cx="2457450" cy="3657600"/>
          </a:xfrm>
          <a:prstGeom prst="rect">
            <a:avLst/>
          </a:prstGeom>
          <a:noFill/>
          <a:ln w="9525">
            <a:noFill/>
            <a:miter lim="800000"/>
            <a:headEnd/>
            <a:tailEnd/>
          </a:ln>
        </p:spPr>
      </p:pic>
      <p:pic>
        <p:nvPicPr>
          <p:cNvPr id="88067" name="Picture 5"/>
          <p:cNvPicPr>
            <a:picLocks noGrp="1" noChangeAspect="1" noChangeArrowheads="1"/>
          </p:cNvPicPr>
          <p:nvPr>
            <p:ph type="body" idx="4294967295"/>
          </p:nvPr>
        </p:nvPicPr>
        <p:blipFill>
          <a:blip r:embed="rId4"/>
          <a:srcRect/>
          <a:stretch>
            <a:fillRect/>
          </a:stretch>
        </p:blipFill>
        <p:spPr bwMode="auto">
          <a:xfrm>
            <a:off x="270272" y="1903413"/>
            <a:ext cx="4010025" cy="2278062"/>
          </a:xfrm>
        </p:spPr>
      </p:pic>
      <p:pic>
        <p:nvPicPr>
          <p:cNvPr id="88068" name="Picture 6"/>
          <p:cNvPicPr>
            <a:picLocks noChangeAspect="1" noChangeArrowheads="1"/>
          </p:cNvPicPr>
          <p:nvPr/>
        </p:nvPicPr>
        <p:blipFill>
          <a:blip r:embed="rId5"/>
          <a:srcRect/>
          <a:stretch>
            <a:fillRect/>
          </a:stretch>
        </p:blipFill>
        <p:spPr bwMode="auto">
          <a:xfrm>
            <a:off x="5128456" y="399042"/>
            <a:ext cx="3754040" cy="2035175"/>
          </a:xfrm>
          <a:prstGeom prst="rect">
            <a:avLst/>
          </a:prstGeom>
          <a:noFill/>
          <a:ln w="9525">
            <a:noFill/>
            <a:miter lim="800000"/>
            <a:headEnd/>
            <a:tailEnd/>
          </a:ln>
        </p:spPr>
      </p:pic>
      <p:pic>
        <p:nvPicPr>
          <p:cNvPr id="88069" name="Picture 7"/>
          <p:cNvPicPr>
            <a:picLocks noChangeAspect="1" noChangeArrowheads="1"/>
          </p:cNvPicPr>
          <p:nvPr/>
        </p:nvPicPr>
        <p:blipFill>
          <a:blip r:embed="rId6"/>
          <a:srcRect/>
          <a:stretch>
            <a:fillRect/>
          </a:stretch>
        </p:blipFill>
        <p:spPr bwMode="auto">
          <a:xfrm>
            <a:off x="548879" y="4545014"/>
            <a:ext cx="3644503" cy="1755775"/>
          </a:xfrm>
          <a:prstGeom prst="rect">
            <a:avLst/>
          </a:prstGeom>
          <a:noFill/>
          <a:ln w="9525">
            <a:noFill/>
            <a:miter lim="800000"/>
            <a:headEnd/>
            <a:tailEnd/>
          </a:ln>
        </p:spPr>
      </p:pic>
      <p:pic>
        <p:nvPicPr>
          <p:cNvPr id="88070" name="Picture 10"/>
          <p:cNvPicPr>
            <a:picLocks noChangeAspect="1" noChangeArrowheads="1"/>
          </p:cNvPicPr>
          <p:nvPr/>
        </p:nvPicPr>
        <p:blipFill>
          <a:blip r:embed="rId7"/>
          <a:srcRect/>
          <a:stretch>
            <a:fillRect/>
          </a:stretch>
        </p:blipFill>
        <p:spPr bwMode="auto">
          <a:xfrm>
            <a:off x="2147888" y="2336800"/>
            <a:ext cx="3132535" cy="2413000"/>
          </a:xfrm>
          <a:prstGeom prst="rect">
            <a:avLst/>
          </a:prstGeom>
          <a:noFill/>
          <a:ln w="9525">
            <a:noFill/>
            <a:miter lim="800000"/>
            <a:headEnd/>
            <a:tailEnd/>
          </a:ln>
        </p:spPr>
      </p:pic>
      <p:pic>
        <p:nvPicPr>
          <p:cNvPr id="88071" name="Picture 11"/>
          <p:cNvPicPr>
            <a:picLocks noChangeAspect="1" noChangeArrowheads="1"/>
          </p:cNvPicPr>
          <p:nvPr/>
        </p:nvPicPr>
        <p:blipFill>
          <a:blip r:embed="rId8"/>
          <a:srcRect/>
          <a:stretch>
            <a:fillRect/>
          </a:stretch>
        </p:blipFill>
        <p:spPr bwMode="auto">
          <a:xfrm>
            <a:off x="4605338" y="5019676"/>
            <a:ext cx="3790950" cy="1279525"/>
          </a:xfrm>
          <a:prstGeom prst="rect">
            <a:avLst/>
          </a:prstGeom>
          <a:noFill/>
          <a:ln w="9525">
            <a:noFill/>
            <a:miter lim="800000"/>
            <a:headEnd/>
            <a:tailEnd/>
          </a:ln>
        </p:spPr>
      </p:pic>
    </p:spTree>
    <p:extLst>
      <p:ext uri="{BB962C8B-B14F-4D97-AF65-F5344CB8AC3E}">
        <p14:creationId xmlns:p14="http://schemas.microsoft.com/office/powerpoint/2010/main" val="2305504083"/>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pPr eaLnBrk="1" fontAlgn="auto" hangingPunct="1">
              <a:spcAft>
                <a:spcPts val="0"/>
              </a:spcAft>
              <a:defRPr/>
            </a:pPr>
            <a:r>
              <a:rPr lang="en-CA" dirty="0"/>
              <a:t>Gabapentin/ Pregabalin</a:t>
            </a:r>
          </a:p>
        </p:txBody>
      </p:sp>
      <p:pic>
        <p:nvPicPr>
          <p:cNvPr id="90114" name="Picture 4" descr="Gabapentin%20400%20mg-GRE"/>
          <p:cNvPicPr>
            <a:picLocks noChangeAspect="1" noChangeArrowheads="1"/>
          </p:cNvPicPr>
          <p:nvPr/>
        </p:nvPicPr>
        <p:blipFill>
          <a:blip r:embed="rId3"/>
          <a:srcRect/>
          <a:stretch>
            <a:fillRect/>
          </a:stretch>
        </p:blipFill>
        <p:spPr bwMode="auto">
          <a:xfrm>
            <a:off x="5143500" y="2286000"/>
            <a:ext cx="2457450" cy="3657600"/>
          </a:xfrm>
          <a:prstGeom prst="rect">
            <a:avLst/>
          </a:prstGeom>
          <a:noFill/>
          <a:ln w="9525">
            <a:noFill/>
            <a:miter lim="800000"/>
            <a:headEnd/>
            <a:tailEnd/>
          </a:ln>
        </p:spPr>
      </p:pic>
      <p:pic>
        <p:nvPicPr>
          <p:cNvPr id="90115" name="Picture 4"/>
          <p:cNvPicPr>
            <a:picLocks noGrp="1" noChangeAspect="1" noChangeArrowheads="1"/>
          </p:cNvPicPr>
          <p:nvPr>
            <p:ph type="body" idx="4294967295"/>
          </p:nvPr>
        </p:nvPicPr>
        <p:blipFill>
          <a:blip r:embed="rId4"/>
          <a:srcRect/>
          <a:stretch>
            <a:fillRect/>
          </a:stretch>
        </p:blipFill>
        <p:spPr bwMode="auto">
          <a:xfrm>
            <a:off x="270272" y="1903413"/>
            <a:ext cx="4010025" cy="2278062"/>
          </a:xfrm>
        </p:spPr>
      </p:pic>
      <p:pic>
        <p:nvPicPr>
          <p:cNvPr id="90116" name="Picture 5"/>
          <p:cNvPicPr>
            <a:picLocks noChangeAspect="1" noChangeArrowheads="1"/>
          </p:cNvPicPr>
          <p:nvPr/>
        </p:nvPicPr>
        <p:blipFill>
          <a:blip r:embed="rId5"/>
          <a:srcRect/>
          <a:stretch>
            <a:fillRect/>
          </a:stretch>
        </p:blipFill>
        <p:spPr bwMode="auto">
          <a:xfrm>
            <a:off x="4799410" y="1230314"/>
            <a:ext cx="3754040" cy="2035175"/>
          </a:xfrm>
          <a:prstGeom prst="rect">
            <a:avLst/>
          </a:prstGeom>
          <a:noFill/>
          <a:ln w="9525">
            <a:noFill/>
            <a:miter lim="800000"/>
            <a:headEnd/>
            <a:tailEnd/>
          </a:ln>
        </p:spPr>
      </p:pic>
      <p:pic>
        <p:nvPicPr>
          <p:cNvPr id="90117" name="Picture 6"/>
          <p:cNvPicPr>
            <a:picLocks noChangeAspect="1" noChangeArrowheads="1"/>
          </p:cNvPicPr>
          <p:nvPr/>
        </p:nvPicPr>
        <p:blipFill>
          <a:blip r:embed="rId6"/>
          <a:srcRect/>
          <a:stretch>
            <a:fillRect/>
          </a:stretch>
        </p:blipFill>
        <p:spPr bwMode="auto">
          <a:xfrm>
            <a:off x="548879" y="4545014"/>
            <a:ext cx="3644503" cy="1755775"/>
          </a:xfrm>
          <a:prstGeom prst="rect">
            <a:avLst/>
          </a:prstGeom>
          <a:noFill/>
          <a:ln w="9525">
            <a:noFill/>
            <a:miter lim="800000"/>
            <a:headEnd/>
            <a:tailEnd/>
          </a:ln>
        </p:spPr>
      </p:pic>
      <p:pic>
        <p:nvPicPr>
          <p:cNvPr id="90118" name="Picture 7"/>
          <p:cNvPicPr>
            <a:picLocks noChangeAspect="1" noChangeArrowheads="1"/>
          </p:cNvPicPr>
          <p:nvPr/>
        </p:nvPicPr>
        <p:blipFill>
          <a:blip r:embed="rId7"/>
          <a:srcRect/>
          <a:stretch>
            <a:fillRect/>
          </a:stretch>
        </p:blipFill>
        <p:spPr bwMode="auto">
          <a:xfrm rot="-198432">
            <a:off x="2652713" y="2324100"/>
            <a:ext cx="3132535" cy="2413000"/>
          </a:xfrm>
          <a:prstGeom prst="rect">
            <a:avLst/>
          </a:prstGeom>
          <a:noFill/>
          <a:ln w="9525">
            <a:noFill/>
            <a:miter lim="800000"/>
            <a:headEnd/>
            <a:tailEnd/>
          </a:ln>
        </p:spPr>
      </p:pic>
      <p:pic>
        <p:nvPicPr>
          <p:cNvPr id="90119" name="Picture 8"/>
          <p:cNvPicPr>
            <a:picLocks noChangeAspect="1" noChangeArrowheads="1"/>
          </p:cNvPicPr>
          <p:nvPr/>
        </p:nvPicPr>
        <p:blipFill>
          <a:blip r:embed="rId8"/>
          <a:srcRect/>
          <a:stretch>
            <a:fillRect/>
          </a:stretch>
        </p:blipFill>
        <p:spPr bwMode="auto">
          <a:xfrm>
            <a:off x="4605338" y="5019676"/>
            <a:ext cx="3790950" cy="1279525"/>
          </a:xfrm>
          <a:prstGeom prst="rect">
            <a:avLst/>
          </a:prstGeom>
          <a:noFill/>
          <a:ln w="9525">
            <a:noFill/>
            <a:miter lim="800000"/>
            <a:headEnd/>
            <a:tailEnd/>
          </a:ln>
        </p:spPr>
      </p:pic>
      <p:pic>
        <p:nvPicPr>
          <p:cNvPr id="90120" name="Picture 9" descr="000"/>
          <p:cNvPicPr>
            <a:picLocks noChangeAspect="1" noChangeArrowheads="1"/>
          </p:cNvPicPr>
          <p:nvPr/>
        </p:nvPicPr>
        <p:blipFill>
          <a:blip r:embed="rId9"/>
          <a:srcRect/>
          <a:stretch>
            <a:fillRect/>
          </a:stretch>
        </p:blipFill>
        <p:spPr bwMode="auto">
          <a:xfrm rot="-1339475">
            <a:off x="1059035" y="-462885"/>
            <a:ext cx="8210550" cy="7196138"/>
          </a:xfrm>
          <a:prstGeom prst="rect">
            <a:avLst/>
          </a:prstGeom>
          <a:noFill/>
          <a:ln w="9525">
            <a:noFill/>
            <a:miter lim="800000"/>
            <a:headEnd/>
            <a:tailEnd/>
          </a:ln>
        </p:spPr>
      </p:pic>
      <p:pic>
        <p:nvPicPr>
          <p:cNvPr id="90121" name="Picture 11" descr="MC900434859[1]"/>
          <p:cNvPicPr>
            <a:picLocks noChangeAspect="1" noChangeArrowheads="1"/>
          </p:cNvPicPr>
          <p:nvPr/>
        </p:nvPicPr>
        <p:blipFill>
          <a:blip r:embed="rId10"/>
          <a:srcRect/>
          <a:stretch>
            <a:fillRect/>
          </a:stretch>
        </p:blipFill>
        <p:spPr bwMode="auto">
          <a:xfrm>
            <a:off x="1757363" y="1784350"/>
            <a:ext cx="1285875" cy="1714500"/>
          </a:xfrm>
          <a:prstGeom prst="rect">
            <a:avLst/>
          </a:prstGeom>
          <a:noFill/>
          <a:ln w="9525">
            <a:noFill/>
            <a:miter lim="800000"/>
            <a:headEnd/>
            <a:tailEnd/>
          </a:ln>
        </p:spPr>
      </p:pic>
      <p:pic>
        <p:nvPicPr>
          <p:cNvPr id="90122" name="Picture 12" descr="MC900434859[1]"/>
          <p:cNvPicPr>
            <a:picLocks noChangeAspect="1" noChangeArrowheads="1"/>
          </p:cNvPicPr>
          <p:nvPr/>
        </p:nvPicPr>
        <p:blipFill>
          <a:blip r:embed="rId10"/>
          <a:srcRect/>
          <a:stretch>
            <a:fillRect/>
          </a:stretch>
        </p:blipFill>
        <p:spPr bwMode="auto">
          <a:xfrm>
            <a:off x="5091113" y="793750"/>
            <a:ext cx="1285875" cy="1714500"/>
          </a:xfrm>
          <a:prstGeom prst="rect">
            <a:avLst/>
          </a:prstGeom>
          <a:noFill/>
          <a:ln w="9525">
            <a:noFill/>
            <a:miter lim="800000"/>
            <a:headEnd/>
            <a:tailEnd/>
          </a:ln>
        </p:spPr>
      </p:pic>
    </p:spTree>
    <p:extLst>
      <p:ext uri="{BB962C8B-B14F-4D97-AF65-F5344CB8AC3E}">
        <p14:creationId xmlns:p14="http://schemas.microsoft.com/office/powerpoint/2010/main" val="450120226"/>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CA" dirty="0"/>
              <a:t>Local anaesthetic</a:t>
            </a:r>
          </a:p>
        </p:txBody>
      </p:sp>
      <p:sp>
        <p:nvSpPr>
          <p:cNvPr id="52227" name="Rectangle 3"/>
          <p:cNvSpPr>
            <a:spLocks noGrp="1" noChangeArrowheads="1"/>
          </p:cNvSpPr>
          <p:nvPr>
            <p:ph type="body" idx="1"/>
          </p:nvPr>
        </p:nvSpPr>
        <p:spPr>
          <a:xfrm>
            <a:off x="1485900" y="1600202"/>
            <a:ext cx="2457450" cy="4525963"/>
          </a:xfrm>
        </p:spPr>
        <p:txBody>
          <a:bodyPr/>
          <a:lstStyle/>
          <a:p>
            <a:r>
              <a:rPr lang="en-CA" dirty="0" err="1" smtClean="0"/>
              <a:t>Intrathecal</a:t>
            </a:r>
            <a:endParaRPr lang="en-CA" dirty="0" smtClean="0"/>
          </a:p>
          <a:p>
            <a:r>
              <a:rPr lang="en-CA" dirty="0"/>
              <a:t>Epidural</a:t>
            </a:r>
          </a:p>
          <a:p>
            <a:r>
              <a:rPr lang="en-CA" dirty="0" smtClean="0"/>
              <a:t>Nerve blocks</a:t>
            </a:r>
          </a:p>
          <a:p>
            <a:r>
              <a:rPr lang="en-CA" dirty="0" smtClean="0"/>
              <a:t>Intra-articular local Anesthetic bolus</a:t>
            </a:r>
            <a:endParaRPr lang="en-CA" dirty="0"/>
          </a:p>
          <a:p>
            <a:pPr marL="0" indent="0">
              <a:buNone/>
            </a:pPr>
            <a:r>
              <a:rPr lang="en-CA" dirty="0" smtClean="0"/>
              <a:t> </a:t>
            </a:r>
            <a:endParaRPr lang="en-CA" dirty="0"/>
          </a:p>
        </p:txBody>
      </p:sp>
      <p:pic>
        <p:nvPicPr>
          <p:cNvPr id="52228" name="Picture 4" descr="femoral_nerve_block-figure4-full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4862" y="1143000"/>
            <a:ext cx="3386138" cy="5715000"/>
          </a:xfrm>
          <a:prstGeom prst="rect">
            <a:avLst/>
          </a:prstGeom>
          <a:noFill/>
          <a:extLst>
            <a:ext uri="{909E8E84-426E-40DD-AFC4-6F175D3DCCD1}">
              <a14:hiddenFill xmlns:a14="http://schemas.microsoft.com/office/drawing/2010/main">
                <a:solidFill>
                  <a:srgbClr val="FFFFFF"/>
                </a:solidFill>
              </a14:hiddenFill>
            </a:ext>
          </a:extLst>
        </p:spPr>
      </p:pic>
      <p:sp>
        <p:nvSpPr>
          <p:cNvPr id="52229" name="Text Box 5"/>
          <p:cNvSpPr txBox="1">
            <a:spLocks noChangeArrowheads="1"/>
          </p:cNvSpPr>
          <p:nvPr/>
        </p:nvSpPr>
        <p:spPr bwMode="auto">
          <a:xfrm>
            <a:off x="4286250" y="5715002"/>
            <a:ext cx="3714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52230" name="Text Box 6"/>
          <p:cNvSpPr txBox="1">
            <a:spLocks noChangeArrowheads="1"/>
          </p:cNvSpPr>
          <p:nvPr/>
        </p:nvSpPr>
        <p:spPr bwMode="auto">
          <a:xfrm>
            <a:off x="4000500" y="5715002"/>
            <a:ext cx="40005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Tree>
    <p:extLst>
      <p:ext uri="{BB962C8B-B14F-4D97-AF65-F5344CB8AC3E}">
        <p14:creationId xmlns:p14="http://schemas.microsoft.com/office/powerpoint/2010/main" val="3755560310"/>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nchor="ctr"/>
          <a:lstStyle/>
          <a:p>
            <a:r>
              <a:rPr lang="en-CA" dirty="0" smtClean="0"/>
              <a:t>Lidocaine Intravenously</a:t>
            </a:r>
          </a:p>
        </p:txBody>
      </p:sp>
      <p:sp>
        <p:nvSpPr>
          <p:cNvPr id="64515" name="Rectangle 3"/>
          <p:cNvSpPr>
            <a:spLocks noGrp="1"/>
          </p:cNvSpPr>
          <p:nvPr>
            <p:ph type="body" idx="1"/>
          </p:nvPr>
        </p:nvSpPr>
        <p:spPr/>
        <p:txBody>
          <a:bodyPr/>
          <a:lstStyle/>
          <a:p>
            <a:pPr>
              <a:lnSpc>
                <a:spcPct val="100000"/>
              </a:lnSpc>
              <a:spcBef>
                <a:spcPct val="20000"/>
              </a:spcBef>
              <a:buSzTx/>
            </a:pPr>
            <a:r>
              <a:rPr lang="en-CA" sz="2400" dirty="0" smtClean="0"/>
              <a:t>Low dose infusion introperatively </a:t>
            </a:r>
            <a:endParaRPr lang="en-CA" sz="2400" dirty="0"/>
          </a:p>
          <a:p>
            <a:pPr>
              <a:lnSpc>
                <a:spcPct val="100000"/>
              </a:lnSpc>
              <a:spcBef>
                <a:spcPct val="20000"/>
              </a:spcBef>
              <a:buSzTx/>
            </a:pPr>
            <a:endParaRPr lang="en-CA" sz="2400" dirty="0" smtClean="0"/>
          </a:p>
          <a:p>
            <a:pPr>
              <a:lnSpc>
                <a:spcPct val="100000"/>
              </a:lnSpc>
              <a:spcBef>
                <a:spcPct val="20000"/>
              </a:spcBef>
              <a:buSzTx/>
            </a:pPr>
            <a:r>
              <a:rPr lang="en-CA" sz="2400" dirty="0" smtClean="0"/>
              <a:t>Outcomes</a:t>
            </a:r>
          </a:p>
          <a:p>
            <a:pPr lvl="1">
              <a:lnSpc>
                <a:spcPct val="100000"/>
              </a:lnSpc>
              <a:spcBef>
                <a:spcPct val="20000"/>
              </a:spcBef>
              <a:buSzTx/>
            </a:pPr>
            <a:r>
              <a:rPr lang="en-CA" dirty="0" smtClean="0"/>
              <a:t>Lower rates of illeus post abdominal surgery</a:t>
            </a:r>
          </a:p>
          <a:p>
            <a:pPr lvl="1">
              <a:lnSpc>
                <a:spcPct val="100000"/>
              </a:lnSpc>
              <a:spcBef>
                <a:spcPct val="20000"/>
              </a:spcBef>
              <a:buSzTx/>
            </a:pPr>
            <a:r>
              <a:rPr lang="en-CA" dirty="0" smtClean="0"/>
              <a:t>Improved pain control</a:t>
            </a:r>
          </a:p>
          <a:p>
            <a:pPr lvl="1">
              <a:lnSpc>
                <a:spcPct val="100000"/>
              </a:lnSpc>
              <a:spcBef>
                <a:spcPct val="20000"/>
              </a:spcBef>
              <a:buSzTx/>
            </a:pPr>
            <a:r>
              <a:rPr lang="en-CA" dirty="0" smtClean="0"/>
              <a:t>Less opioid use</a:t>
            </a:r>
          </a:p>
          <a:p>
            <a:pPr lvl="1">
              <a:lnSpc>
                <a:spcPct val="100000"/>
              </a:lnSpc>
              <a:spcBef>
                <a:spcPct val="20000"/>
              </a:spcBef>
              <a:buSzTx/>
            </a:pPr>
            <a:endParaRPr lang="en-CA" dirty="0" smtClean="0"/>
          </a:p>
          <a:p>
            <a:pPr>
              <a:lnSpc>
                <a:spcPct val="100000"/>
              </a:lnSpc>
              <a:spcBef>
                <a:spcPct val="20000"/>
              </a:spcBef>
              <a:buSzTx/>
            </a:pPr>
            <a:r>
              <a:rPr lang="en-CA" dirty="0" smtClean="0"/>
              <a:t>Challenges</a:t>
            </a:r>
          </a:p>
          <a:p>
            <a:pPr lvl="1">
              <a:lnSpc>
                <a:spcPct val="100000"/>
              </a:lnSpc>
              <a:spcBef>
                <a:spcPct val="20000"/>
              </a:spcBef>
              <a:buSzTx/>
            </a:pPr>
            <a:r>
              <a:rPr lang="en-CA" dirty="0" smtClean="0"/>
              <a:t>? Evidence (small studies)</a:t>
            </a:r>
          </a:p>
          <a:p>
            <a:pPr lvl="1">
              <a:lnSpc>
                <a:spcPct val="100000"/>
              </a:lnSpc>
              <a:spcBef>
                <a:spcPct val="20000"/>
              </a:spcBef>
              <a:buSzTx/>
            </a:pPr>
            <a:r>
              <a:rPr lang="en-CA" dirty="0" smtClean="0"/>
              <a:t>Local anaesthetic toxicity?</a:t>
            </a:r>
            <a:endParaRPr lang="en-CA" dirty="0"/>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anchor="ctr"/>
          <a:lstStyle/>
          <a:p>
            <a:endParaRPr lang="en-CA" smtClean="0"/>
          </a:p>
        </p:txBody>
      </p:sp>
      <p:sp>
        <p:nvSpPr>
          <p:cNvPr id="70659" name="Rectangle 3"/>
          <p:cNvSpPr>
            <a:spLocks noGrp="1"/>
          </p:cNvSpPr>
          <p:nvPr>
            <p:ph type="body" idx="1"/>
          </p:nvPr>
        </p:nvSpPr>
        <p:spPr>
          <a:xfrm>
            <a:off x="457200" y="2362200"/>
            <a:ext cx="8229600" cy="4297363"/>
          </a:xfrm>
        </p:spPr>
        <p:txBody>
          <a:bodyPr>
            <a:normAutofit/>
          </a:bodyPr>
          <a:lstStyle/>
          <a:p>
            <a:pPr algn="ctr">
              <a:lnSpc>
                <a:spcPct val="100000"/>
              </a:lnSpc>
              <a:spcBef>
                <a:spcPct val="20000"/>
              </a:spcBef>
              <a:buSzTx/>
              <a:buFont typeface="Arial" charset="0"/>
              <a:buNone/>
            </a:pPr>
            <a:r>
              <a:rPr lang="en-CA" sz="4000" b="1" i="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All Chronic Pain Started as Acute Pain.</a:t>
            </a:r>
            <a:endParaRPr lang="en-CA" sz="4000" b="1" i="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ndParaRP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nchor="ctr"/>
          <a:lstStyle/>
          <a:p>
            <a:endParaRPr lang="en-CA" smtClean="0"/>
          </a:p>
        </p:txBody>
      </p:sp>
      <p:sp>
        <p:nvSpPr>
          <p:cNvPr id="92163" name="Rectangle 3"/>
          <p:cNvSpPr>
            <a:spLocks noGrp="1"/>
          </p:cNvSpPr>
          <p:nvPr>
            <p:ph type="body" idx="1"/>
          </p:nvPr>
        </p:nvSpPr>
        <p:spPr/>
        <p:txBody>
          <a:bodyPr/>
          <a:lstStyle/>
          <a:p>
            <a:pPr>
              <a:lnSpc>
                <a:spcPct val="100000"/>
              </a:lnSpc>
              <a:spcBef>
                <a:spcPct val="20000"/>
              </a:spcBef>
              <a:buSzTx/>
              <a:buFont typeface="Arial" charset="0"/>
              <a:buChar char="•"/>
            </a:pPr>
            <a:endParaRPr lang="en-CA" sz="2400" smtClean="0"/>
          </a:p>
        </p:txBody>
      </p:sp>
      <p:pic>
        <p:nvPicPr>
          <p:cNvPr id="92165" name="Picture 5" descr="MP900179766[1]"/>
          <p:cNvPicPr>
            <a:picLocks noChangeAspect="1" noChangeArrowheads="1"/>
          </p:cNvPicPr>
          <p:nvPr/>
        </p:nvPicPr>
        <p:blipFill>
          <a:blip r:embed="rId3"/>
          <a:srcRect/>
          <a:stretch>
            <a:fillRect/>
          </a:stretch>
        </p:blipFill>
        <p:spPr bwMode="auto">
          <a:xfrm>
            <a:off x="533400" y="1524000"/>
            <a:ext cx="8077200" cy="4572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body" idx="4294967295"/>
          </p:nvPr>
        </p:nvSpPr>
        <p:spPr>
          <a:xfrm>
            <a:off x="457200" y="1946275"/>
            <a:ext cx="8229600" cy="4911725"/>
          </a:xfrm>
        </p:spPr>
        <p:txBody>
          <a:bodyPr/>
          <a:lstStyle/>
          <a:p>
            <a:pPr algn="ctr">
              <a:lnSpc>
                <a:spcPct val="90000"/>
              </a:lnSpc>
              <a:buFont typeface="Arial" charset="0"/>
              <a:buNone/>
            </a:pPr>
            <a:r>
              <a:rPr lang="en-CA" altLang="en-US" sz="3000" i="1" smtClean="0"/>
              <a:t>“</a:t>
            </a:r>
            <a:r>
              <a:rPr lang="en-CA" altLang="ja-JP" sz="3000" i="1" smtClean="0">
                <a:solidFill>
                  <a:schemeClr val="tx2"/>
                </a:solidFill>
                <a:ea typeface="ＭＳ Ｐゴシック" charset="-128"/>
              </a:rPr>
              <a:t>Multiple studies have consistently found a</a:t>
            </a:r>
          </a:p>
          <a:p>
            <a:pPr algn="ctr">
              <a:lnSpc>
                <a:spcPct val="90000"/>
              </a:lnSpc>
              <a:buFont typeface="Arial" charset="0"/>
              <a:buNone/>
            </a:pPr>
            <a:r>
              <a:rPr lang="en-CA" sz="3000" i="1" smtClean="0">
                <a:solidFill>
                  <a:schemeClr val="tx2"/>
                </a:solidFill>
              </a:rPr>
              <a:t>strong correlation between the severity of acute</a:t>
            </a:r>
          </a:p>
          <a:p>
            <a:pPr algn="ctr">
              <a:lnSpc>
                <a:spcPct val="90000"/>
              </a:lnSpc>
              <a:buFont typeface="Arial" charset="0"/>
              <a:buNone/>
            </a:pPr>
            <a:r>
              <a:rPr lang="en-CA" sz="3000" i="1" smtClean="0">
                <a:solidFill>
                  <a:schemeClr val="tx2"/>
                </a:solidFill>
              </a:rPr>
              <a:t>postoperative pain and the development of</a:t>
            </a:r>
          </a:p>
          <a:p>
            <a:pPr algn="ctr">
              <a:lnSpc>
                <a:spcPct val="90000"/>
              </a:lnSpc>
              <a:buFont typeface="Arial" charset="0"/>
              <a:buNone/>
            </a:pPr>
            <a:r>
              <a:rPr lang="en-CA" sz="3000" i="1" smtClean="0">
                <a:solidFill>
                  <a:schemeClr val="tx2"/>
                </a:solidFill>
              </a:rPr>
              <a:t>persistent postsurgical pain</a:t>
            </a:r>
            <a:r>
              <a:rPr lang="en-CA" altLang="en-US" sz="3000" i="1" smtClean="0">
                <a:solidFill>
                  <a:schemeClr val="tx2"/>
                </a:solidFill>
              </a:rPr>
              <a:t>”</a:t>
            </a:r>
            <a:endParaRPr lang="en-CA" sz="3000" i="1" smtClean="0">
              <a:solidFill>
                <a:schemeClr val="tx2"/>
              </a:solidFill>
            </a:endParaRPr>
          </a:p>
          <a:p>
            <a:pPr algn="ctr">
              <a:lnSpc>
                <a:spcPct val="90000"/>
              </a:lnSpc>
              <a:buFont typeface="Arial" charset="0"/>
              <a:buNone/>
            </a:pPr>
            <a:r>
              <a:rPr lang="en-CA" sz="3000" i="1" smtClean="0">
                <a:solidFill>
                  <a:schemeClr val="tx2"/>
                </a:solidFill>
              </a:rPr>
              <a:t>(IASP, 2011).</a:t>
            </a:r>
          </a:p>
        </p:txBody>
      </p:sp>
    </p:spTree>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oject Status Re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2284</Words>
  <Application>Microsoft Office PowerPoint</Application>
  <PresentationFormat>On-screen Show (4:3)</PresentationFormat>
  <Paragraphs>297</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Project Status Report</vt:lpstr>
      <vt:lpstr>PowerPoint Presentation</vt:lpstr>
      <vt:lpstr>PowerPoint Presentation</vt:lpstr>
      <vt:lpstr>PowerPoint Presentation</vt:lpstr>
      <vt:lpstr>Which surgery results in more pain?</vt:lpstr>
      <vt:lpstr>PowerPoint Presentation</vt:lpstr>
      <vt:lpstr>PowerPoint Presentation</vt:lpstr>
      <vt:lpstr>PowerPoint Presentation</vt:lpstr>
      <vt:lpstr>Pain Perception and Experience </vt:lpstr>
      <vt:lpstr>Genetic Variability and Pain</vt:lpstr>
      <vt:lpstr>Associated Physiological Changes in Pain Management of the Elderly</vt:lpstr>
      <vt:lpstr>Acute on Chronic</vt:lpstr>
      <vt:lpstr>PowerPoint Presentation</vt:lpstr>
      <vt:lpstr>PowerPoint Presentation</vt:lpstr>
      <vt:lpstr>Changes with Chronic Pain </vt:lpstr>
      <vt:lpstr>PAIN PERCEPTION AND EXPERIENCE </vt:lpstr>
      <vt:lpstr>Addiction and Pain</vt:lpstr>
      <vt:lpstr>What about marijuana use?</vt:lpstr>
      <vt:lpstr>PowerPoint Presentation</vt:lpstr>
      <vt:lpstr>Multimodal Pain Management</vt:lpstr>
      <vt:lpstr>Multi Modal - Balanced Pain Management </vt:lpstr>
      <vt:lpstr>Ketamine</vt:lpstr>
      <vt:lpstr>Gabapentin/ Pregabalin</vt:lpstr>
      <vt:lpstr>Gabapentin/ Pregabalin</vt:lpstr>
      <vt:lpstr>Local anaesthetic</vt:lpstr>
      <vt:lpstr>Lidocaine Intravenously</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4</cp:revision>
  <dcterms:created xsi:type="dcterms:W3CDTF">2010-02-01T21:08:06Z</dcterms:created>
  <dcterms:modified xsi:type="dcterms:W3CDTF">2013-10-27T23:16:34Z</dcterms:modified>
</cp:coreProperties>
</file>