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8"/>
  </p:notesMasterIdLst>
  <p:sldIdLst>
    <p:sldId id="263" r:id="rId2"/>
    <p:sldId id="262" r:id="rId3"/>
    <p:sldId id="257" r:id="rId4"/>
    <p:sldId id="258" r:id="rId5"/>
    <p:sldId id="265" r:id="rId6"/>
    <p:sldId id="264"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792"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79A7100-DAE6-436F-AF80-2337F3AE9B7D}" type="datetimeFigureOut">
              <a:rPr lang="en-CA" smtClean="0"/>
              <a:t>2015-11-06</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B798FD2-5979-46B1-B49A-B36D4E32C184}" type="slidenum">
              <a:rPr lang="en-CA" smtClean="0"/>
              <a:t>‹#›</a:t>
            </a:fld>
            <a:endParaRPr lang="en-CA"/>
          </a:p>
        </p:txBody>
      </p:sp>
    </p:spTree>
    <p:extLst>
      <p:ext uri="{BB962C8B-B14F-4D97-AF65-F5344CB8AC3E}">
        <p14:creationId xmlns:p14="http://schemas.microsoft.com/office/powerpoint/2010/main" val="38500197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5B798FD2-5979-46B1-B49A-B36D4E32C184}" type="slidenum">
              <a:rPr lang="en-CA" smtClean="0"/>
              <a:t>1</a:t>
            </a:fld>
            <a:endParaRPr lang="en-CA"/>
          </a:p>
        </p:txBody>
      </p:sp>
    </p:spTree>
    <p:extLst>
      <p:ext uri="{BB962C8B-B14F-4D97-AF65-F5344CB8AC3E}">
        <p14:creationId xmlns:p14="http://schemas.microsoft.com/office/powerpoint/2010/main" val="16790612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D809E26-DB09-4F86-945E-1BFFE1F40841}" type="datetimeFigureOut">
              <a:rPr lang="en-CA" smtClean="0"/>
              <a:t>2015-11-06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778F6F0C-D05B-46AF-8482-3AD855B18519}" type="slidenum">
              <a:rPr lang="en-CA" smtClean="0"/>
              <a:t>‹#›</a:t>
            </a:fld>
            <a:endParaRPr lang="en-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D809E26-DB09-4F86-945E-1BFFE1F40841}" type="datetimeFigureOut">
              <a:rPr lang="en-CA" smtClean="0"/>
              <a:t>2015-11-06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778F6F0C-D05B-46AF-8482-3AD855B18519}" type="slidenum">
              <a:rPr lang="en-CA" smtClean="0"/>
              <a:t>‹#›</a:t>
            </a:fld>
            <a:endParaRPr lang="en-CA"/>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D809E26-DB09-4F86-945E-1BFFE1F40841}" type="datetimeFigureOut">
              <a:rPr lang="en-CA" smtClean="0"/>
              <a:t>2015-11-06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778F6F0C-D05B-46AF-8482-3AD855B18519}" type="slidenum">
              <a:rPr lang="en-CA" smtClean="0"/>
              <a:t>‹#›</a:t>
            </a:fld>
            <a:endParaRPr lang="en-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7D809E26-DB09-4F86-945E-1BFFE1F40841}" type="datetimeFigureOut">
              <a:rPr lang="en-CA" smtClean="0"/>
              <a:t>2015-11-06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778F6F0C-D05B-46AF-8482-3AD855B18519}" type="slidenum">
              <a:rPr lang="en-CA" smtClean="0"/>
              <a:t>‹#›</a:t>
            </a:fld>
            <a:endParaRPr lang="en-CA"/>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D809E26-DB09-4F86-945E-1BFFE1F40841}" type="datetimeFigureOut">
              <a:rPr lang="en-CA" smtClean="0"/>
              <a:t>2015-11-06</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778F6F0C-D05B-46AF-8482-3AD855B18519}" type="slidenum">
              <a:rPr lang="en-CA" smtClean="0"/>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D809E26-DB09-4F86-945E-1BFFE1F40841}" type="datetimeFigureOut">
              <a:rPr lang="en-CA" smtClean="0"/>
              <a:t>2015-11-06</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778F6F0C-D05B-46AF-8482-3AD855B18519}" type="slidenum">
              <a:rPr lang="en-CA" smtClean="0"/>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7D809E26-DB09-4F86-945E-1BFFE1F40841}" type="datetimeFigureOut">
              <a:rPr lang="en-CA" smtClean="0"/>
              <a:t>2015-11-06</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778F6F0C-D05B-46AF-8482-3AD855B18519}" type="slidenum">
              <a:rPr lang="en-CA" smtClean="0"/>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7D809E26-DB09-4F86-945E-1BFFE1F40841}" type="datetimeFigureOut">
              <a:rPr lang="en-CA" smtClean="0"/>
              <a:t>2015-11-06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778F6F0C-D05B-46AF-8482-3AD855B18519}" type="slidenum">
              <a:rPr lang="en-CA" smtClean="0"/>
              <a:t>‹#›</a:t>
            </a:fld>
            <a:endParaRPr lang="en-CA"/>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D809E26-DB09-4F86-945E-1BFFE1F40841}" type="datetimeFigureOut">
              <a:rPr lang="en-CA" smtClean="0"/>
              <a:t>2015-11-06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778F6F0C-D05B-46AF-8482-3AD855B18519}" type="slidenum">
              <a:rPr lang="en-CA" smtClean="0"/>
              <a:t>‹#›</a:t>
            </a:fld>
            <a:endParaRPr lang="en-CA"/>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D809E26-DB09-4F86-945E-1BFFE1F40841}" type="datetimeFigureOut">
              <a:rPr lang="en-CA" smtClean="0"/>
              <a:t>2015-11-06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778F6F0C-D05B-46AF-8482-3AD855B18519}" type="slidenum">
              <a:rPr lang="en-CA" smtClean="0"/>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7D809E26-DB09-4F86-945E-1BFFE1F40841}" type="datetimeFigureOut">
              <a:rPr lang="en-CA" smtClean="0"/>
              <a:t>2015-11-06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778F6F0C-D05B-46AF-8482-3AD855B18519}" type="slidenum">
              <a:rPr lang="en-CA" smtClean="0"/>
              <a:t>‹#›</a:t>
            </a:fld>
            <a:endParaRPr lang="en-CA"/>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7D809E26-DB09-4F86-945E-1BFFE1F40841}" type="datetimeFigureOut">
              <a:rPr lang="en-CA" smtClean="0"/>
              <a:t>2015-11-06</a:t>
            </a:fld>
            <a:endParaRPr lang="en-CA"/>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CA"/>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778F6F0C-D05B-46AF-8482-3AD855B18519}" type="slidenum">
              <a:rPr lang="en-CA" smtClean="0"/>
              <a:t>‹#›</a:t>
            </a:fld>
            <a:endParaRPr lang="en-CA"/>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427" y="3284984"/>
            <a:ext cx="7772400" cy="1800200"/>
          </a:xfrm>
        </p:spPr>
        <p:txBody>
          <a:bodyPr/>
          <a:lstStyle/>
          <a:p>
            <a:r>
              <a:rPr lang="en-CA" dirty="0" smtClean="0"/>
              <a:t>Has This ever Happened to You?</a:t>
            </a:r>
            <a:endParaRPr lang="en-CA" dirty="0"/>
          </a:p>
        </p:txBody>
      </p:sp>
      <p:pic>
        <p:nvPicPr>
          <p:cNvPr id="1027" name="Picture 3" descr="C:\Users\Darren\AppData\Local\Microsoft\Windows\INetCache\IE\AQ5C7TK8\4643108072_62978c1063_z[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843808" y="2016494"/>
            <a:ext cx="3150636" cy="2082920"/>
          </a:xfrm>
          <a:prstGeom prst="rect">
            <a:avLst/>
          </a:prstGeom>
          <a:noFill/>
          <a:extLst>
            <a:ext uri="{909E8E84-426E-40DD-AFC4-6F175D3DCCD1}">
              <a14:hiddenFill xmlns:a14="http://schemas.microsoft.com/office/drawing/2010/main">
                <a:solidFill>
                  <a:srgbClr val="FFFFFF"/>
                </a:solidFill>
              </a14:hiddenFill>
            </a:ext>
          </a:extLst>
        </p:spPr>
      </p:pic>
      <p:sp>
        <p:nvSpPr>
          <p:cNvPr id="5" name="Rounded Rectangular Callout 4"/>
          <p:cNvSpPr/>
          <p:nvPr/>
        </p:nvSpPr>
        <p:spPr>
          <a:xfrm>
            <a:off x="395536" y="764704"/>
            <a:ext cx="2666155" cy="1368152"/>
          </a:xfrm>
          <a:prstGeom prst="wedgeRoundRectCallout">
            <a:avLst>
              <a:gd name="adj1" fmla="val 49393"/>
              <a:gd name="adj2" fmla="val 6647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dirty="0" smtClean="0">
                <a:solidFill>
                  <a:schemeClr val="bg1"/>
                </a:solidFill>
              </a:rPr>
              <a:t>Hi Dr. </a:t>
            </a:r>
          </a:p>
          <a:p>
            <a:r>
              <a:rPr lang="en-CA" dirty="0" smtClean="0">
                <a:solidFill>
                  <a:schemeClr val="bg1"/>
                </a:solidFill>
              </a:rPr>
              <a:t>I am sorry to bother you, but your patient Mr. X is deteriorating and I need some help</a:t>
            </a:r>
            <a:endParaRPr lang="en-CA" dirty="0">
              <a:solidFill>
                <a:schemeClr val="bg1"/>
              </a:solidFill>
            </a:endParaRPr>
          </a:p>
        </p:txBody>
      </p:sp>
      <p:sp>
        <p:nvSpPr>
          <p:cNvPr id="6" name="Oval Callout 5"/>
          <p:cNvSpPr/>
          <p:nvPr/>
        </p:nvSpPr>
        <p:spPr>
          <a:xfrm>
            <a:off x="5724128" y="476672"/>
            <a:ext cx="3024336" cy="1728192"/>
          </a:xfrm>
          <a:prstGeom prst="wedgeEllipseCallout">
            <a:avLst>
              <a:gd name="adj1" fmla="val -46366"/>
              <a:gd name="adj2" fmla="val 6888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CA" dirty="0" smtClean="0">
              <a:solidFill>
                <a:schemeClr val="bg1"/>
              </a:solidFill>
            </a:endParaRPr>
          </a:p>
          <a:p>
            <a:r>
              <a:rPr lang="en-CA" dirty="0" smtClean="0">
                <a:solidFill>
                  <a:schemeClr val="bg1"/>
                </a:solidFill>
              </a:rPr>
              <a:t>Well, it is 2 am, give some fluids and call me in the morning</a:t>
            </a:r>
          </a:p>
        </p:txBody>
      </p:sp>
    </p:spTree>
    <p:extLst>
      <p:ext uri="{BB962C8B-B14F-4D97-AF65-F5344CB8AC3E}">
        <p14:creationId xmlns:p14="http://schemas.microsoft.com/office/powerpoint/2010/main" val="16759247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spcBef>
                <a:spcPts val="0"/>
              </a:spcBef>
              <a:buNone/>
            </a:pPr>
            <a:r>
              <a:rPr lang="en-CA" dirty="0"/>
              <a:t>The purpose of this </a:t>
            </a:r>
            <a:r>
              <a:rPr lang="en-CA" dirty="0" smtClean="0"/>
              <a:t>new protocol </a:t>
            </a:r>
            <a:r>
              <a:rPr lang="en-CA" dirty="0"/>
              <a:t>is to provide </a:t>
            </a:r>
            <a:endParaRPr lang="en-CA" dirty="0" smtClean="0"/>
          </a:p>
          <a:p>
            <a:pPr marL="0" indent="0">
              <a:spcBef>
                <a:spcPts val="0"/>
              </a:spcBef>
              <a:buNone/>
            </a:pPr>
            <a:r>
              <a:rPr lang="en-US" dirty="0" smtClean="0"/>
              <a:t>Post </a:t>
            </a:r>
            <a:r>
              <a:rPr lang="en-US" dirty="0"/>
              <a:t>Anesthetic Care Unit (PACU) nurses with </a:t>
            </a:r>
            <a:r>
              <a:rPr lang="en-CA" dirty="0"/>
              <a:t>critical language that is </a:t>
            </a:r>
            <a:r>
              <a:rPr lang="en-CA" b="1" dirty="0"/>
              <a:t>clear, concise </a:t>
            </a:r>
            <a:r>
              <a:rPr lang="en-CA" dirty="0"/>
              <a:t>and </a:t>
            </a:r>
            <a:r>
              <a:rPr lang="en-CA" b="1" dirty="0"/>
              <a:t>cannot be misinterpreted </a:t>
            </a:r>
            <a:r>
              <a:rPr lang="en-US" dirty="0"/>
              <a:t>to communicate the clinical needs of a deteriorating patient to the MRP. </a:t>
            </a:r>
            <a:r>
              <a:rPr lang="en-US" dirty="0" smtClean="0"/>
              <a:t>(Most </a:t>
            </a:r>
            <a:r>
              <a:rPr lang="en-US" dirty="0"/>
              <a:t>R</a:t>
            </a:r>
            <a:r>
              <a:rPr lang="en-US" dirty="0" smtClean="0"/>
              <a:t>esponsible </a:t>
            </a:r>
            <a:r>
              <a:rPr lang="en-US" dirty="0"/>
              <a:t>P</a:t>
            </a:r>
            <a:r>
              <a:rPr lang="en-US" dirty="0" smtClean="0"/>
              <a:t>hysician)</a:t>
            </a:r>
            <a:endParaRPr lang="en-CA" dirty="0"/>
          </a:p>
          <a:p>
            <a:pPr marL="0" indent="0">
              <a:buNone/>
            </a:pPr>
            <a:endParaRPr lang="en-CA" dirty="0"/>
          </a:p>
          <a:p>
            <a:endParaRPr lang="en-CA" dirty="0"/>
          </a:p>
        </p:txBody>
      </p:sp>
      <p:sp>
        <p:nvSpPr>
          <p:cNvPr id="2" name="Title 1"/>
          <p:cNvSpPr>
            <a:spLocks noGrp="1"/>
          </p:cNvSpPr>
          <p:nvPr>
            <p:ph type="title"/>
          </p:nvPr>
        </p:nvSpPr>
        <p:spPr/>
        <p:txBody>
          <a:bodyPr/>
          <a:lstStyle/>
          <a:p>
            <a:r>
              <a:rPr lang="en-CA" dirty="0" smtClean="0"/>
              <a:t>Purpose on New PEAS CPG</a:t>
            </a:r>
            <a:endParaRPr lang="en-CA" dirty="0"/>
          </a:p>
        </p:txBody>
      </p:sp>
    </p:spTree>
    <p:extLst>
      <p:ext uri="{BB962C8B-B14F-4D97-AF65-F5344CB8AC3E}">
        <p14:creationId xmlns:p14="http://schemas.microsoft.com/office/powerpoint/2010/main" val="15773768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708920"/>
            <a:ext cx="8229600" cy="3417243"/>
          </a:xfrm>
        </p:spPr>
        <p:txBody>
          <a:bodyPr/>
          <a:lstStyle/>
          <a:p>
            <a:r>
              <a:rPr lang="en-US" dirty="0" smtClean="0"/>
              <a:t>PEAS </a:t>
            </a:r>
            <a:r>
              <a:rPr lang="en-US" dirty="0"/>
              <a:t>is a scale that identifies patient acuity and provides guidelines that defines a maximum recommended time within which a physician should assess the patient and direct care.</a:t>
            </a:r>
            <a:endParaRPr lang="en-CA" dirty="0"/>
          </a:p>
          <a:p>
            <a:endParaRPr lang="en-CA" dirty="0"/>
          </a:p>
        </p:txBody>
      </p:sp>
      <p:sp>
        <p:nvSpPr>
          <p:cNvPr id="2" name="Title 1"/>
          <p:cNvSpPr>
            <a:spLocks noGrp="1"/>
          </p:cNvSpPr>
          <p:nvPr>
            <p:ph type="title"/>
          </p:nvPr>
        </p:nvSpPr>
        <p:spPr/>
        <p:txBody>
          <a:bodyPr>
            <a:normAutofit fontScale="90000"/>
          </a:bodyPr>
          <a:lstStyle/>
          <a:p>
            <a:r>
              <a:rPr lang="en-CA" b="1" dirty="0" smtClean="0"/>
              <a:t/>
            </a:r>
            <a:br>
              <a:rPr lang="en-CA" b="1" dirty="0" smtClean="0"/>
            </a:br>
            <a:r>
              <a:rPr lang="en-CA" b="1" dirty="0" smtClean="0"/>
              <a:t>PeriAnesthesia Escalation </a:t>
            </a:r>
            <a:br>
              <a:rPr lang="en-CA" b="1" dirty="0" smtClean="0"/>
            </a:br>
            <a:r>
              <a:rPr lang="en-CA" b="1" dirty="0" smtClean="0"/>
              <a:t>and Acuity Scale </a:t>
            </a:r>
            <a:r>
              <a:rPr lang="en-US" b="1" dirty="0" smtClean="0"/>
              <a:t>(PEAS)</a:t>
            </a:r>
            <a:r>
              <a:rPr lang="en-CA" dirty="0" smtClean="0"/>
              <a:t/>
            </a:r>
            <a:br>
              <a:rPr lang="en-CA" dirty="0" smtClean="0"/>
            </a:br>
            <a:endParaRPr lang="en-CA" dirty="0"/>
          </a:p>
        </p:txBody>
      </p:sp>
      <p:pic>
        <p:nvPicPr>
          <p:cNvPr id="2050" name="Picture 2" descr="C:\Users\Darren\AppData\Local\Microsoft\Windows\INetCache\IE\9BE4TWEV\royalty-free-nurse-clipart-illustration-438753[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55976" y="4674738"/>
            <a:ext cx="1519912" cy="1595908"/>
          </a:xfrm>
          <a:prstGeom prst="rect">
            <a:avLst/>
          </a:prstGeom>
          <a:noFill/>
          <a:extLst>
            <a:ext uri="{909E8E84-426E-40DD-AFC4-6F175D3DCCD1}">
              <a14:hiddenFill xmlns:a14="http://schemas.microsoft.com/office/drawing/2010/main">
                <a:solidFill>
                  <a:srgbClr val="FFFFFF"/>
                </a:solidFill>
              </a14:hiddenFill>
            </a:ext>
          </a:extLst>
        </p:spPr>
      </p:pic>
      <p:sp>
        <p:nvSpPr>
          <p:cNvPr id="4" name="Oval Callout 3"/>
          <p:cNvSpPr/>
          <p:nvPr/>
        </p:nvSpPr>
        <p:spPr>
          <a:xfrm>
            <a:off x="6012160" y="4242690"/>
            <a:ext cx="2232248" cy="864096"/>
          </a:xfrm>
          <a:prstGeom prst="wedgeEllipseCallout">
            <a:avLst>
              <a:gd name="adj1" fmla="val -46258"/>
              <a:gd name="adj2" fmla="val 6124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PEAS, Please Help Us Now!</a:t>
            </a:r>
            <a:endParaRPr lang="en-CA" dirty="0"/>
          </a:p>
        </p:txBody>
      </p:sp>
    </p:spTree>
    <p:extLst>
      <p:ext uri="{BB962C8B-B14F-4D97-AF65-F5344CB8AC3E}">
        <p14:creationId xmlns:p14="http://schemas.microsoft.com/office/powerpoint/2010/main" val="27250443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b="1" dirty="0"/>
              <a:t>PEAS Level 1 – </a:t>
            </a:r>
            <a:r>
              <a:rPr lang="en-US" dirty="0"/>
              <a:t>Patient needs to be assessed by a physician immediately</a:t>
            </a:r>
            <a:r>
              <a:rPr lang="en-US" dirty="0" smtClean="0"/>
              <a:t>.</a:t>
            </a:r>
          </a:p>
          <a:p>
            <a:endParaRPr lang="en-US" dirty="0"/>
          </a:p>
          <a:p>
            <a:endParaRPr lang="en-CA" dirty="0"/>
          </a:p>
          <a:p>
            <a:r>
              <a:rPr lang="en-US" b="1" dirty="0"/>
              <a:t>PEAS Level 2 –</a:t>
            </a:r>
            <a:r>
              <a:rPr lang="en-US" dirty="0"/>
              <a:t> Patient needs to be assessed by a physician within 30-45 minutes</a:t>
            </a:r>
            <a:endParaRPr lang="en-CA" dirty="0"/>
          </a:p>
        </p:txBody>
      </p:sp>
      <p:sp>
        <p:nvSpPr>
          <p:cNvPr id="2" name="Title 1"/>
          <p:cNvSpPr>
            <a:spLocks noGrp="1"/>
          </p:cNvSpPr>
          <p:nvPr>
            <p:ph type="title"/>
          </p:nvPr>
        </p:nvSpPr>
        <p:spPr/>
        <p:txBody>
          <a:bodyPr/>
          <a:lstStyle/>
          <a:p>
            <a:r>
              <a:rPr lang="en-CA" dirty="0" smtClean="0"/>
              <a:t>PEAS </a:t>
            </a:r>
            <a:endParaRPr lang="en-CA" dirty="0"/>
          </a:p>
        </p:txBody>
      </p:sp>
    </p:spTree>
    <p:extLst>
      <p:ext uri="{BB962C8B-B14F-4D97-AF65-F5344CB8AC3E}">
        <p14:creationId xmlns:p14="http://schemas.microsoft.com/office/powerpoint/2010/main" val="27703020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3968" y="980727"/>
            <a:ext cx="4402833" cy="3672409"/>
          </a:xfrm>
        </p:spPr>
        <p:txBody>
          <a:bodyPr>
            <a:normAutofit/>
          </a:bodyPr>
          <a:lstStyle/>
          <a:p>
            <a:pPr lvl="0"/>
            <a:r>
              <a:rPr lang="en-CA" sz="2400" dirty="0"/>
              <a:t>The PACU RN will communicate clearly and concisely the need for escalation of care by using </a:t>
            </a:r>
            <a:r>
              <a:rPr lang="en-CA" sz="2400" dirty="0" smtClean="0"/>
              <a:t>The PEAS framework</a:t>
            </a:r>
            <a:br>
              <a:rPr lang="en-CA" sz="2400" dirty="0" smtClean="0"/>
            </a:br>
            <a:r>
              <a:rPr lang="en-CA" sz="2400" dirty="0" smtClean="0"/>
              <a:t/>
            </a:r>
            <a:br>
              <a:rPr lang="en-CA" sz="2400" dirty="0" smtClean="0"/>
            </a:br>
            <a:r>
              <a:rPr lang="en-CA" sz="2400" dirty="0" smtClean="0"/>
              <a:t>PEAS levels cannot be misinterpreted when stated and documented</a:t>
            </a:r>
            <a:endParaRPr lang="en-CA" sz="2400" dirty="0"/>
          </a:p>
        </p:txBody>
      </p:sp>
      <p:sp>
        <p:nvSpPr>
          <p:cNvPr id="4" name="Picture Placeholder 3"/>
          <p:cNvSpPr>
            <a:spLocks noGrp="1"/>
          </p:cNvSpPr>
          <p:nvPr>
            <p:ph type="pic" idx="1"/>
          </p:nvPr>
        </p:nvSpPr>
        <p:spPr/>
      </p:sp>
      <p:pic>
        <p:nvPicPr>
          <p:cNvPr id="4098" name="Picture 2" descr="C:\Users\Darren\AppData\Local\Microsoft\Windows\INetCache\IE\NYSFKX7J\cartoon_nurse_pam's_clipart[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28394" y="1556792"/>
            <a:ext cx="2520280" cy="2520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18088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icture Placeholder 3"/>
          <p:cNvSpPr>
            <a:spLocks noGrp="1"/>
          </p:cNvSpPr>
          <p:nvPr>
            <p:ph type="pic" idx="1"/>
          </p:nvPr>
        </p:nvSpPr>
        <p:spPr/>
      </p:sp>
      <p:pic>
        <p:nvPicPr>
          <p:cNvPr id="3074" name="Picture 2" descr="C:\Users\Darren\AppData\Local\Microsoft\Windows\INetCache\IE\8RN3TD12\Hospital_bed[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6962" y="1484784"/>
            <a:ext cx="2592288" cy="2592288"/>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p:cNvSpPr>
            <a:spLocks noGrp="1"/>
          </p:cNvSpPr>
          <p:nvPr>
            <p:ph type="title"/>
          </p:nvPr>
        </p:nvSpPr>
        <p:spPr>
          <a:xfrm>
            <a:off x="4874155" y="692696"/>
            <a:ext cx="3812645" cy="792088"/>
          </a:xfrm>
        </p:spPr>
        <p:txBody>
          <a:bodyPr>
            <a:noAutofit/>
          </a:bodyPr>
          <a:lstStyle/>
          <a:p>
            <a:r>
              <a:rPr lang="en-CA" sz="4400" dirty="0" smtClean="0"/>
              <a:t>Outcome</a:t>
            </a:r>
            <a:endParaRPr lang="en-CA" sz="4400" dirty="0"/>
          </a:p>
        </p:txBody>
      </p:sp>
      <p:sp>
        <p:nvSpPr>
          <p:cNvPr id="9" name="Text Placeholder 2"/>
          <p:cNvSpPr>
            <a:spLocks noGrp="1"/>
          </p:cNvSpPr>
          <p:nvPr>
            <p:ph type="body" sz="half" idx="2"/>
          </p:nvPr>
        </p:nvSpPr>
        <p:spPr>
          <a:xfrm>
            <a:off x="4427984" y="1340768"/>
            <a:ext cx="4536503" cy="3866232"/>
          </a:xfrm>
        </p:spPr>
        <p:txBody>
          <a:bodyPr>
            <a:normAutofit/>
          </a:bodyPr>
          <a:lstStyle/>
          <a:p>
            <a:pPr lvl="0"/>
            <a:endParaRPr lang="en-CA" dirty="0" smtClean="0"/>
          </a:p>
          <a:p>
            <a:pPr lvl="0"/>
            <a:r>
              <a:rPr lang="en-CA" sz="2400" dirty="0" smtClean="0"/>
              <a:t>Escalation </a:t>
            </a:r>
            <a:r>
              <a:rPr lang="en-CA" sz="2400" dirty="0"/>
              <a:t>of care for patients exhibiting signs of deterioration will occur at the earliest point possible and continue until the patient receives the appropriate care in the appropriate environment and by the appropriate care provider</a:t>
            </a:r>
          </a:p>
          <a:p>
            <a:endParaRPr lang="en-CA" sz="2400" dirty="0"/>
          </a:p>
        </p:txBody>
      </p:sp>
    </p:spTree>
    <p:extLst>
      <p:ext uri="{BB962C8B-B14F-4D97-AF65-F5344CB8AC3E}">
        <p14:creationId xmlns:p14="http://schemas.microsoft.com/office/powerpoint/2010/main" val="20805562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Custom 2">
      <a:dk1>
        <a:sysClr val="windowText" lastClr="000000"/>
      </a:dk1>
      <a:lt1>
        <a:sysClr val="window" lastClr="FFFFFF"/>
      </a:lt1>
      <a:dk2>
        <a:srgbClr val="073E87"/>
      </a:dk2>
      <a:lt2>
        <a:srgbClr val="C6E7FC"/>
      </a:lt2>
      <a:accent1>
        <a:srgbClr val="9574BA"/>
      </a:accent1>
      <a:accent2>
        <a:srgbClr val="5C57C1"/>
      </a:accent2>
      <a:accent3>
        <a:srgbClr val="2D82F4"/>
      </a:accent3>
      <a:accent4>
        <a:srgbClr val="8052A6"/>
      </a:accent4>
      <a:accent5>
        <a:srgbClr val="ACE1FE"/>
      </a:accent5>
      <a:accent6>
        <a:srgbClr val="685393"/>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55</TotalTime>
  <Words>220</Words>
  <Application>Microsoft Office PowerPoint</Application>
  <PresentationFormat>On-screen Show (4:3)</PresentationFormat>
  <Paragraphs>21</Paragraphs>
  <Slides>6</Slides>
  <Notes>1</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Waveform</vt:lpstr>
      <vt:lpstr>Has This ever Happened to You?</vt:lpstr>
      <vt:lpstr>Purpose on New PEAS CPG</vt:lpstr>
      <vt:lpstr> PeriAnesthesia Escalation  and Acuity Scale (PEAS) </vt:lpstr>
      <vt:lpstr>PEAS </vt:lpstr>
      <vt:lpstr>The PACU RN will communicate clearly and concisely the need for escalation of care by using The PEAS framework  PEAS levels cannot be misinterpreted when stated and documented</vt:lpstr>
      <vt:lpstr>Outcome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PeriAnesthesia Escalation  and Acuity Scale (PEAS)</dc:title>
  <dc:creator>Darren Jensen</dc:creator>
  <cp:lastModifiedBy>Darren Jensen</cp:lastModifiedBy>
  <cp:revision>6</cp:revision>
  <dcterms:created xsi:type="dcterms:W3CDTF">2015-11-06T20:59:57Z</dcterms:created>
  <dcterms:modified xsi:type="dcterms:W3CDTF">2015-11-06T21:55:01Z</dcterms:modified>
</cp:coreProperties>
</file>