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3" r:id="rId2"/>
  </p:sldMasterIdLst>
  <p:notesMasterIdLst>
    <p:notesMasterId r:id="rId107"/>
  </p:notesMasterIdLst>
  <p:sldIdLst>
    <p:sldId id="256" r:id="rId3"/>
    <p:sldId id="30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68" r:id="rId13"/>
    <p:sldId id="296" r:id="rId14"/>
    <p:sldId id="298" r:id="rId15"/>
    <p:sldId id="297" r:id="rId16"/>
    <p:sldId id="294" r:id="rId17"/>
    <p:sldId id="269" r:id="rId18"/>
    <p:sldId id="354" r:id="rId19"/>
    <p:sldId id="292" r:id="rId20"/>
    <p:sldId id="289" r:id="rId21"/>
    <p:sldId id="290" r:id="rId22"/>
    <p:sldId id="291" r:id="rId23"/>
    <p:sldId id="349" r:id="rId24"/>
    <p:sldId id="350" r:id="rId25"/>
    <p:sldId id="305" r:id="rId26"/>
    <p:sldId id="295" r:id="rId27"/>
    <p:sldId id="283" r:id="rId28"/>
    <p:sldId id="306" r:id="rId29"/>
    <p:sldId id="285" r:id="rId30"/>
    <p:sldId id="314" r:id="rId31"/>
    <p:sldId id="293" r:id="rId32"/>
    <p:sldId id="335" r:id="rId33"/>
    <p:sldId id="336" r:id="rId34"/>
    <p:sldId id="337" r:id="rId35"/>
    <p:sldId id="338" r:id="rId36"/>
    <p:sldId id="339" r:id="rId37"/>
    <p:sldId id="313" r:id="rId38"/>
    <p:sldId id="281" r:id="rId39"/>
    <p:sldId id="282" r:id="rId40"/>
    <p:sldId id="302" r:id="rId41"/>
    <p:sldId id="304" r:id="rId42"/>
    <p:sldId id="299" r:id="rId43"/>
    <p:sldId id="258" r:id="rId44"/>
    <p:sldId id="308" r:id="rId45"/>
    <p:sldId id="379" r:id="rId46"/>
    <p:sldId id="310" r:id="rId47"/>
    <p:sldId id="309" r:id="rId48"/>
    <p:sldId id="307" r:id="rId49"/>
    <p:sldId id="340" r:id="rId50"/>
    <p:sldId id="311" r:id="rId51"/>
    <p:sldId id="312" r:id="rId52"/>
    <p:sldId id="301" r:id="rId53"/>
    <p:sldId id="259" r:id="rId54"/>
    <p:sldId id="260" r:id="rId55"/>
    <p:sldId id="342" r:id="rId56"/>
    <p:sldId id="341" r:id="rId57"/>
    <p:sldId id="346" r:id="rId58"/>
    <p:sldId id="257" r:id="rId59"/>
    <p:sldId id="343" r:id="rId60"/>
    <p:sldId id="344" r:id="rId61"/>
    <p:sldId id="377" r:id="rId62"/>
    <p:sldId id="326" r:id="rId63"/>
    <p:sldId id="328" r:id="rId64"/>
    <p:sldId id="327" r:id="rId65"/>
    <p:sldId id="263" r:id="rId66"/>
    <p:sldId id="265" r:id="rId67"/>
    <p:sldId id="329" r:id="rId68"/>
    <p:sldId id="367" r:id="rId69"/>
    <p:sldId id="358" r:id="rId70"/>
    <p:sldId id="368" r:id="rId71"/>
    <p:sldId id="360" r:id="rId72"/>
    <p:sldId id="369" r:id="rId73"/>
    <p:sldId id="370" r:id="rId74"/>
    <p:sldId id="361" r:id="rId75"/>
    <p:sldId id="362" r:id="rId76"/>
    <p:sldId id="371" r:id="rId77"/>
    <p:sldId id="363" r:id="rId78"/>
    <p:sldId id="374" r:id="rId79"/>
    <p:sldId id="364" r:id="rId80"/>
    <p:sldId id="375" r:id="rId81"/>
    <p:sldId id="365" r:id="rId82"/>
    <p:sldId id="376" r:id="rId83"/>
    <p:sldId id="322" r:id="rId84"/>
    <p:sldId id="323" r:id="rId85"/>
    <p:sldId id="324" r:id="rId86"/>
    <p:sldId id="351" r:id="rId87"/>
    <p:sldId id="373" r:id="rId88"/>
    <p:sldId id="316" r:id="rId89"/>
    <p:sldId id="261" r:id="rId90"/>
    <p:sldId id="372" r:id="rId91"/>
    <p:sldId id="315" r:id="rId92"/>
    <p:sldId id="264" r:id="rId93"/>
    <p:sldId id="266" r:id="rId94"/>
    <p:sldId id="318" r:id="rId95"/>
    <p:sldId id="317" r:id="rId96"/>
    <p:sldId id="319" r:id="rId97"/>
    <p:sldId id="320" r:id="rId98"/>
    <p:sldId id="321" r:id="rId99"/>
    <p:sldId id="352" r:id="rId100"/>
    <p:sldId id="262" r:id="rId101"/>
    <p:sldId id="378" r:id="rId102"/>
    <p:sldId id="356" r:id="rId103"/>
    <p:sldId id="267" r:id="rId104"/>
    <p:sldId id="347" r:id="rId105"/>
    <p:sldId id="357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-7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viewProps" Target="view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F12BF-B59B-B742-A674-0639C594A244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FD0E2-9F2B-F741-99A6-704946B7D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5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JNC - 7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FD0E2-9F2B-F741-99A6-704946B7DD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3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JNC - 7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FD0E2-9F2B-F741-99A6-704946B7DD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35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2804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B3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Severe hypertension is generally categorized as a hypertensive urgency, hypertensive emergency, or uncomplicated severe hypertension.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This classification is based upon the acute effects of the severe hypertension or underlying conditions that may place the patients at some risk.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Reference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800" smtClean="0">
                <a:latin typeface="Arial" charset="0"/>
                <a:cs typeface="+mn-cs"/>
              </a:rPr>
              <a:t>The sixth report of the Joint National Committee on prevention, detection, evaluation, and treatment of high blood pressure. Arch Intern Med 1997;157:2413-2446.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38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2748" y="4341284"/>
            <a:ext cx="5031325" cy="4123267"/>
          </a:xfrm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B4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Hypertensive urgencies are also not defined solely by the level of high blood pressure.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 degree of hypertension seen with urgencies overlaps substantially with the </a:t>
            </a:r>
            <a:r>
              <a:rPr lang="ja-JP" altLang="en-US" sz="1000" smtClean="0">
                <a:latin typeface="Arial"/>
                <a:cs typeface="+mn-cs"/>
              </a:rPr>
              <a:t>“</a:t>
            </a:r>
            <a:r>
              <a:rPr lang="en-US" sz="1000" smtClean="0">
                <a:latin typeface="Arial" charset="0"/>
                <a:cs typeface="+mn-cs"/>
              </a:rPr>
              <a:t>emergency</a:t>
            </a:r>
            <a:r>
              <a:rPr lang="ja-JP" altLang="en-US" sz="1000" smtClean="0">
                <a:latin typeface="Arial"/>
                <a:cs typeface="+mn-cs"/>
              </a:rPr>
              <a:t>”</a:t>
            </a:r>
            <a:r>
              <a:rPr lang="en-US" sz="1000" smtClean="0">
                <a:latin typeface="Arial" charset="0"/>
                <a:cs typeface="+mn-cs"/>
              </a:rPr>
              <a:t> class.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 feature that distinguishes hypertensive urgencies is the absence of acute severe end-organ impairment, but the presence of </a:t>
            </a:r>
            <a:r>
              <a:rPr lang="ja-JP" altLang="en-US" sz="1000" smtClean="0">
                <a:latin typeface="Arial"/>
                <a:cs typeface="+mn-cs"/>
              </a:rPr>
              <a:t>“</a:t>
            </a:r>
            <a:r>
              <a:rPr lang="en-US" sz="1000" smtClean="0">
                <a:latin typeface="Arial" charset="0"/>
                <a:cs typeface="+mn-cs"/>
              </a:rPr>
              <a:t>high-risk</a:t>
            </a:r>
            <a:r>
              <a:rPr lang="ja-JP" altLang="en-US" sz="1000" smtClean="0">
                <a:latin typeface="Arial"/>
                <a:cs typeface="+mn-cs"/>
              </a:rPr>
              <a:t>”</a:t>
            </a:r>
            <a:r>
              <a:rPr lang="en-US" sz="1000" smtClean="0">
                <a:latin typeface="Arial" charset="0"/>
                <a:cs typeface="+mn-cs"/>
              </a:rPr>
              <a:t> conditions or settings that would otherwise place the patient at greater risk for an acute complication.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These include patients in the perioperative period or those with serious underlying medical conditions.  Patients with optic disc edema, even without other neurologic symptoms, also would fall into this category.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Patients with underlying target organ impairment (such as mild renal failure) who are showing progressive worsening—but not necessarily acute severe worsening—would also fall into this category.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Reference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800" smtClean="0">
                <a:latin typeface="Arial" charset="0"/>
                <a:cs typeface="+mn-cs"/>
              </a:rPr>
              <a:t>The sixth report of the Joint National Committee on prevention, detection, evaluation, and treatment of high blood pressure. Arch Intern Med 1997;157:2413-2446.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485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B5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True hypertensive emergencies are defined not just by the level of blood pressure, but more importantly, by the end-organ effect of the hypertension.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There are a number of organ systems that are particularly sensitive to acute, severe elevations in blood pressure; these are listed on this slide.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In addition, there are some conditions that constitute a true hypertensive emergency, even when there are only modest elevations in the blood pressure. These include acute intracranial hemorrhage and aortic dissection.</a:t>
            </a: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485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B5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True hypertensive emergencies are defined not just by the level of blood pressure, but more importantly, by the end-organ effect of the hypertension.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There are a number of organ systems that are particularly sensitive to acute, severe elevations in blood pressure; these are listed on this slide.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In addition, there are some conditions that constitute a true hypertensive emergency, even when there are only modest elevations in the blood pressure. These include acute intracranial hemorrhage and aortic dissection.</a:t>
            </a: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485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B5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True hypertensive emergencies are defined not just by the level of blood pressure, but more importantly, by the end-organ effect of the hypertension.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There are a number of organ systems that are particularly sensitive to acute, severe elevations in blood pressure; these are listed on this slide.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In addition, there are some conditions that constitute a true hypertensive emergency, even when there are only modest elevations in the blood pressure. These include acute intracranial hemorrhage and aortic dissection.</a:t>
            </a: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14B3A-4091-614F-B395-EA6D23B6D4D1}" type="slidenum">
              <a:rPr lang="en-US"/>
              <a:pPr/>
              <a:t>24</a:t>
            </a:fld>
            <a:endParaRPr lang="en-US"/>
          </a:p>
        </p:txBody>
      </p:sp>
      <p:sp>
        <p:nvSpPr>
          <p:cNvPr id="551219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 anchor="b"/>
          <a:lstStyle>
            <a:lvl1pPr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69938" indent="-29527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85863" indent="-23812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58938" indent="-236538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35188" indent="-241300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92388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49588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06788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3988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buFontTx/>
              <a:buNone/>
            </a:pPr>
            <a:fld id="{0E162956-5103-FA42-9BF1-6F67D2D12583}" type="slidenum">
              <a:rPr kumimoji="0" lang="en-US" sz="1200">
                <a:cs typeface="Arial" charset="0"/>
              </a:rPr>
              <a:pPr algn="r" eaLnBrk="1" hangingPunct="1">
                <a:buFontTx/>
                <a:buNone/>
              </a:pPr>
              <a:t>24</a:t>
            </a:fld>
            <a:endParaRPr kumimoji="0" lang="en-US" sz="1200">
              <a:cs typeface="Arial" charset="0"/>
            </a:endParaRPr>
          </a:p>
        </p:txBody>
      </p:sp>
      <p:sp>
        <p:nvSpPr>
          <p:cNvPr id="5512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0" y="533400"/>
            <a:ext cx="4445000" cy="33337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12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586" y="4724703"/>
            <a:ext cx="6244828" cy="3504595"/>
          </a:xfrm>
        </p:spPr>
        <p:txBody>
          <a:bodyPr lIns="91422" tIns="45712" rIns="91422" bIns="45712"/>
          <a:lstStyle/>
          <a:p>
            <a:pPr>
              <a:lnSpc>
                <a:spcPct val="80000"/>
              </a:lnSpc>
            </a:pPr>
            <a:r>
              <a:rPr lang="en-US" sz="800"/>
              <a:t>Patients with a hypertensive emergency should be admitted to an intensive care unit for continuous monitoring.</a:t>
            </a:r>
          </a:p>
          <a:p>
            <a:pPr>
              <a:lnSpc>
                <a:spcPct val="80000"/>
              </a:lnSpc>
            </a:pPr>
            <a:r>
              <a:rPr lang="en-US" sz="800"/>
              <a:t>Because a hypertensive urgency is not accompanied by progressive end-organ damage, it is generally treated in the emergency department.</a:t>
            </a:r>
          </a:p>
          <a:p>
            <a:pPr>
              <a:lnSpc>
                <a:spcPct val="80000"/>
              </a:lnSpc>
            </a:pPr>
            <a:r>
              <a:rPr lang="en-US" sz="800"/>
              <a:t>Perioperative hypertension occurs immediately prior to, during, or following surgical procedures, and is seen in the setting of the operating room or the postanesthesia care unit.</a:t>
            </a:r>
          </a:p>
          <a:p>
            <a:pPr>
              <a:lnSpc>
                <a:spcPct val="80000"/>
              </a:lnSpc>
            </a:pPr>
            <a:endParaRPr lang="en-US" sz="800"/>
          </a:p>
          <a:p>
            <a:pPr>
              <a:lnSpc>
                <a:spcPct val="80000"/>
              </a:lnSpc>
            </a:pPr>
            <a:r>
              <a:rPr lang="en-US" sz="800"/>
              <a:t>Patients with a hypertensive emergency should be admitted to an intensive care unit for continuous monitoring.</a:t>
            </a:r>
          </a:p>
          <a:p>
            <a:pPr>
              <a:lnSpc>
                <a:spcPct val="80000"/>
              </a:lnSpc>
            </a:pPr>
            <a:r>
              <a:rPr lang="en-US" sz="800"/>
              <a:t>Because a hypertensive urgency is not accompanied by progressive end-organ damage, it is generally treated in the emergency department.</a:t>
            </a:r>
          </a:p>
          <a:p>
            <a:pPr>
              <a:lnSpc>
                <a:spcPct val="80000"/>
              </a:lnSpc>
            </a:pPr>
            <a:r>
              <a:rPr lang="en-US" sz="800"/>
              <a:t>Perioperative hypertension occurs immediately prior to, during, or following surgical procedures, and is seen in the setting of the operating room or the postanesthesia care unit.</a:t>
            </a:r>
          </a:p>
          <a:p>
            <a:pPr>
              <a:lnSpc>
                <a:spcPct val="80000"/>
              </a:lnSpc>
            </a:pPr>
            <a:r>
              <a:rPr lang="en-US" sz="800"/>
              <a:t>The Joint National Committee on Prevention, Detection, Evaluation, and Treatment of High Blood Pressure (JNC 7) defines a hypertensive emergency as BP greater than 180/120 mm Hg accompanied by evidence of impending or progressive target organ damage.</a:t>
            </a:r>
          </a:p>
          <a:p>
            <a:pPr>
              <a:lnSpc>
                <a:spcPct val="80000"/>
              </a:lnSpc>
            </a:pPr>
            <a:r>
              <a:rPr lang="en-US" sz="800"/>
              <a:t>A hypertensive urgency is an acute severe elevation in BP without target organ damage. Patients in this subgroup are considered to be at lower risk of adverse consequences.(1)</a:t>
            </a:r>
          </a:p>
          <a:p>
            <a:pPr algn="r">
              <a:lnSpc>
                <a:spcPct val="80000"/>
              </a:lnSpc>
            </a:pPr>
            <a:r>
              <a:rPr lang="en-US" sz="800"/>
              <a:t>Chobanian AV et al. </a:t>
            </a:r>
            <a:r>
              <a:rPr lang="en-US" sz="800" i="1"/>
              <a:t>Hypertension.</a:t>
            </a:r>
            <a:r>
              <a:rPr lang="en-US" sz="800"/>
              <a:t> 2003;42:1206-52.</a:t>
            </a:r>
          </a:p>
          <a:p>
            <a:pPr algn="ctr">
              <a:lnSpc>
                <a:spcPct val="80000"/>
              </a:lnSpc>
            </a:pPr>
            <a:r>
              <a:rPr lang="en-US" sz="600">
                <a:solidFill>
                  <a:srgbClr val="92F648"/>
                </a:solidFill>
              </a:rPr>
              <a:t>End-organ Damage</a:t>
            </a:r>
          </a:p>
          <a:p>
            <a:pPr>
              <a:lnSpc>
                <a:spcPct val="80000"/>
              </a:lnSpc>
            </a:pPr>
            <a:r>
              <a:rPr lang="en-US" sz="600"/>
              <a:t>CHF</a:t>
            </a:r>
          </a:p>
          <a:p>
            <a:pPr>
              <a:lnSpc>
                <a:spcPct val="80000"/>
              </a:lnSpc>
            </a:pPr>
            <a:r>
              <a:rPr lang="en-US" sz="600"/>
              <a:t>ACS/AMI</a:t>
            </a:r>
          </a:p>
          <a:p>
            <a:pPr>
              <a:lnSpc>
                <a:spcPct val="80000"/>
              </a:lnSpc>
            </a:pPr>
            <a:r>
              <a:rPr lang="en-US" sz="600"/>
              <a:t>Renal failure</a:t>
            </a:r>
          </a:p>
          <a:p>
            <a:pPr>
              <a:lnSpc>
                <a:spcPct val="80000"/>
              </a:lnSpc>
            </a:pPr>
            <a:r>
              <a:rPr lang="en-US" sz="600"/>
              <a:t>Stroke and ICH</a:t>
            </a:r>
          </a:p>
          <a:p>
            <a:pPr>
              <a:lnSpc>
                <a:spcPct val="80000"/>
              </a:lnSpc>
            </a:pPr>
            <a:r>
              <a:rPr lang="en-US" sz="600"/>
              <a:t>Encephalopathy</a:t>
            </a:r>
          </a:p>
          <a:p>
            <a:pPr>
              <a:lnSpc>
                <a:spcPct val="80000"/>
              </a:lnSpc>
            </a:pPr>
            <a:r>
              <a:rPr lang="en-US" sz="600"/>
              <a:t>Aortic dissection</a:t>
            </a:r>
          </a:p>
          <a:p>
            <a:pPr>
              <a:lnSpc>
                <a:spcPct val="80000"/>
              </a:lnSpc>
            </a:pPr>
            <a:r>
              <a:rPr lang="en-US" sz="600"/>
              <a:t>Pre-eclampsia</a:t>
            </a:r>
          </a:p>
          <a:p>
            <a:pPr>
              <a:lnSpc>
                <a:spcPct val="80000"/>
              </a:lnSpc>
            </a:pPr>
            <a:r>
              <a:rPr lang="en-US" sz="600"/>
              <a:t>Other?</a:t>
            </a:r>
          </a:p>
          <a:p>
            <a:pPr>
              <a:lnSpc>
                <a:spcPct val="80000"/>
              </a:lnSpc>
            </a:pPr>
            <a:r>
              <a:rPr lang="en-US" sz="800"/>
              <a:t>Urgencies</a:t>
            </a:r>
          </a:p>
          <a:p>
            <a:pPr>
              <a:lnSpc>
                <a:spcPct val="80000"/>
              </a:lnSpc>
            </a:pPr>
            <a:r>
              <a:rPr lang="en-US" sz="800"/>
              <a:t>Typical presenting symptoms include arrhythmia, epistaxis, headache, and psychomotor agitation</a:t>
            </a:r>
          </a:p>
          <a:p>
            <a:pPr>
              <a:lnSpc>
                <a:spcPct val="80000"/>
              </a:lnSpc>
            </a:pPr>
            <a:r>
              <a:rPr lang="en-US" sz="800"/>
              <a:t>Usual primary emergency department (ED) diagnosis is HTN</a:t>
            </a:r>
          </a:p>
          <a:p>
            <a:pPr>
              <a:lnSpc>
                <a:spcPct val="80000"/>
              </a:lnSpc>
            </a:pPr>
            <a:r>
              <a:rPr lang="en-US" sz="800"/>
              <a:t>Hypertensive urgency can generally be managed with oral medications and requires BP lowering over several days</a:t>
            </a:r>
          </a:p>
          <a:p>
            <a:pPr marL="702756" lvl="1" indent="-270291">
              <a:lnSpc>
                <a:spcPct val="80000"/>
              </a:lnSpc>
            </a:pPr>
            <a:r>
              <a:rPr lang="en-US" sz="800"/>
              <a:t>Important to prevent too-rapid lowering due to autoregulation of flow by pressure in brain, heart, and kidneys</a:t>
            </a:r>
          </a:p>
          <a:p>
            <a:pPr>
              <a:lnSpc>
                <a:spcPct val="80000"/>
              </a:lnSpc>
            </a:pPr>
            <a:r>
              <a:rPr lang="en-US" sz="800"/>
              <a:t>IV antihypertensives may be considered when oral therapy is not feasible</a:t>
            </a:r>
          </a:p>
          <a:p>
            <a:r>
              <a:rPr lang="en-US" sz="800"/>
              <a:t>Chobanian AV et al. </a:t>
            </a:r>
            <a:r>
              <a:rPr lang="en-US" sz="800" i="1"/>
              <a:t>Hypertension.</a:t>
            </a:r>
            <a:r>
              <a:rPr lang="en-US" sz="800"/>
              <a:t> 2003;42:1206-52.</a:t>
            </a:r>
            <a:br>
              <a:rPr lang="en-US" sz="800"/>
            </a:br>
            <a:r>
              <a:rPr lang="en-US" sz="800"/>
              <a:t>Zampaglione et al, Hypertension 1996;27:144.</a:t>
            </a:r>
          </a:p>
          <a:p>
            <a:pPr>
              <a:lnSpc>
                <a:spcPct val="80000"/>
              </a:lnSpc>
            </a:pPr>
            <a:endParaRPr lang="en-US" sz="800"/>
          </a:p>
          <a:p>
            <a:pPr>
              <a:lnSpc>
                <a:spcPct val="80000"/>
              </a:lnSpc>
            </a:pPr>
            <a:endParaRPr lang="en-US" sz="800"/>
          </a:p>
        </p:txBody>
      </p:sp>
      <p:sp>
        <p:nvSpPr>
          <p:cNvPr id="5512197" name="Rectangle 4"/>
          <p:cNvSpPr>
            <a:spLocks noChangeArrowheads="1"/>
          </p:cNvSpPr>
          <p:nvPr/>
        </p:nvSpPr>
        <p:spPr bwMode="auto">
          <a:xfrm>
            <a:off x="1704083" y="4283182"/>
            <a:ext cx="2938351" cy="27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17" tIns="44858" rIns="89717" bIns="44858" anchor="ctr">
            <a:spAutoFit/>
          </a:bodyPr>
          <a:lstStyle/>
          <a:p>
            <a:pPr defTabSz="896465">
              <a:spcBef>
                <a:spcPct val="0"/>
              </a:spcBef>
            </a:pPr>
            <a:r>
              <a:rPr lang="en-US" sz="1200">
                <a:cs typeface="Arial" charset="0"/>
              </a:rPr>
              <a:t>Acute hypertension: Subgroups and settings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ADCB77-3BBD-6E4B-A115-E334CCC10192}" type="slidenum">
              <a:rPr lang="en-US">
                <a:solidFill>
                  <a:srgbClr val="1F497D"/>
                </a:solidFill>
              </a:rPr>
              <a:pPr/>
              <a:t>27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48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0207" y="686405"/>
            <a:ext cx="4500563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8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26458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F6D51-4FEB-6F4F-857E-F00D417BECFD}" type="slidenum">
              <a:rPr lang="en-US"/>
              <a:pPr/>
              <a:t>31</a:t>
            </a:fld>
            <a:endParaRPr lang="en-US"/>
          </a:p>
        </p:txBody>
      </p:sp>
      <p:sp>
        <p:nvSpPr>
          <p:cNvPr id="549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9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3"/>
            <a:ext cx="5485805" cy="26458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6DAE97-5D6E-444C-A58D-D2B04398C94E}" type="slidenum">
              <a:rPr lang="en-US"/>
              <a:pPr/>
              <a:t>33</a:t>
            </a:fld>
            <a:endParaRPr lang="en-US"/>
          </a:p>
        </p:txBody>
      </p:sp>
      <p:sp>
        <p:nvSpPr>
          <p:cNvPr id="5496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1227" y="533703"/>
            <a:ext cx="4375547" cy="33337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96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098" y="4724703"/>
            <a:ext cx="6247805" cy="3504595"/>
          </a:xfrm>
        </p:spPr>
        <p:txBody>
          <a:bodyPr lIns="0" tIns="0" rIns="0" bIns="0"/>
          <a:lstStyle/>
          <a:p>
            <a:pPr marL="159171" indent="-159171"/>
            <a:r>
              <a:rPr lang="en-US"/>
              <a:t>The endothelium is a source of vasodilatory molecules such as nitric oxide (NO) and prostacyclin.</a:t>
            </a:r>
          </a:p>
          <a:p>
            <a:pPr marL="159171" indent="-159171"/>
            <a:r>
              <a:rPr lang="en-US"/>
              <a:t>A rise in BP triggers release of these vasoactive molecules to maintain homeostasis.</a:t>
            </a:r>
          </a:p>
          <a:p>
            <a:pPr marL="159171" indent="-159171"/>
            <a:endParaRPr lang="en-US"/>
          </a:p>
        </p:txBody>
      </p:sp>
      <p:sp>
        <p:nvSpPr>
          <p:cNvPr id="5496837" name="Rectangle 4"/>
          <p:cNvSpPr>
            <a:spLocks noChangeArrowheads="1"/>
          </p:cNvSpPr>
          <p:nvPr/>
        </p:nvSpPr>
        <p:spPr bwMode="auto">
          <a:xfrm>
            <a:off x="1605856" y="4272643"/>
            <a:ext cx="2824375" cy="27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30" tIns="45215" rIns="90430" bIns="45215">
            <a:spAutoFit/>
          </a:bodyPr>
          <a:lstStyle/>
          <a:p>
            <a:pPr defTabSz="905475"/>
            <a:r>
              <a:rPr lang="en-US" sz="1200">
                <a:cs typeface="ＭＳ Ｐゴシック" charset="0"/>
              </a:rPr>
              <a:t>The endothelium modulates vascular tone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0E2D7-8571-B142-AA28-D8C2130028C1}" type="slidenum">
              <a:rPr lang="en-US"/>
              <a:pPr/>
              <a:t>34</a:t>
            </a:fld>
            <a:endParaRPr lang="en-US"/>
          </a:p>
        </p:txBody>
      </p:sp>
      <p:sp>
        <p:nvSpPr>
          <p:cNvPr id="5498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1227" y="533703"/>
            <a:ext cx="4375547" cy="33337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98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098" y="4724703"/>
            <a:ext cx="6247805" cy="3504595"/>
          </a:xfrm>
        </p:spPr>
        <p:txBody>
          <a:bodyPr lIns="0" tIns="0" rIns="0" bIns="0"/>
          <a:lstStyle/>
          <a:p>
            <a:pPr marL="159171" indent="-159171"/>
            <a:r>
              <a:rPr lang="en-US"/>
              <a:t>Hypertensive urgencies/emergencies are thought to be triggered by catecholamine release or by release of endothelial-derived vasoconstrictors such as angiotensin II and vasopressin. The result is an abrupt rise in systemic vascular resistance.</a:t>
            </a:r>
          </a:p>
          <a:p>
            <a:pPr marL="159171" indent="-159171"/>
            <a:r>
              <a:rPr lang="en-US"/>
              <a:t>Eventually, vasodilatory responses are overwhelmed. Among possible mechanisms for this loss of endothelial function are proinflammatory responses induced by mechanical force and upregulation of endothelial adhesion molecules.</a:t>
            </a:r>
          </a:p>
          <a:p>
            <a:pPr marL="159171" indent="-159171"/>
            <a:endParaRPr lang="en-US"/>
          </a:p>
        </p:txBody>
      </p:sp>
      <p:sp>
        <p:nvSpPr>
          <p:cNvPr id="5498885" name="Rectangle 4"/>
          <p:cNvSpPr>
            <a:spLocks noChangeArrowheads="1"/>
          </p:cNvSpPr>
          <p:nvPr/>
        </p:nvSpPr>
        <p:spPr bwMode="auto">
          <a:xfrm>
            <a:off x="1128117" y="4270726"/>
            <a:ext cx="3940065" cy="27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30" tIns="45215" rIns="90430" bIns="45215" anchor="ctr">
            <a:spAutoFit/>
          </a:bodyPr>
          <a:lstStyle/>
          <a:p>
            <a:pPr defTabSz="905475">
              <a:spcBef>
                <a:spcPct val="0"/>
              </a:spcBef>
            </a:pPr>
            <a:r>
              <a:rPr lang="en-US" sz="1200">
                <a:cs typeface="ＭＳ Ｐゴシック" charset="0"/>
              </a:rPr>
              <a:t>Proposed vascular pathophysiology of hypertensive urgency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FF69F-7EB3-C243-8BE5-847CB339C9FB}" type="slidenum">
              <a:rPr lang="en-US"/>
              <a:pPr/>
              <a:t>35</a:t>
            </a:fld>
            <a:endParaRPr lang="en-US"/>
          </a:p>
        </p:txBody>
      </p:sp>
      <p:sp>
        <p:nvSpPr>
          <p:cNvPr id="5500931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1227" y="533703"/>
            <a:ext cx="4375547" cy="33337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0093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05098" y="4724703"/>
            <a:ext cx="6247805" cy="3504595"/>
          </a:xfrm>
        </p:spPr>
        <p:txBody>
          <a:bodyPr lIns="0" tIns="0" rIns="0" bIns="0"/>
          <a:lstStyle/>
          <a:p>
            <a:pPr marL="159171" indent="-159171"/>
            <a:r>
              <a:rPr lang="en-US"/>
              <a:t>A hypertensive emergency is characterized by increased endothelial permeability with perivascular edema, arteriolar fibrinoid necrosis, platelet activation, and activation of the coagulation cascade.</a:t>
            </a:r>
          </a:p>
          <a:p>
            <a:pPr marL="159171" indent="-159171"/>
            <a:endParaRPr lang="en-US"/>
          </a:p>
        </p:txBody>
      </p:sp>
      <p:sp>
        <p:nvSpPr>
          <p:cNvPr id="5500933" name="Rectangle 4"/>
          <p:cNvSpPr>
            <a:spLocks noChangeArrowheads="1"/>
          </p:cNvSpPr>
          <p:nvPr/>
        </p:nvSpPr>
        <p:spPr bwMode="auto">
          <a:xfrm>
            <a:off x="1023938" y="4270726"/>
            <a:ext cx="4145249" cy="27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30" tIns="45215" rIns="90430" bIns="45215" anchor="ctr">
            <a:spAutoFit/>
          </a:bodyPr>
          <a:lstStyle/>
          <a:p>
            <a:pPr defTabSz="905475">
              <a:spcBef>
                <a:spcPct val="0"/>
              </a:spcBef>
            </a:pPr>
            <a:r>
              <a:rPr lang="en-US" sz="1200">
                <a:cs typeface="ＭＳ Ｐゴシック" charset="0"/>
              </a:rPr>
              <a:t>Proposed vascular pathophysiology of hypertensive emergency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849A26-9127-674B-A36E-9C95F0630097}" type="slidenum">
              <a:rPr lang="en-US"/>
              <a:pPr/>
              <a:t>36</a:t>
            </a:fld>
            <a:endParaRPr lang="en-US"/>
          </a:p>
        </p:txBody>
      </p:sp>
      <p:sp>
        <p:nvSpPr>
          <p:cNvPr id="550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0" y="533400"/>
            <a:ext cx="4445000" cy="33337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0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516" y="4646084"/>
            <a:ext cx="6249293" cy="3504595"/>
          </a:xfrm>
        </p:spPr>
        <p:txBody>
          <a:bodyPr/>
          <a:lstStyle/>
          <a:p>
            <a:r>
              <a:rPr lang="en-US"/>
              <a:t>Acute hypertension is characterized by a complex series of events triggered by mechanical stress and release of neurohormonal mediators.</a:t>
            </a:r>
          </a:p>
        </p:txBody>
      </p:sp>
      <p:sp>
        <p:nvSpPr>
          <p:cNvPr id="5509124" name="Rectangle 4"/>
          <p:cNvSpPr>
            <a:spLocks noChangeArrowheads="1"/>
          </p:cNvSpPr>
          <p:nvPr/>
        </p:nvSpPr>
        <p:spPr bwMode="auto">
          <a:xfrm>
            <a:off x="924223" y="4272643"/>
            <a:ext cx="5619750" cy="27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30" tIns="45215" rIns="90430" bIns="45215">
            <a:spAutoFit/>
          </a:bodyPr>
          <a:lstStyle/>
          <a:p>
            <a:pPr defTabSz="905475"/>
            <a:r>
              <a:rPr lang="en-US" sz="1200"/>
              <a:t>Summary: The pathophysiology of acute hypertensive syndromes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6660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A8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 understanding of the role of catecholamines in blood pressure regulation has yielded a number of therapies for the acute management of hypertension.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Beta blockers have been used for decades to control heart rate and cardiac output in order to control adrenergically mediated hypertensive episodes.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Ganglionic blockers and alpha blockers are highly efficacious in the management of increased adrenergic tone.</a:t>
            </a: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7684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A9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This diagram of the renin-angiotensin-aldosterone system highlights the control of blood pressure.  Aldosterone increases intravascular volume by increasing sodium and water reabsorption.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Angiotensin II increases blood pressure by causing peripheral vasocontriction.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A number of drug therapies have been developed that work at several different sites in this system.</a:t>
            </a: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FD0E2-9F2B-F741-99A6-704946B7DD8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29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A6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A variety of factors may contribute to the development of acute hypertension. Some of the more common causes of acute hypertension within specific in-hospital settings are depicted in this slide.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8948" name="Rectangle 205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B9</a:t>
            </a: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The Sixth Joint National Commission Report recommends these treatment initiation guidelines, based upon the category of acute severe hypertension.  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Hypertensive emergencies should have treatment initiated immediately, whereas hypertensive urgencies can have treatment initiation within a period of multiple hours.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Nonurgent severe hypertension does not require acute treatment. Treatment can be initiated, but the most important aspect is close follow-up.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Reference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800" smtClean="0">
                <a:latin typeface="Arial" charset="0"/>
                <a:cs typeface="+mn-cs"/>
              </a:rPr>
              <a:t>The sixth report of the Joint National Committee on prevention, detection, evaluation, and treatment of high blood pressure. Arch Intern Med 1997;157:2413-2446.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000" b="1" smtClean="0">
                <a:latin typeface="Arial" charset="0"/>
                <a:cs typeface="+mn-cs"/>
              </a:rPr>
              <a:t>SLIDE B11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For most patients the target blood pressure is a mean arterial pressure of 110 to 120 mmHg.</a:t>
            </a:r>
          </a:p>
          <a:p>
            <a:pPr>
              <a:defRPr/>
            </a:pPr>
            <a:endParaRPr lang="en-US" sz="1000" smtClean="0">
              <a:latin typeface="Arial" charset="0"/>
              <a:cs typeface="+mn-cs"/>
            </a:endParaRPr>
          </a:p>
          <a:p>
            <a:pPr>
              <a:defRPr/>
            </a:pPr>
            <a:r>
              <a:rPr lang="en-US" sz="1000" smtClean="0">
                <a:latin typeface="Arial" charset="0"/>
                <a:cs typeface="+mn-cs"/>
              </a:rPr>
              <a:t>This target prevents problems with altering cerebral blood flow rates in patients who may have had underlying chronic hypertension.</a:t>
            </a:r>
            <a:endParaRPr lang="en-US" smtClean="0">
              <a:latin typeface="Arial" charset="0"/>
              <a:cs typeface="+mn-cs"/>
            </a:endParaRPr>
          </a:p>
          <a:p>
            <a:pPr>
              <a:defRPr/>
            </a:pPr>
            <a:endParaRPr lang="en-US" smtClean="0">
              <a:latin typeface="Arial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0EA5AE-9DC4-014E-9073-27A986DCFFA5}" type="slidenum">
              <a:rPr lang="en-US"/>
              <a:pPr/>
              <a:t>61</a:t>
            </a:fld>
            <a:endParaRPr lang="en-US"/>
          </a:p>
        </p:txBody>
      </p:sp>
      <p:sp>
        <p:nvSpPr>
          <p:cNvPr id="556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6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3"/>
            <a:ext cx="5027414" cy="2797024"/>
          </a:xfrm>
        </p:spPr>
        <p:txBody>
          <a:bodyPr lIns="86480" tIns="43241" rIns="86480" bIns="43241"/>
          <a:lstStyle/>
          <a:p>
            <a:pPr marL="108116" indent="-108116">
              <a:spcBef>
                <a:spcPct val="50000"/>
              </a:spcBef>
              <a:buFontTx/>
              <a:buChar char="•"/>
              <a:tabLst>
                <a:tab pos="324349" algn="l"/>
              </a:tabLst>
            </a:pPr>
            <a:r>
              <a:rPr lang="en-US" sz="900"/>
              <a:t>Treatment choice should be based on each patient</a:t>
            </a:r>
            <a:r>
              <a:rPr lang="ja-JP" altLang="en-US" sz="900">
                <a:latin typeface="Arial"/>
              </a:rPr>
              <a:t>’</a:t>
            </a:r>
            <a:r>
              <a:rPr lang="en-US" sz="900"/>
              <a:t>s presentation and specific </a:t>
            </a:r>
            <a:br>
              <a:rPr lang="en-US" sz="900"/>
            </a:br>
            <a:r>
              <a:rPr lang="en-US" sz="900"/>
              <a:t>to underlying conditions and the organ at risk. Ideally, the agent should have:</a:t>
            </a:r>
          </a:p>
          <a:p>
            <a:pPr marL="324349" lvl="1" indent="-108116">
              <a:spcBef>
                <a:spcPct val="50000"/>
              </a:spcBef>
              <a:buFontTx/>
              <a:buChar char="–"/>
              <a:tabLst>
                <a:tab pos="324349" algn="l"/>
              </a:tabLst>
            </a:pPr>
            <a:r>
              <a:rPr lang="en-US" sz="900"/>
              <a:t>A rapid onset</a:t>
            </a:r>
          </a:p>
          <a:p>
            <a:pPr marL="324349" lvl="1" indent="-108116">
              <a:spcBef>
                <a:spcPct val="50000"/>
              </a:spcBef>
              <a:buFontTx/>
              <a:buChar char="–"/>
              <a:tabLst>
                <a:tab pos="324349" algn="l"/>
              </a:tabLst>
            </a:pPr>
            <a:r>
              <a:rPr lang="en-US" sz="900"/>
              <a:t>High vascular selectivity</a:t>
            </a:r>
          </a:p>
          <a:p>
            <a:pPr marL="324349" lvl="1" indent="-108116">
              <a:spcBef>
                <a:spcPct val="50000"/>
              </a:spcBef>
              <a:buFontTx/>
              <a:buChar char="–"/>
              <a:tabLst>
                <a:tab pos="324349" algn="l"/>
              </a:tabLst>
            </a:pPr>
            <a:r>
              <a:rPr lang="en-US" sz="900"/>
              <a:t>Rapid reversibility</a:t>
            </a:r>
          </a:p>
          <a:p>
            <a:pPr marL="324349" lvl="1" indent="-108116">
              <a:spcBef>
                <a:spcPct val="50000"/>
              </a:spcBef>
              <a:buFontTx/>
              <a:buChar char="–"/>
              <a:tabLst>
                <a:tab pos="324349" algn="l"/>
              </a:tabLst>
            </a:pPr>
            <a:r>
              <a:rPr lang="en-US" sz="900"/>
              <a:t>Minimal safety risk of excessive BP lowering (ie, overshooting target BP zone)</a:t>
            </a:r>
          </a:p>
          <a:p>
            <a:pPr marL="108116" indent="-108116">
              <a:spcBef>
                <a:spcPct val="50000"/>
              </a:spcBef>
              <a:buFontTx/>
              <a:buChar char="•"/>
              <a:tabLst>
                <a:tab pos="324349" algn="l"/>
              </a:tabLst>
            </a:pPr>
            <a:r>
              <a:rPr lang="en-US" sz="900"/>
              <a:t>Too great a reduction may lead to hypoperfusion, resulting in ischemia and infarction</a:t>
            </a:r>
          </a:p>
          <a:p>
            <a:pPr marL="108116" indent="-108116">
              <a:spcBef>
                <a:spcPct val="50000"/>
              </a:spcBef>
              <a:buFontTx/>
              <a:buChar char="•"/>
              <a:tabLst>
                <a:tab pos="324349" algn="l"/>
              </a:tabLst>
            </a:pPr>
            <a:endParaRPr lang="en-US" sz="900"/>
          </a:p>
          <a:p>
            <a:pPr marL="108116" indent="-108116">
              <a:spcBef>
                <a:spcPct val="50000"/>
              </a:spcBef>
              <a:tabLst>
                <a:tab pos="324349" algn="l"/>
              </a:tabLst>
            </a:pPr>
            <a:r>
              <a:rPr lang="en-US" sz="800" u="sng"/>
              <a:t>References</a:t>
            </a:r>
          </a:p>
          <a:p>
            <a:pPr marL="108116" indent="-108116">
              <a:spcBef>
                <a:spcPct val="50000"/>
              </a:spcBef>
              <a:tabLst>
                <a:tab pos="324349" algn="l"/>
              </a:tabLst>
            </a:pPr>
            <a:r>
              <a:rPr lang="en-US" sz="800">
                <a:cs typeface="Arial" charset="0"/>
              </a:rPr>
              <a:t>Aggarwal M, Khan IA. Hypertensive crisis: hypertensive emergencies and urgencies.</a:t>
            </a:r>
            <a:r>
              <a:rPr lang="en-US" sz="800" i="1">
                <a:cs typeface="Arial" charset="0"/>
              </a:rPr>
              <a:t> Cardiol Clin. </a:t>
            </a:r>
            <a:r>
              <a:rPr lang="en-US" sz="800">
                <a:cs typeface="Arial" charset="0"/>
              </a:rPr>
              <a:t>2006;24:135-146.</a:t>
            </a:r>
            <a:endParaRPr lang="en-US" sz="800"/>
          </a:p>
          <a:p>
            <a:pPr marL="108116" indent="-108116">
              <a:spcBef>
                <a:spcPct val="50000"/>
              </a:spcBef>
              <a:tabLst>
                <a:tab pos="324349" algn="l"/>
              </a:tabLst>
            </a:pPr>
            <a:r>
              <a:rPr lang="en-US" sz="800">
                <a:cs typeface="Arial" charset="0"/>
              </a:rPr>
              <a:t>Cheung AT. Exploring an optimum intra/postoperative management strategy for acute hypertension in the cardiac surgery patient. </a:t>
            </a:r>
            <a:r>
              <a:rPr lang="en-US" sz="800" i="1">
                <a:cs typeface="Arial" charset="0"/>
              </a:rPr>
              <a:t>J Card Surg. </a:t>
            </a:r>
            <a:r>
              <a:rPr lang="en-US" sz="800">
                <a:cs typeface="Arial" charset="0"/>
              </a:rPr>
              <a:t>2006;21:S8-S14.</a:t>
            </a:r>
            <a:endParaRPr lang="en-US" sz="800"/>
          </a:p>
          <a:p>
            <a:pPr marL="108116" indent="-108116">
              <a:spcBef>
                <a:spcPct val="50000"/>
              </a:spcBef>
              <a:tabLst>
                <a:tab pos="324349" algn="l"/>
              </a:tabLst>
            </a:pPr>
            <a:r>
              <a:rPr lang="en-US" sz="800">
                <a:cs typeface="Arial" charset="0"/>
              </a:rPr>
              <a:t>Varon J, Marik PE. Clinical review: the management of hypertensive crises. </a:t>
            </a:r>
            <a:r>
              <a:rPr lang="en-US" sz="800" i="1">
                <a:cs typeface="Arial" charset="0"/>
              </a:rPr>
              <a:t>Crit Care. </a:t>
            </a:r>
            <a:r>
              <a:rPr lang="en-US" sz="800">
                <a:cs typeface="Arial" charset="0"/>
              </a:rPr>
              <a:t>2003;7:374-384.</a:t>
            </a:r>
          </a:p>
          <a:p>
            <a:pPr marL="108116" indent="-108116">
              <a:spcBef>
                <a:spcPct val="50000"/>
              </a:spcBef>
              <a:tabLst>
                <a:tab pos="324349" algn="l"/>
              </a:tabLst>
            </a:pPr>
            <a:r>
              <a:rPr lang="en-US" sz="800">
                <a:cs typeface="Arial" charset="0"/>
              </a:rPr>
              <a:t>Varon J, Marik PE. The diagnosis and management of hypertensive crises. </a:t>
            </a:r>
            <a:r>
              <a:rPr lang="en-US" sz="800" i="1">
                <a:cs typeface="Arial" charset="0"/>
              </a:rPr>
              <a:t>CHEST. </a:t>
            </a:r>
            <a:r>
              <a:rPr lang="en-US" sz="800">
                <a:cs typeface="Arial" charset="0"/>
              </a:rPr>
              <a:t>2000;118:214-227.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Philippe</a:t>
            </a:r>
            <a:r>
              <a:rPr lang="en-US" baseline="0" dirty="0" smtClean="0"/>
              <a:t> Petit “Man on Wire” gained fame for his high-wire walk between the Twin Towers of the WTC in New York on August 7</a:t>
            </a:r>
            <a:r>
              <a:rPr lang="en-US" baseline="30000" dirty="0" smtClean="0"/>
              <a:t>th</a:t>
            </a:r>
            <a:r>
              <a:rPr lang="en-US" baseline="0" dirty="0" smtClean="0"/>
              <a:t>, 1974.  Took six years to plan.  Used fake IDs, and construction workers cloths and a bow and arrow and made several crossings, sitting on the wire, gave knee </a:t>
            </a:r>
            <a:r>
              <a:rPr lang="en-US" baseline="0" dirty="0" err="1" smtClean="0"/>
              <a:t>saluts</a:t>
            </a:r>
            <a:r>
              <a:rPr lang="en-US" baseline="0" dirty="0" smtClean="0"/>
              <a:t> , lay on the wire and jumped up and down.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FD0E2-9F2B-F741-99A6-704946B7DD8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59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2791A6-9739-D743-B630-C2BBE8599F7B}" type="slidenum">
              <a:rPr lang="en-US"/>
              <a:pPr/>
              <a:t>63</a:t>
            </a:fld>
            <a:endParaRPr lang="en-US"/>
          </a:p>
        </p:txBody>
      </p:sp>
      <p:sp>
        <p:nvSpPr>
          <p:cNvPr id="556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0088"/>
            <a:ext cx="4545012" cy="34099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6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388" y="4343703"/>
            <a:ext cx="5049738" cy="26458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8E73D1-5B5D-424B-A705-C05BAB39B870}" type="slidenum">
              <a:rPr lang="en-US"/>
              <a:pPr/>
              <a:t>82</a:t>
            </a:fld>
            <a:endParaRPr lang="en-US"/>
          </a:p>
        </p:txBody>
      </p:sp>
      <p:sp>
        <p:nvSpPr>
          <p:cNvPr id="554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4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2191"/>
            <a:ext cx="5485805" cy="26458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8E73D1-5B5D-424B-A705-C05BAB39B870}" type="slidenum">
              <a:rPr lang="en-US"/>
              <a:pPr/>
              <a:t>83</a:t>
            </a:fld>
            <a:endParaRPr lang="en-US"/>
          </a:p>
        </p:txBody>
      </p:sp>
      <p:sp>
        <p:nvSpPr>
          <p:cNvPr id="554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4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2191"/>
            <a:ext cx="5485805" cy="26458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636554-A738-7A4E-9BA5-2A64A09F8C40}" type="slidenum">
              <a:rPr lang="en-US"/>
              <a:pPr/>
              <a:t>84</a:t>
            </a:fld>
            <a:endParaRPr lang="en-US"/>
          </a:p>
        </p:txBody>
      </p:sp>
      <p:sp>
        <p:nvSpPr>
          <p:cNvPr id="554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4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3"/>
            <a:ext cx="5485805" cy="26458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1594F-B5C1-FB41-A2F1-D47E22083CCD}" type="slidenum">
              <a:rPr lang="en-US"/>
              <a:pPr/>
              <a:t>93</a:t>
            </a:fld>
            <a:endParaRPr lang="en-US"/>
          </a:p>
        </p:txBody>
      </p:sp>
      <p:sp>
        <p:nvSpPr>
          <p:cNvPr id="552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8975"/>
            <a:ext cx="4568825" cy="3427413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4EFEE5-1458-5D4A-BD6B-174B4F57FCD3}" type="slidenum">
              <a:rPr lang="en-US">
                <a:solidFill>
                  <a:srgbClr val="1F497D"/>
                </a:solidFill>
              </a:rPr>
              <a:pPr/>
              <a:t>94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526530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69938" indent="-29527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85863" indent="-23812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58938" indent="-236538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35188" indent="-23812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923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495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067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39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fontAlgn="base">
              <a:spcAft>
                <a:spcPct val="0"/>
              </a:spcAft>
            </a:pPr>
            <a:fld id="{1268D3D6-EE21-0142-8607-1A4F1D487DC5}" type="slidenum">
              <a:rPr kumimoji="0" lang="en-US" sz="1200">
                <a:solidFill>
                  <a:prstClr val="black"/>
                </a:solidFill>
              </a:rPr>
              <a:pPr algn="r" fontAlgn="base">
                <a:spcAft>
                  <a:spcPct val="0"/>
                </a:spcAft>
              </a:pPr>
              <a:t>94</a:t>
            </a:fld>
            <a:endParaRPr kumimoji="0" lang="en-US" sz="1200">
              <a:solidFill>
                <a:prstClr val="black"/>
              </a:solidFill>
            </a:endParaRPr>
          </a:p>
        </p:txBody>
      </p:sp>
      <p:sp>
        <p:nvSpPr>
          <p:cNvPr id="5526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6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</p:spPr>
        <p:txBody>
          <a:bodyPr lIns="91427" tIns="45713" rIns="91427" bIns="45713"/>
          <a:lstStyle/>
          <a:p>
            <a:r>
              <a:rPr lang="en-US"/>
              <a:t>Multiple logistic regression analysis was used to estimate the risk for different degrees of BP control.</a:t>
            </a:r>
          </a:p>
          <a:p>
            <a:r>
              <a:rPr lang="en-US"/>
              <a:t>A 1 mm Hg excursion, if sustained for 60 minutes, was associated with a 20% increase in risk of death. Risk rose rapidly with each additional 1 mm Hg outside of the prespecified SBP range.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A5375-0DA6-2946-86F4-09B5E29CB878}" type="slidenum">
              <a:rPr lang="en-US">
                <a:solidFill>
                  <a:srgbClr val="1F497D"/>
                </a:solidFill>
              </a:rPr>
              <a:pPr/>
              <a:t>95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53267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69938" indent="-29527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85863" indent="-23812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58938" indent="-236538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35188" indent="-238125" algn="l" defTabSz="966788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923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495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067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3988" indent="-238125" defTabSz="9667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fontAlgn="base">
              <a:spcAft>
                <a:spcPct val="0"/>
              </a:spcAft>
            </a:pPr>
            <a:fld id="{C76CBC3A-A5C1-E04A-A142-05478B55584C}" type="slidenum">
              <a:rPr kumimoji="0" lang="en-US" sz="1200">
                <a:solidFill>
                  <a:prstClr val="black"/>
                </a:solidFill>
              </a:rPr>
              <a:pPr algn="r" fontAlgn="base">
                <a:spcAft>
                  <a:spcPct val="0"/>
                </a:spcAft>
              </a:pPr>
              <a:t>95</a:t>
            </a:fld>
            <a:endParaRPr kumimoji="0" lang="en-US" sz="1200">
              <a:solidFill>
                <a:prstClr val="black"/>
              </a:solidFill>
            </a:endParaRPr>
          </a:p>
        </p:txBody>
      </p:sp>
      <p:sp>
        <p:nvSpPr>
          <p:cNvPr id="5532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0207" y="687917"/>
            <a:ext cx="4500563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2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3"/>
            <a:ext cx="5033367" cy="1171726"/>
          </a:xfrm>
        </p:spPr>
        <p:txBody>
          <a:bodyPr lIns="91427" tIns="45713" rIns="91427" bIns="45713"/>
          <a:lstStyle/>
          <a:p>
            <a:r>
              <a:rPr lang="en-US">
                <a:solidFill>
                  <a:srgbClr val="003698"/>
                </a:solidFill>
              </a:rPr>
              <a:t>: </a:t>
            </a:r>
            <a:r>
              <a:rPr lang="en-US"/>
              <a:t>We tested the relationship between 30-day mortality and perioperative BP instability from the Duke Heart Center and Perioperative Database of cardiac surgical patients.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2F35-F748-9546-93A0-1717E1014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59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63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06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511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00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81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28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640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1172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7793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54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304800"/>
            <a:ext cx="2044700" cy="32734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304800"/>
            <a:ext cx="5981700" cy="32734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424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772400" cy="4064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65200" y="1447800"/>
            <a:ext cx="7188200" cy="21304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87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772400" cy="4064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44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772400" cy="4064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72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65200" y="304800"/>
            <a:ext cx="8178800" cy="3273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29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772400" cy="406400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2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10/27/2013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90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A0">
                <a:gamma/>
                <a:shade val="22353"/>
                <a:invGamma/>
              </a:srgbClr>
            </a:gs>
            <a:gs pos="50000">
              <a:srgbClr val="0000A0"/>
            </a:gs>
            <a:gs pos="100000">
              <a:srgbClr val="0000A0">
                <a:gamma/>
                <a:shade val="22353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803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447800"/>
            <a:ext cx="7188200" cy="2130425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28044" name="Rectangle 12"/>
          <p:cNvSpPr>
            <a:spLocks noChangeArrowheads="1"/>
          </p:cNvSpPr>
          <p:nvPr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646464">
                  <a:gamma/>
                  <a:shade val="46275"/>
                  <a:invGamma/>
                </a:srgbClr>
              </a:gs>
              <a:gs pos="50000">
                <a:srgbClr val="646464">
                  <a:alpha val="81000"/>
                </a:srgbClr>
              </a:gs>
              <a:gs pos="100000">
                <a:srgbClr val="6464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31750">
                <a:solidFill>
                  <a:srgbClr val="D7300A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62803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7724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28056" name="Line 24"/>
          <p:cNvSpPr>
            <a:spLocks noChangeShapeType="1"/>
          </p:cNvSpPr>
          <p:nvPr/>
        </p:nvSpPr>
        <p:spPr bwMode="auto">
          <a:xfrm>
            <a:off x="0" y="1019175"/>
            <a:ext cx="9144000" cy="0"/>
          </a:xfrm>
          <a:prstGeom prst="line">
            <a:avLst/>
          </a:prstGeom>
          <a:noFill/>
          <a:ln w="28575">
            <a:solidFill>
              <a:srgbClr val="E68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3628058" name="Picture 26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01600"/>
            <a:ext cx="1452563" cy="811213"/>
          </a:xfrm>
          <a:prstGeom prst="rect">
            <a:avLst/>
          </a:prstGeom>
          <a:noFill/>
          <a:ln w="15875">
            <a:solidFill>
              <a:srgbClr val="969696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6292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rgbClr val="F8FFDB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 Black" charset="0"/>
        <a:buChar char="►"/>
        <a:defRPr sz="2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Times" charset="0"/>
        <a:buChar char="•"/>
        <a:defRPr sz="2600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4574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146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3718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290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3.png"/><Relationship Id="rId4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png"/><Relationship Id="rId7" Type="http://schemas.openxmlformats.org/officeDocument/2006/relationships/image" Target="../media/image4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9.jpe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2.emf"/><Relationship Id="rId4" Type="http://schemas.openxmlformats.org/officeDocument/2006/relationships/oleObject" Target="../embeddings/oleObject9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90288" y="3452482"/>
            <a:ext cx="5637010" cy="177168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Sukh Brar MD FRCPC</a:t>
            </a:r>
          </a:p>
          <a:p>
            <a:pPr algn="ctr"/>
            <a:r>
              <a:rPr lang="en-US" sz="2800" dirty="0" smtClean="0"/>
              <a:t>Royal Columbian Hospital</a:t>
            </a:r>
          </a:p>
          <a:p>
            <a:pPr algn="ctr"/>
            <a:r>
              <a:rPr lang="en-US" sz="2800" dirty="0" smtClean="0"/>
              <a:t>October 26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2013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0921" y="1103345"/>
            <a:ext cx="7910460" cy="1793167"/>
          </a:xfrm>
        </p:spPr>
        <p:txBody>
          <a:bodyPr/>
          <a:lstStyle/>
          <a:p>
            <a:pPr algn="ctr"/>
            <a:r>
              <a:rPr lang="en-US" sz="4000" dirty="0" smtClean="0"/>
              <a:t>Peri</a:t>
            </a:r>
            <a:r>
              <a:rPr lang="en-US" sz="4000" dirty="0"/>
              <a:t>o</a:t>
            </a:r>
            <a:r>
              <a:rPr lang="en-US" sz="4000" dirty="0" smtClean="0"/>
              <a:t>perative Hypertension</a:t>
            </a:r>
            <a:br>
              <a:rPr lang="en-US" sz="4000" dirty="0" smtClean="0"/>
            </a:br>
            <a:r>
              <a:rPr lang="en-US" sz="4000" dirty="0" smtClean="0"/>
              <a:t>When Does it Matter?!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5511800"/>
            <a:ext cx="16002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20689" b="-20689"/>
          <a:stretch>
            <a:fillRect/>
          </a:stretch>
        </p:blipFill>
        <p:spPr>
          <a:xfrm>
            <a:off x="-20829" y="-1463843"/>
            <a:ext cx="9164829" cy="9727309"/>
          </a:xfrm>
        </p:spPr>
      </p:pic>
    </p:spTree>
    <p:extLst>
      <p:ext uri="{BB962C8B-B14F-4D97-AF65-F5344CB8AC3E}">
        <p14:creationId xmlns:p14="http://schemas.microsoft.com/office/powerpoint/2010/main" val="28914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24720" r="-24720"/>
          <a:stretch>
            <a:fillRect/>
          </a:stretch>
        </p:blipFill>
        <p:spPr>
          <a:xfrm>
            <a:off x="-2201333" y="0"/>
            <a:ext cx="13512800" cy="6863399"/>
          </a:xfrm>
        </p:spPr>
      </p:pic>
      <p:sp>
        <p:nvSpPr>
          <p:cNvPr id="8" name="Right Arrow 7"/>
          <p:cNvSpPr/>
          <p:nvPr/>
        </p:nvSpPr>
        <p:spPr>
          <a:xfrm>
            <a:off x="2126778" y="4569075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6483" r="-6483"/>
          <a:stretch>
            <a:fillRect/>
          </a:stretch>
        </p:blipFill>
        <p:spPr>
          <a:xfrm>
            <a:off x="-524933" y="0"/>
            <a:ext cx="10159520" cy="6858000"/>
          </a:xfrm>
        </p:spPr>
      </p:pic>
    </p:spTree>
    <p:extLst>
      <p:ext uri="{BB962C8B-B14F-4D97-AF65-F5344CB8AC3E}">
        <p14:creationId xmlns:p14="http://schemas.microsoft.com/office/powerpoint/2010/main" val="82509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18990" r="-18990"/>
          <a:stretch>
            <a:fillRect/>
          </a:stretch>
        </p:blipFill>
        <p:spPr>
          <a:xfrm>
            <a:off x="-1710268" y="0"/>
            <a:ext cx="12581467" cy="6858000"/>
          </a:xfrm>
        </p:spPr>
      </p:pic>
    </p:spTree>
    <p:extLst>
      <p:ext uri="{BB962C8B-B14F-4D97-AF65-F5344CB8AC3E}">
        <p14:creationId xmlns:p14="http://schemas.microsoft.com/office/powerpoint/2010/main" val="317755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4115" b="-4115"/>
          <a:stretch>
            <a:fillRect/>
          </a:stretch>
        </p:blipFill>
        <p:spPr>
          <a:xfrm>
            <a:off x="0" y="-321733"/>
            <a:ext cx="9139590" cy="74337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91942"/>
            <a:ext cx="1966057" cy="19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2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49354" r="-49354"/>
          <a:stretch>
            <a:fillRect/>
          </a:stretch>
        </p:blipFill>
        <p:spPr>
          <a:xfrm>
            <a:off x="-1820227" y="1542393"/>
            <a:ext cx="9380262" cy="509214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501" y="4170735"/>
            <a:ext cx="3289300" cy="246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804" y="1542393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0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rcRect t="9936" b="9936"/>
          <a:stretch>
            <a:fillRect/>
          </a:stretch>
        </p:blipFill>
        <p:spPr>
          <a:xfrm>
            <a:off x="4728" y="0"/>
            <a:ext cx="91392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3963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468879"/>
            <a:ext cx="6400800" cy="4270587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1.  </a:t>
            </a:r>
            <a:r>
              <a:rPr lang="en-US" sz="2400" b="1" dirty="0" smtClean="0"/>
              <a:t>Definitions</a:t>
            </a:r>
          </a:p>
          <a:p>
            <a:r>
              <a:rPr lang="en-US" sz="2400" b="1" dirty="0" smtClean="0"/>
              <a:t>2.  Prevalence</a:t>
            </a:r>
          </a:p>
          <a:p>
            <a:r>
              <a:rPr lang="en-US" sz="2400" b="1" dirty="0" smtClean="0"/>
              <a:t>3.  Pathophysiology</a:t>
            </a:r>
          </a:p>
          <a:p>
            <a:r>
              <a:rPr lang="en-US" sz="2400" b="1" dirty="0" smtClean="0"/>
              <a:t>4.  Preoperative</a:t>
            </a:r>
          </a:p>
          <a:p>
            <a:r>
              <a:rPr lang="en-US" sz="2400" b="1" dirty="0" smtClean="0"/>
              <a:t>5.  Intraoperative</a:t>
            </a:r>
          </a:p>
          <a:p>
            <a:r>
              <a:rPr lang="en-US" sz="2400" b="1" dirty="0" smtClean="0"/>
              <a:t>6.  Postoperative</a:t>
            </a:r>
          </a:p>
          <a:p>
            <a:r>
              <a:rPr lang="en-US" sz="2400" b="1" dirty="0" smtClean="0"/>
              <a:t>7.  Treatment</a:t>
            </a:r>
          </a:p>
          <a:p>
            <a:r>
              <a:rPr lang="en-US" sz="2400" b="1" dirty="0" smtClean="0"/>
              <a:t>8.  Outcomes</a:t>
            </a:r>
          </a:p>
          <a:p>
            <a:r>
              <a:rPr lang="en-US" sz="2400" b="1" dirty="0" smtClean="0"/>
              <a:t>9.  Summary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5511800"/>
            <a:ext cx="1600200" cy="134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364" y="2468880"/>
            <a:ext cx="4151636" cy="231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615" y="737938"/>
            <a:ext cx="4564530" cy="5776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37939"/>
            <a:ext cx="4629614" cy="577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2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3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84196" r="-84196"/>
          <a:stretch>
            <a:fillRect/>
          </a:stretch>
        </p:blipFill>
        <p:spPr>
          <a:xfrm>
            <a:off x="-3980799" y="0"/>
            <a:ext cx="12286599" cy="6858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19" y="-1"/>
            <a:ext cx="468937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91" y="213337"/>
            <a:ext cx="7773190" cy="1143000"/>
          </a:xfrm>
        </p:spPr>
        <p:txBody>
          <a:bodyPr/>
          <a:lstStyle/>
          <a:p>
            <a:pPr algn="ctr"/>
            <a:r>
              <a:rPr lang="en-US" sz="4000" dirty="0"/>
              <a:t>Definition of Hypertension?</a:t>
            </a:r>
            <a:r>
              <a:rPr lang="en-US" sz="4800" dirty="0"/>
              <a:t/>
            </a:r>
            <a:br>
              <a:rPr lang="en-US" sz="4800" dirty="0"/>
            </a:br>
            <a:endParaRPr lang="en-US" dirty="0"/>
          </a:p>
        </p:txBody>
      </p:sp>
      <p:sp>
        <p:nvSpPr>
          <p:cNvPr id="169988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696491" y="1303020"/>
            <a:ext cx="7609309" cy="5293772"/>
          </a:xfrm>
        </p:spPr>
        <p:txBody>
          <a:bodyPr>
            <a:normAutofit lnSpcReduction="10000"/>
          </a:bodyPr>
          <a:lstStyle/>
          <a:p>
            <a:pPr marL="45720" indent="0" eaLnBrk="1" hangingPunct="1">
              <a:buNone/>
              <a:defRPr/>
            </a:pPr>
            <a:endParaRPr lang="en-US" sz="2800" dirty="0"/>
          </a:p>
          <a:p>
            <a:pPr>
              <a:defRPr/>
            </a:pPr>
            <a:r>
              <a:rPr lang="en-US" sz="2600" dirty="0"/>
              <a:t>Seventh Joint National Committee on the Detection, Evaluation and Treatment of High Blood Pressure (JNC VII) [</a:t>
            </a:r>
            <a:r>
              <a:rPr lang="en-US" sz="2600" i="1" dirty="0"/>
              <a:t>2003</a:t>
            </a:r>
            <a:r>
              <a:rPr lang="en-US" sz="2600" dirty="0"/>
              <a:t>]</a:t>
            </a:r>
          </a:p>
          <a:p>
            <a:pPr lvl="2" eaLnBrk="1" hangingPunct="1"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/>
              <a:t>British Hypertension Society Guidelines [</a:t>
            </a:r>
            <a:r>
              <a:rPr lang="en-US" sz="2600" i="1" dirty="0"/>
              <a:t>1999</a:t>
            </a:r>
            <a:r>
              <a:rPr lang="en-US" sz="2600" dirty="0"/>
              <a:t>]</a:t>
            </a:r>
          </a:p>
          <a:p>
            <a:pPr lvl="2" eaLnBrk="1" hangingPunct="1">
              <a:defRPr/>
            </a:pPr>
            <a:endParaRPr lang="en-US" sz="2600" i="1" dirty="0"/>
          </a:p>
          <a:p>
            <a:pPr>
              <a:defRPr/>
            </a:pPr>
            <a:r>
              <a:rPr lang="en-US" sz="2600" dirty="0"/>
              <a:t>World Hypertension Society/International Society of Hypertension (WHO/ISH) guidelines  </a:t>
            </a:r>
          </a:p>
          <a:p>
            <a:pPr lvl="1" eaLnBrk="1" hangingPunct="1">
              <a:buFont typeface="Wingdings" charset="0"/>
              <a:buNone/>
              <a:defRPr/>
            </a:pPr>
            <a:endParaRPr lang="en-US" sz="2600" dirty="0"/>
          </a:p>
          <a:p>
            <a:pPr eaLnBrk="1" hangingPunct="1">
              <a:defRPr/>
            </a:pPr>
            <a:r>
              <a:rPr lang="en-US" sz="2600" dirty="0"/>
              <a:t>Differ </a:t>
            </a:r>
            <a:r>
              <a:rPr lang="en-US" sz="2600" dirty="0" err="1"/>
              <a:t>w.r.t</a:t>
            </a:r>
            <a:r>
              <a:rPr lang="en-US" sz="2600" dirty="0"/>
              <a:t> inclusion of target organ damage and the limit for initiating treatment</a:t>
            </a:r>
          </a:p>
        </p:txBody>
      </p:sp>
    </p:spTree>
    <p:extLst>
      <p:ext uri="{BB962C8B-B14F-4D97-AF65-F5344CB8AC3E}">
        <p14:creationId xmlns:p14="http://schemas.microsoft.com/office/powerpoint/2010/main" val="316542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-180354" b="-180354"/>
          <a:stretch>
            <a:fillRect/>
          </a:stretch>
        </p:blipFill>
        <p:spPr>
          <a:xfrm>
            <a:off x="1" y="-1972757"/>
            <a:ext cx="9144000" cy="502530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44315"/>
            <a:ext cx="9112926" cy="35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-180354" b="-180354"/>
          <a:stretch>
            <a:fillRect/>
          </a:stretch>
        </p:blipFill>
        <p:spPr>
          <a:xfrm>
            <a:off x="1" y="-1972757"/>
            <a:ext cx="9144000" cy="502530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24168"/>
            <a:ext cx="9166158" cy="454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6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7618" name="Oval 2"/>
          <p:cNvSpPr>
            <a:spLocks noChangeArrowheads="1"/>
          </p:cNvSpPr>
          <p:nvPr/>
        </p:nvSpPr>
        <p:spPr bwMode="auto">
          <a:xfrm>
            <a:off x="228600" y="1447800"/>
            <a:ext cx="5257800" cy="4724400"/>
          </a:xfrm>
          <a:prstGeom prst="ellipse">
            <a:avLst/>
          </a:prstGeom>
          <a:noFill/>
          <a:ln w="76200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487619" name="Oval 3"/>
          <p:cNvSpPr>
            <a:spLocks noChangeArrowheads="1"/>
          </p:cNvSpPr>
          <p:nvPr/>
        </p:nvSpPr>
        <p:spPr bwMode="auto">
          <a:xfrm>
            <a:off x="3886200" y="3048000"/>
            <a:ext cx="2819400" cy="2667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487620" name="Oval 4"/>
          <p:cNvSpPr>
            <a:spLocks noChangeArrowheads="1"/>
          </p:cNvSpPr>
          <p:nvPr/>
        </p:nvSpPr>
        <p:spPr bwMode="auto">
          <a:xfrm>
            <a:off x="4114800" y="4724400"/>
            <a:ext cx="990600" cy="914400"/>
          </a:xfrm>
          <a:prstGeom prst="ellips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487621" name="Text Box 5"/>
          <p:cNvSpPr txBox="1">
            <a:spLocks noChangeArrowheads="1"/>
          </p:cNvSpPr>
          <p:nvPr/>
        </p:nvSpPr>
        <p:spPr bwMode="auto">
          <a:xfrm>
            <a:off x="1506538" y="2149475"/>
            <a:ext cx="25781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Chronic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Hypertension</a:t>
            </a:r>
          </a:p>
        </p:txBody>
      </p:sp>
      <p:sp>
        <p:nvSpPr>
          <p:cNvPr id="5487622" name="Text Box 6"/>
          <p:cNvSpPr txBox="1">
            <a:spLocks noChangeArrowheads="1"/>
          </p:cNvSpPr>
          <p:nvPr/>
        </p:nvSpPr>
        <p:spPr bwMode="auto">
          <a:xfrm>
            <a:off x="3725863" y="5791200"/>
            <a:ext cx="1751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Hypertension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Emergencies</a:t>
            </a:r>
          </a:p>
        </p:txBody>
      </p:sp>
      <p:sp>
        <p:nvSpPr>
          <p:cNvPr id="5487623" name="Text Box 7"/>
          <p:cNvSpPr txBox="1">
            <a:spLocks noChangeArrowheads="1"/>
          </p:cNvSpPr>
          <p:nvPr/>
        </p:nvSpPr>
        <p:spPr bwMode="auto">
          <a:xfrm>
            <a:off x="6569075" y="2774950"/>
            <a:ext cx="20653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Acute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Hypertension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Syndromes</a:t>
            </a:r>
          </a:p>
        </p:txBody>
      </p:sp>
      <p:sp>
        <p:nvSpPr>
          <p:cNvPr id="5487624" name="Rectangle 8"/>
          <p:cNvSpPr>
            <a:spLocks noChangeArrowheads="1"/>
          </p:cNvSpPr>
          <p:nvPr/>
        </p:nvSpPr>
        <p:spPr bwMode="auto">
          <a:xfrm>
            <a:off x="1568450" y="0"/>
            <a:ext cx="72707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Acute and Chronic Hypertension: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Clinical Context</a:t>
            </a:r>
          </a:p>
        </p:txBody>
      </p:sp>
    </p:spTree>
    <p:extLst>
      <p:ext uri="{BB962C8B-B14F-4D97-AF65-F5344CB8AC3E}">
        <p14:creationId xmlns:p14="http://schemas.microsoft.com/office/powerpoint/2010/main" val="362960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87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87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8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87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87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87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87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87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87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87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87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87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87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87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87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87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87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7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87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87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87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7619" grpId="0" animBg="1"/>
      <p:bldP spid="54876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204851" y="517525"/>
            <a:ext cx="86651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3600" b="1" dirty="0">
                <a:effectLst/>
                <a:latin typeface="+mj-lt"/>
                <a:cs typeface="+mn-cs"/>
              </a:rPr>
              <a:t>Classification of Severe Hypertension</a:t>
            </a:r>
          </a:p>
        </p:txBody>
      </p:sp>
      <p:sp>
        <p:nvSpPr>
          <p:cNvPr id="188420" name="Rectangle 4"/>
          <p:cNvSpPr>
            <a:spLocks noChangeArrowheads="1"/>
          </p:cNvSpPr>
          <p:nvPr/>
        </p:nvSpPr>
        <p:spPr bwMode="auto">
          <a:xfrm>
            <a:off x="0" y="1217613"/>
            <a:ext cx="9144000" cy="74612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4255912" y="6226175"/>
            <a:ext cx="4468989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600" dirty="0">
                <a:effectLst/>
                <a:cs typeface="+mn-cs"/>
              </a:rPr>
              <a:t>JNC VI. Arch Intern Med 1997;157:2413-2448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776353"/>
            <a:ext cx="6400800" cy="34747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Uncomplicated Stage 3 HTN</a:t>
            </a:r>
          </a:p>
          <a:p>
            <a:endParaRPr lang="en-US" sz="3200" dirty="0"/>
          </a:p>
          <a:p>
            <a:r>
              <a:rPr lang="en-US" sz="3200" dirty="0" smtClean="0"/>
              <a:t>Hypertensive Crises</a:t>
            </a:r>
          </a:p>
          <a:p>
            <a:pPr lvl="1"/>
            <a:r>
              <a:rPr lang="en-US" sz="3200" dirty="0" smtClean="0"/>
              <a:t>Urgencies</a:t>
            </a:r>
          </a:p>
          <a:p>
            <a:pPr lvl="1"/>
            <a:r>
              <a:rPr lang="en-US" sz="3200" dirty="0" smtClean="0"/>
              <a:t>Emergencies</a:t>
            </a:r>
            <a:endParaRPr lang="en-US" sz="3200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3"/>
          <a:srcRect l="-11292" r="-11292"/>
          <a:stretch>
            <a:fillRect/>
          </a:stretch>
        </p:blipFill>
        <p:spPr>
          <a:xfrm>
            <a:off x="4591298" y="3889376"/>
            <a:ext cx="4278715" cy="232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0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527756" y="2300124"/>
            <a:ext cx="79375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defRPr/>
            </a:pPr>
            <a:r>
              <a:rPr lang="en-US" sz="3200" dirty="0">
                <a:effectLst/>
                <a:cs typeface="+mn-cs"/>
              </a:rPr>
              <a:t>Hypertension with </a:t>
            </a:r>
          </a:p>
          <a:p>
            <a:pPr lvl="1">
              <a:defRPr/>
            </a:pPr>
            <a:endParaRPr lang="en-US" sz="3200" dirty="0">
              <a:effectLst/>
              <a:cs typeface="+mn-cs"/>
            </a:endParaRPr>
          </a:p>
          <a:p>
            <a:pPr lvl="1">
              <a:defRPr/>
            </a:pPr>
            <a:r>
              <a:rPr lang="en-US" sz="3200" dirty="0">
                <a:effectLst/>
                <a:cs typeface="+mn-cs"/>
              </a:rPr>
              <a:t>	</a:t>
            </a:r>
            <a:r>
              <a:rPr lang="en-US" sz="3200" dirty="0">
                <a:effectLst/>
                <a:cs typeface="+mn-cs"/>
                <a:sym typeface="Wingdings" charset="0"/>
              </a:rPr>
              <a:t></a:t>
            </a:r>
            <a:r>
              <a:rPr lang="en-US" sz="3200" dirty="0">
                <a:effectLst/>
                <a:cs typeface="+mn-cs"/>
              </a:rPr>
              <a:t>  Progressive target organ damage</a:t>
            </a:r>
          </a:p>
        </p:txBody>
      </p:sp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705629" y="169864"/>
            <a:ext cx="707657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2" algn="ctr">
              <a:buFont typeface="Symbol" charset="0"/>
              <a:buNone/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Hypertensive Urgencies:</a:t>
            </a:r>
          </a:p>
          <a:p>
            <a:pPr lvl="2" algn="ctr">
              <a:buFont typeface="Symbol" charset="0"/>
              <a:buNone/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Defined by Effects or Setting</a:t>
            </a: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0" y="1547813"/>
            <a:ext cx="9144000" cy="74612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380" y="4228423"/>
            <a:ext cx="3510621" cy="262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4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Text Box 2050"/>
          <p:cNvSpPr txBox="1">
            <a:spLocks noChangeArrowheads="1"/>
          </p:cNvSpPr>
          <p:nvPr/>
        </p:nvSpPr>
        <p:spPr bwMode="auto">
          <a:xfrm>
            <a:off x="1455063" y="2112964"/>
            <a:ext cx="6481233" cy="441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114300" indent="158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23018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346075" indent="-158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4603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1374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8319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22891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2">
              <a:buFont typeface="Symbol" charset="0"/>
              <a:buNone/>
              <a:defRPr/>
            </a:pPr>
            <a:r>
              <a:rPr lang="en-US" sz="2800" dirty="0" smtClean="0">
                <a:effectLst/>
                <a:latin typeface="+mn-lt"/>
                <a:cs typeface="+mn-cs"/>
              </a:rPr>
              <a:t>Severe HTN with acute end organ damage: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sz="2000" dirty="0" smtClean="0">
                <a:effectLst/>
                <a:latin typeface="+mn-lt"/>
                <a:cs typeface="+mn-cs"/>
              </a:rPr>
              <a:t>	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  </a:t>
            </a:r>
            <a:r>
              <a:rPr lang="en-US" dirty="0" smtClean="0">
                <a:effectLst/>
                <a:latin typeface="+mn-lt"/>
                <a:cs typeface="+mn-cs"/>
              </a:rPr>
              <a:t>Central nervous system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 </a:t>
            </a:r>
            <a:r>
              <a:rPr lang="en-US" dirty="0" smtClean="0">
                <a:effectLst/>
                <a:latin typeface="+mn-lt"/>
                <a:cs typeface="+mn-cs"/>
              </a:rPr>
              <a:t> Myocardial ischemia or heart failure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 </a:t>
            </a:r>
            <a:r>
              <a:rPr lang="en-US" dirty="0" smtClean="0">
                <a:effectLst/>
                <a:latin typeface="+mn-lt"/>
                <a:cs typeface="+mn-cs"/>
              </a:rPr>
              <a:t> Renal damage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 </a:t>
            </a:r>
            <a:r>
              <a:rPr lang="en-US" dirty="0" smtClean="0">
                <a:effectLst/>
                <a:latin typeface="+mn-lt"/>
                <a:cs typeface="+mn-cs"/>
              </a:rPr>
              <a:t> Active hemorrhage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</a:t>
            </a:r>
            <a:r>
              <a:rPr lang="en-US" dirty="0" smtClean="0">
                <a:effectLst/>
                <a:latin typeface="+mn-lt"/>
                <a:cs typeface="+mn-cs"/>
              </a:rPr>
              <a:t>  </a:t>
            </a:r>
            <a:r>
              <a:rPr lang="en-US" dirty="0" err="1" smtClean="0">
                <a:effectLst/>
                <a:latin typeface="+mn-lt"/>
                <a:cs typeface="+mn-cs"/>
              </a:rPr>
              <a:t>Eclampsia</a:t>
            </a:r>
            <a:endParaRPr lang="en-US" dirty="0" smtClean="0">
              <a:effectLst/>
              <a:latin typeface="+mn-lt"/>
              <a:cs typeface="+mn-cs"/>
            </a:endParaRP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</a:t>
            </a:r>
            <a:r>
              <a:rPr lang="en-US" dirty="0" smtClean="0">
                <a:effectLst/>
                <a:latin typeface="+mn-lt"/>
                <a:cs typeface="+mn-cs"/>
              </a:rPr>
              <a:t>  </a:t>
            </a:r>
            <a:r>
              <a:rPr lang="en-US" dirty="0" err="1" smtClean="0">
                <a:effectLst/>
                <a:latin typeface="+mn-lt"/>
                <a:cs typeface="+mn-cs"/>
              </a:rPr>
              <a:t>Microangiopathic</a:t>
            </a:r>
            <a:r>
              <a:rPr lang="en-US" dirty="0" smtClean="0">
                <a:effectLst/>
                <a:latin typeface="+mn-lt"/>
                <a:cs typeface="+mn-cs"/>
              </a:rPr>
              <a:t> hemolytic anemia</a:t>
            </a:r>
          </a:p>
          <a:p>
            <a:pPr lvl="2">
              <a:lnSpc>
                <a:spcPct val="120000"/>
              </a:lnSpc>
              <a:buFont typeface="Symbol" charset="0"/>
              <a:buNone/>
              <a:defRPr/>
            </a:pPr>
            <a:r>
              <a:rPr lang="en-US" dirty="0" smtClean="0">
                <a:effectLst/>
                <a:latin typeface="+mn-lt"/>
                <a:cs typeface="+mn-cs"/>
              </a:rPr>
              <a:t>	 </a:t>
            </a:r>
            <a:r>
              <a:rPr lang="en-US" dirty="0" smtClean="0">
                <a:effectLst/>
                <a:latin typeface="+mn-lt"/>
                <a:cs typeface="+mn-cs"/>
                <a:sym typeface="Wingdings" charset="0"/>
              </a:rPr>
              <a:t></a:t>
            </a:r>
            <a:r>
              <a:rPr lang="en-US" dirty="0" smtClean="0">
                <a:effectLst/>
                <a:latin typeface="+mn-lt"/>
                <a:cs typeface="+mn-cs"/>
              </a:rPr>
              <a:t>  Aortic dissection</a:t>
            </a:r>
          </a:p>
        </p:txBody>
      </p:sp>
      <p:sp>
        <p:nvSpPr>
          <p:cNvPr id="299011" name="Rectangle 2051"/>
          <p:cNvSpPr>
            <a:spLocks noChangeArrowheads="1"/>
          </p:cNvSpPr>
          <p:nvPr/>
        </p:nvSpPr>
        <p:spPr bwMode="auto">
          <a:xfrm>
            <a:off x="1202324" y="166689"/>
            <a:ext cx="673794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Hypertensive Emergencies:</a:t>
            </a:r>
          </a:p>
          <a:p>
            <a:pPr algn="ctr"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Defined by Effects</a:t>
            </a:r>
          </a:p>
        </p:txBody>
      </p:sp>
      <p:sp>
        <p:nvSpPr>
          <p:cNvPr id="299012" name="Rectangle 2052"/>
          <p:cNvSpPr>
            <a:spLocks noChangeArrowheads="1"/>
          </p:cNvSpPr>
          <p:nvPr/>
        </p:nvSpPr>
        <p:spPr bwMode="auto">
          <a:xfrm>
            <a:off x="0" y="1590676"/>
            <a:ext cx="9144000" cy="74613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4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1" name="Rectangle 2051"/>
          <p:cNvSpPr>
            <a:spLocks noChangeArrowheads="1"/>
          </p:cNvSpPr>
          <p:nvPr/>
        </p:nvSpPr>
        <p:spPr bwMode="auto">
          <a:xfrm>
            <a:off x="1202324" y="166689"/>
            <a:ext cx="673794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Hypertensive Emergencies:</a:t>
            </a:r>
          </a:p>
          <a:p>
            <a:pPr algn="ctr">
              <a:defRPr/>
            </a:pPr>
            <a:endParaRPr lang="en-US" sz="4000" b="1" dirty="0">
              <a:effectLst/>
              <a:latin typeface="+mj-lt"/>
              <a:cs typeface="+mn-cs"/>
            </a:endParaRPr>
          </a:p>
        </p:txBody>
      </p:sp>
      <p:sp>
        <p:nvSpPr>
          <p:cNvPr id="299012" name="Rectangle 2052"/>
          <p:cNvSpPr>
            <a:spLocks noChangeArrowheads="1"/>
          </p:cNvSpPr>
          <p:nvPr/>
        </p:nvSpPr>
        <p:spPr bwMode="auto">
          <a:xfrm>
            <a:off x="0" y="1072618"/>
            <a:ext cx="9144000" cy="74613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7231"/>
            <a:ext cx="7285124" cy="57046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2" y="6585123"/>
            <a:ext cx="2657324" cy="26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3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1" name="Rectangle 2051"/>
          <p:cNvSpPr>
            <a:spLocks noChangeArrowheads="1"/>
          </p:cNvSpPr>
          <p:nvPr/>
        </p:nvSpPr>
        <p:spPr bwMode="auto">
          <a:xfrm>
            <a:off x="1202324" y="166689"/>
            <a:ext cx="673794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effectLst/>
                <a:latin typeface="+mj-lt"/>
                <a:cs typeface="+mn-cs"/>
              </a:rPr>
              <a:t>Hypertensive Emergencies:</a:t>
            </a:r>
          </a:p>
          <a:p>
            <a:pPr algn="ctr">
              <a:defRPr/>
            </a:pPr>
            <a:endParaRPr lang="en-US" sz="4000" b="1" dirty="0">
              <a:effectLst/>
              <a:latin typeface="+mj-lt"/>
              <a:cs typeface="+mn-cs"/>
            </a:endParaRPr>
          </a:p>
        </p:txBody>
      </p:sp>
      <p:sp>
        <p:nvSpPr>
          <p:cNvPr id="299012" name="Rectangle 2052"/>
          <p:cNvSpPr>
            <a:spLocks noChangeArrowheads="1"/>
          </p:cNvSpPr>
          <p:nvPr/>
        </p:nvSpPr>
        <p:spPr bwMode="auto">
          <a:xfrm>
            <a:off x="0" y="1072618"/>
            <a:ext cx="9144000" cy="74613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47230"/>
            <a:ext cx="6366129" cy="57050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2" y="6585123"/>
            <a:ext cx="2657324" cy="26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21826" y="247649"/>
            <a:ext cx="8222174" cy="694749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Acute Hypertension</a:t>
            </a:r>
          </a:p>
        </p:txBody>
      </p:sp>
      <p:sp>
        <p:nvSpPr>
          <p:cNvPr id="5511171" name="Text Box 4"/>
          <p:cNvSpPr txBox="1">
            <a:spLocks noChangeArrowheads="1"/>
          </p:cNvSpPr>
          <p:nvPr/>
        </p:nvSpPr>
        <p:spPr bwMode="auto">
          <a:xfrm>
            <a:off x="1593850" y="1593850"/>
            <a:ext cx="6324600" cy="476250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Acute Hypertension</a:t>
            </a:r>
          </a:p>
        </p:txBody>
      </p:sp>
      <p:sp>
        <p:nvSpPr>
          <p:cNvPr id="5511172" name="Text Box 5"/>
          <p:cNvSpPr txBox="1">
            <a:spLocks noChangeArrowheads="1"/>
          </p:cNvSpPr>
          <p:nvPr/>
        </p:nvSpPr>
        <p:spPr bwMode="auto">
          <a:xfrm>
            <a:off x="576263" y="2633663"/>
            <a:ext cx="2667000" cy="3159125"/>
          </a:xfrm>
          <a:prstGeom prst="rect">
            <a:avLst/>
          </a:prstGeom>
          <a:solidFill>
            <a:srgbClr val="1F24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Hypertensive </a:t>
            </a:r>
            <a:b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</a:br>
            <a: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Urgency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en-US" sz="18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Severe HTN         WITHOUT acute   end-organ damage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kumimoji="0" lang="en-US" sz="16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kumimoji="0" lang="en-US" sz="20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Requires BP control over several</a:t>
            </a:r>
            <a:b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</a:b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days-weeks</a:t>
            </a:r>
          </a:p>
        </p:txBody>
      </p:sp>
      <p:sp>
        <p:nvSpPr>
          <p:cNvPr id="5511173" name="Text Box 6"/>
          <p:cNvSpPr txBox="1">
            <a:spLocks noChangeArrowheads="1"/>
          </p:cNvSpPr>
          <p:nvPr/>
        </p:nvSpPr>
        <p:spPr bwMode="auto">
          <a:xfrm>
            <a:off x="3409950" y="2633663"/>
            <a:ext cx="2717800" cy="2884487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Hypertensive Emergency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en-US" sz="18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Severe HTN            (BP &gt;180/120 mm Hg) WITH end-organ damage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kumimoji="0" lang="en-US" sz="16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Requires immediate, aggressive BP control</a:t>
            </a:r>
          </a:p>
        </p:txBody>
      </p:sp>
      <p:sp>
        <p:nvSpPr>
          <p:cNvPr id="5511174" name="Text Box 7"/>
          <p:cNvSpPr txBox="1">
            <a:spLocks noChangeArrowheads="1"/>
          </p:cNvSpPr>
          <p:nvPr/>
        </p:nvSpPr>
        <p:spPr bwMode="auto">
          <a:xfrm>
            <a:off x="6292850" y="2633663"/>
            <a:ext cx="2643188" cy="3162300"/>
          </a:xfrm>
          <a:prstGeom prst="rect">
            <a:avLst/>
          </a:prstGeom>
          <a:solidFill>
            <a:srgbClr val="0000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/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en-US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Perioperative Hypertension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en-US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en-US" sz="2000" b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HTN*</a:t>
            </a: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occurring prior to, during, or following surgical procedures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en-US" sz="20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Requires immediate BP control</a:t>
            </a:r>
          </a:p>
        </p:txBody>
      </p:sp>
      <p:cxnSp>
        <p:nvCxnSpPr>
          <p:cNvPr id="5511175" name="AutoShape 14"/>
          <p:cNvCxnSpPr>
            <a:cxnSpLocks noChangeShapeType="1"/>
            <a:stCxn id="5511171" idx="2"/>
            <a:endCxn id="5511173" idx="0"/>
          </p:cNvCxnSpPr>
          <p:nvPr/>
        </p:nvCxnSpPr>
        <p:spPr bwMode="auto">
          <a:xfrm>
            <a:off x="4756150" y="2079625"/>
            <a:ext cx="12700" cy="544513"/>
          </a:xfrm>
          <a:prstGeom prst="straightConnector1">
            <a:avLst/>
          </a:prstGeom>
          <a:noFill/>
          <a:ln w="28575">
            <a:solidFill>
              <a:srgbClr val="FFFF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11176" name="AutoShape 15"/>
          <p:cNvCxnSpPr>
            <a:cxnSpLocks noChangeShapeType="1"/>
            <a:stCxn id="5511171" idx="2"/>
            <a:endCxn id="5511172" idx="0"/>
          </p:cNvCxnSpPr>
          <p:nvPr/>
        </p:nvCxnSpPr>
        <p:spPr bwMode="auto">
          <a:xfrm rot="5400000">
            <a:off x="3060700" y="928688"/>
            <a:ext cx="544513" cy="2846387"/>
          </a:xfrm>
          <a:prstGeom prst="bentConnector3">
            <a:avLst>
              <a:gd name="adj1" fmla="val 49856"/>
            </a:avLst>
          </a:prstGeom>
          <a:noFill/>
          <a:ln w="28575">
            <a:solidFill>
              <a:srgbClr val="FFFF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11177" name="AutoShape 16"/>
          <p:cNvCxnSpPr>
            <a:cxnSpLocks noChangeShapeType="1"/>
            <a:stCxn id="5511171" idx="2"/>
            <a:endCxn id="5511174" idx="0"/>
          </p:cNvCxnSpPr>
          <p:nvPr/>
        </p:nvCxnSpPr>
        <p:spPr bwMode="auto">
          <a:xfrm rot="16200000" flipH="1">
            <a:off x="5913437" y="922338"/>
            <a:ext cx="544513" cy="2859088"/>
          </a:xfrm>
          <a:prstGeom prst="bentConnector3">
            <a:avLst>
              <a:gd name="adj1" fmla="val 49856"/>
            </a:avLst>
          </a:prstGeom>
          <a:noFill/>
          <a:ln w="28575">
            <a:solidFill>
              <a:srgbClr val="FFFF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11178" name="Text Box 10"/>
          <p:cNvSpPr txBox="1">
            <a:spLocks noChangeArrowheads="1"/>
          </p:cNvSpPr>
          <p:nvPr/>
        </p:nvSpPr>
        <p:spPr bwMode="auto">
          <a:xfrm>
            <a:off x="5546725" y="5878513"/>
            <a:ext cx="20986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 </a:t>
            </a:r>
            <a:r>
              <a:rPr kumimoji="0" lang="en-US" sz="20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Poorly defined</a:t>
            </a:r>
          </a:p>
        </p:txBody>
      </p:sp>
    </p:spTree>
    <p:extLst>
      <p:ext uri="{BB962C8B-B14F-4D97-AF65-F5344CB8AC3E}">
        <p14:creationId xmlns:p14="http://schemas.microsoft.com/office/powerpoint/2010/main" val="411336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1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51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1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1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1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51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1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11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11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1172" grpId="0" animBg="1"/>
      <p:bldP spid="5511173" grpId="0" animBg="1"/>
      <p:bldP spid="551117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9" name="Rectangle 5"/>
          <p:cNvSpPr>
            <a:spLocks noGrp="1" noChangeArrowheads="1"/>
          </p:cNvSpPr>
          <p:nvPr>
            <p:ph type="title"/>
          </p:nvPr>
        </p:nvSpPr>
        <p:spPr>
          <a:xfrm>
            <a:off x="307276" y="457200"/>
            <a:ext cx="8214492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cs typeface="+mj-cs"/>
              </a:rPr>
              <a:t>Perioperative </a:t>
            </a:r>
            <a:r>
              <a:rPr lang="en-US" dirty="0">
                <a:cs typeface="+mj-cs"/>
              </a:rPr>
              <a:t>Hypertension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Times New Roman" charset="0"/>
              <a:cs typeface="+mn-cs"/>
            </a:endParaRPr>
          </a:p>
          <a:p>
            <a:pPr algn="just" eaLnBrk="1" hangingPunct="1">
              <a:defRPr/>
            </a:pPr>
            <a:r>
              <a:rPr lang="en-US" sz="2800" b="1" dirty="0"/>
              <a:t>Hypertension </a:t>
            </a:r>
            <a:r>
              <a:rPr lang="en-US" sz="2800" b="1" dirty="0" err="1"/>
              <a:t>occuring</a:t>
            </a:r>
            <a:r>
              <a:rPr lang="en-US" sz="2800" b="1" dirty="0"/>
              <a:t> in the pre-operative, </a:t>
            </a:r>
            <a:endParaRPr lang="en-US" sz="2800" b="1" dirty="0" smtClean="0"/>
          </a:p>
          <a:p>
            <a:pPr marL="45720" indent="0" algn="just" eaLnBrk="1" hangingPunct="1"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intra</a:t>
            </a:r>
            <a:r>
              <a:rPr lang="en-US" sz="2800" b="1" dirty="0"/>
              <a:t>-operative or post-operative period.</a:t>
            </a:r>
          </a:p>
          <a:p>
            <a:pPr algn="just" eaLnBrk="1" hangingPunct="1">
              <a:defRPr/>
            </a:pPr>
            <a:endParaRPr lang="en-US" sz="2800" dirty="0"/>
          </a:p>
          <a:p>
            <a:pPr algn="just" eaLnBrk="1" hangingPunct="1">
              <a:defRPr/>
            </a:pPr>
            <a:r>
              <a:rPr lang="en-US" sz="2800" b="1" dirty="0"/>
              <a:t>Importance:</a:t>
            </a:r>
          </a:p>
          <a:p>
            <a:pPr lvl="1" algn="just" eaLnBrk="1" hangingPunct="1">
              <a:defRPr/>
            </a:pPr>
            <a:r>
              <a:rPr lang="en-US" sz="2400" b="1" dirty="0"/>
              <a:t>Increased risk of cardiovascular events</a:t>
            </a:r>
          </a:p>
          <a:p>
            <a:pPr lvl="1" algn="just" eaLnBrk="1" hangingPunct="1">
              <a:defRPr/>
            </a:pPr>
            <a:r>
              <a:rPr lang="en-US" sz="2400" b="1" dirty="0"/>
              <a:t>Increased post-operative morbidity and mortality</a:t>
            </a:r>
          </a:p>
          <a:p>
            <a:pPr lvl="1" algn="just" eaLnBrk="1" hangingPunct="1">
              <a:defRPr/>
            </a:pPr>
            <a:r>
              <a:rPr lang="en-US" sz="2400" b="1" dirty="0"/>
              <a:t>Association with end-organ damage</a:t>
            </a:r>
          </a:p>
        </p:txBody>
      </p:sp>
    </p:spTree>
    <p:extLst>
      <p:ext uri="{BB962C8B-B14F-4D97-AF65-F5344CB8AC3E}">
        <p14:creationId xmlns:p14="http://schemas.microsoft.com/office/powerpoint/2010/main" val="24211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0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1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83522" name="Object 2"/>
          <p:cNvGraphicFramePr>
            <a:graphicFrameLocks noChangeAspect="1"/>
          </p:cNvGraphicFramePr>
          <p:nvPr/>
        </p:nvGraphicFramePr>
        <p:xfrm>
          <a:off x="304800" y="1143000"/>
          <a:ext cx="8610600" cy="486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1" name="Chart" r:id="rId5" imgW="4829057" imgH="2343285" progId="Excel.Chart.8">
                  <p:embed/>
                </p:oleObj>
              </mc:Choice>
              <mc:Fallback>
                <p:oleObj name="Chart" r:id="rId5" imgW="4829057" imgH="234328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143000"/>
                        <a:ext cx="8610600" cy="4865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C1C1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996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83523" name="Rectangle 3"/>
          <p:cNvSpPr>
            <a:spLocks noChangeArrowheads="1"/>
          </p:cNvSpPr>
          <p:nvPr/>
        </p:nvSpPr>
        <p:spPr bwMode="auto">
          <a:xfrm>
            <a:off x="1668463" y="304800"/>
            <a:ext cx="74755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65FB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Prevalence of HTN by Age</a:t>
            </a:r>
          </a:p>
        </p:txBody>
      </p:sp>
      <p:sp>
        <p:nvSpPr>
          <p:cNvPr id="5483524" name="Rectangle 4"/>
          <p:cNvSpPr>
            <a:spLocks noChangeArrowheads="1"/>
          </p:cNvSpPr>
          <p:nvPr/>
        </p:nvSpPr>
        <p:spPr bwMode="auto">
          <a:xfrm>
            <a:off x="0" y="6583363"/>
            <a:ext cx="49037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33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NHANES: 1999-2004. Source: NCHS and NHLBI.</a:t>
            </a:r>
          </a:p>
        </p:txBody>
      </p:sp>
      <p:sp>
        <p:nvSpPr>
          <p:cNvPr id="5483525" name="Rectangle 5"/>
          <p:cNvSpPr>
            <a:spLocks noChangeArrowheads="1"/>
          </p:cNvSpPr>
          <p:nvPr/>
        </p:nvSpPr>
        <p:spPr bwMode="auto">
          <a:xfrm>
            <a:off x="1905000" y="16002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HTN Risk </a:t>
            </a:r>
            <a:r>
              <a:rPr lang="en-US" sz="2400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&gt;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</a:rPr>
              <a:t> 115/75</a:t>
            </a:r>
          </a:p>
        </p:txBody>
      </p:sp>
    </p:spTree>
    <p:extLst>
      <p:ext uri="{BB962C8B-B14F-4D97-AF65-F5344CB8AC3E}">
        <p14:creationId xmlns:p14="http://schemas.microsoft.com/office/powerpoint/2010/main" val="1321999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2"/>
          <a:srcRect t="4349" b="4349"/>
          <a:stretch>
            <a:fillRect/>
          </a:stretch>
        </p:blipFill>
        <p:spPr>
          <a:xfrm>
            <a:off x="0" y="-1"/>
            <a:ext cx="913285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3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80321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Pathophysiology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8954"/>
            <a:ext cx="9144001" cy="57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3213"/>
            <a:ext cx="8686800" cy="721134"/>
          </a:xfrm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Physiology Perioperative Hypertension</a:t>
            </a:r>
          </a:p>
        </p:txBody>
      </p:sp>
      <p:sp>
        <p:nvSpPr>
          <p:cNvPr id="5488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7772400" cy="42116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err="1">
                <a:solidFill>
                  <a:schemeClr val="tx1"/>
                </a:solidFill>
              </a:rPr>
              <a:t>Hyperadrenergic</a:t>
            </a:r>
            <a:r>
              <a:rPr lang="en-US" sz="2200" dirty="0">
                <a:solidFill>
                  <a:schemeClr val="tx1"/>
                </a:solidFill>
              </a:rPr>
              <a:t> response to surgery 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Increase SVR, decrease preload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Rapid intravascular volume shifts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Renin angiotensin activation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Adrenergic stimulation (cardiac &amp; neural)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Serotonergic overproduction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Baroreceptor denervation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Altered cardiac reflexes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Inadequate anesthesia 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</a:rPr>
              <a:t>Cross clamp</a:t>
            </a:r>
          </a:p>
        </p:txBody>
      </p:sp>
      <p:sp>
        <p:nvSpPr>
          <p:cNvPr id="5488644" name="Rectangle 4"/>
          <p:cNvSpPr>
            <a:spLocks noChangeArrowheads="1"/>
          </p:cNvSpPr>
          <p:nvPr/>
        </p:nvSpPr>
        <p:spPr bwMode="auto">
          <a:xfrm>
            <a:off x="6934200" y="4419600"/>
            <a:ext cx="1905000" cy="21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SVR</a:t>
            </a:r>
            <a:r>
              <a:rPr kumimoji="0"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;</a:t>
            </a: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Humoral</a:t>
            </a: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vasoconstrictors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Mechanical stress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Endothelial injury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Permeability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Coagulation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Fibrinoid</a:t>
            </a:r>
            <a:r>
              <a:rPr kumimoji="0"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necrosis</a:t>
            </a:r>
          </a:p>
        </p:txBody>
      </p:sp>
      <p:sp>
        <p:nvSpPr>
          <p:cNvPr id="5488645" name="Rectangle 5"/>
          <p:cNvSpPr>
            <a:spLocks noChangeArrowheads="1"/>
          </p:cNvSpPr>
          <p:nvPr/>
        </p:nvSpPr>
        <p:spPr bwMode="auto">
          <a:xfrm>
            <a:off x="0" y="6583363"/>
            <a:ext cx="2759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 typeface="Arial" charset="0"/>
              <a:buNone/>
            </a:pPr>
            <a:r>
              <a:rPr kumimoji="0" lang="en-US" sz="1200" b="0" dirty="0" err="1">
                <a:cs typeface="Arial" charset="0"/>
              </a:rPr>
              <a:t>Marik</a:t>
            </a:r>
            <a:r>
              <a:rPr kumimoji="0" lang="en-US" sz="1200" b="0" dirty="0">
                <a:cs typeface="Arial" charset="0"/>
              </a:rPr>
              <a:t> P. </a:t>
            </a:r>
            <a:r>
              <a:rPr kumimoji="0" lang="en-US" sz="1200" b="0" i="1" dirty="0">
                <a:cs typeface="Arial" charset="0"/>
              </a:rPr>
              <a:t>Chest.</a:t>
            </a:r>
            <a:r>
              <a:rPr kumimoji="0" lang="en-US" sz="1200" b="0" dirty="0">
                <a:cs typeface="Arial" charset="0"/>
              </a:rPr>
              <a:t> 2007;131:1949-1962. </a:t>
            </a:r>
          </a:p>
        </p:txBody>
      </p:sp>
    </p:spTree>
    <p:extLst>
      <p:ext uri="{BB962C8B-B14F-4D97-AF65-F5344CB8AC3E}">
        <p14:creationId xmlns:p14="http://schemas.microsoft.com/office/powerpoint/2010/main" val="1731587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330" y="297393"/>
            <a:ext cx="7583487" cy="463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99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Remodeling </a:t>
            </a:r>
          </a:p>
        </p:txBody>
      </p:sp>
      <p:sp>
        <p:nvSpPr>
          <p:cNvPr id="5492848" name="Rectangle 112"/>
          <p:cNvSpPr>
            <a:spLocks noChangeArrowheads="1"/>
          </p:cNvSpPr>
          <p:nvPr/>
        </p:nvSpPr>
        <p:spPr bwMode="auto">
          <a:xfrm>
            <a:off x="0" y="6583363"/>
            <a:ext cx="1861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6D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 dirty="0">
                <a:cs typeface="Arial" charset="0"/>
              </a:rPr>
              <a:t>Courtesy of </a:t>
            </a:r>
            <a:r>
              <a:rPr kumimoji="0" lang="en-US" sz="1200" b="0" dirty="0" err="1">
                <a:cs typeface="Arial" charset="0"/>
              </a:rPr>
              <a:t>Schiffrin</a:t>
            </a:r>
            <a:r>
              <a:rPr kumimoji="0" lang="en-US" sz="1200" b="0" dirty="0">
                <a:cs typeface="Arial" charset="0"/>
              </a:rPr>
              <a:t> EL</a:t>
            </a:r>
            <a:r>
              <a:rPr kumimoji="0" lang="en-US" sz="1200" b="0" dirty="0">
                <a:solidFill>
                  <a:srgbClr val="FFFFFF"/>
                </a:solidFill>
                <a:cs typeface="Arial" charset="0"/>
              </a:rPr>
              <a:t>.</a:t>
            </a:r>
          </a:p>
        </p:txBody>
      </p:sp>
      <p:graphicFrame>
        <p:nvGraphicFramePr>
          <p:cNvPr id="5492850" name="Object 11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992188" y="1984375"/>
          <a:ext cx="1979612" cy="186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0" name="Photo Editor Photo" r:id="rId4" imgW="1744762" imgH="1744762" progId="MSPhotoEd.3">
                  <p:embed/>
                </p:oleObj>
              </mc:Choice>
              <mc:Fallback>
                <p:oleObj name="Photo Editor Photo" r:id="rId4" imgW="1744762" imgH="174476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1984375"/>
                        <a:ext cx="1979612" cy="186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53882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92851" name="Group 115"/>
          <p:cNvGrpSpPr>
            <a:grpSpLocks/>
          </p:cNvGrpSpPr>
          <p:nvPr/>
        </p:nvGrpSpPr>
        <p:grpSpPr bwMode="auto">
          <a:xfrm>
            <a:off x="3886200" y="2122488"/>
            <a:ext cx="2133600" cy="2068512"/>
            <a:chOff x="3266" y="953"/>
            <a:chExt cx="2323" cy="2197"/>
          </a:xfrm>
        </p:grpSpPr>
        <p:sp>
          <p:nvSpPr>
            <p:cNvPr id="5492852" name="Freeform 116"/>
            <p:cNvSpPr>
              <a:spLocks/>
            </p:cNvSpPr>
            <p:nvPr/>
          </p:nvSpPr>
          <p:spPr bwMode="auto">
            <a:xfrm>
              <a:off x="3962" y="1013"/>
              <a:ext cx="358" cy="142"/>
            </a:xfrm>
            <a:custGeom>
              <a:avLst/>
              <a:gdLst>
                <a:gd name="T0" fmla="*/ 0 w 226"/>
                <a:gd name="T1" fmla="*/ 82 h 82"/>
                <a:gd name="T2" fmla="*/ 152 w 226"/>
                <a:gd name="T3" fmla="*/ 50 h 82"/>
                <a:gd name="T4" fmla="*/ 200 w 226"/>
                <a:gd name="T5" fmla="*/ 26 h 82"/>
                <a:gd name="T6" fmla="*/ 224 w 226"/>
                <a:gd name="T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82">
                  <a:moveTo>
                    <a:pt x="0" y="82"/>
                  </a:moveTo>
                  <a:cubicBezTo>
                    <a:pt x="63" y="61"/>
                    <a:pt x="82" y="57"/>
                    <a:pt x="152" y="50"/>
                  </a:cubicBezTo>
                  <a:cubicBezTo>
                    <a:pt x="172" y="43"/>
                    <a:pt x="184" y="42"/>
                    <a:pt x="200" y="26"/>
                  </a:cubicBezTo>
                  <a:cubicBezTo>
                    <a:pt x="226" y="0"/>
                    <a:pt x="204" y="2"/>
                    <a:pt x="224" y="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53" name="Freeform 117"/>
            <p:cNvSpPr>
              <a:spLocks/>
            </p:cNvSpPr>
            <p:nvPr/>
          </p:nvSpPr>
          <p:spPr bwMode="auto">
            <a:xfrm>
              <a:off x="3442" y="1183"/>
              <a:ext cx="266" cy="346"/>
            </a:xfrm>
            <a:custGeom>
              <a:avLst/>
              <a:gdLst>
                <a:gd name="T0" fmla="*/ 168 w 168"/>
                <a:gd name="T1" fmla="*/ 0 h 200"/>
                <a:gd name="T2" fmla="*/ 144 w 168"/>
                <a:gd name="T3" fmla="*/ 8 h 200"/>
                <a:gd name="T4" fmla="*/ 128 w 168"/>
                <a:gd name="T5" fmla="*/ 56 h 200"/>
                <a:gd name="T6" fmla="*/ 72 w 168"/>
                <a:gd name="T7" fmla="*/ 136 h 200"/>
                <a:gd name="T8" fmla="*/ 24 w 168"/>
                <a:gd name="T9" fmla="*/ 168 h 200"/>
                <a:gd name="T10" fmla="*/ 0 w 168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200">
                  <a:moveTo>
                    <a:pt x="168" y="0"/>
                  </a:moveTo>
                  <a:cubicBezTo>
                    <a:pt x="160" y="3"/>
                    <a:pt x="149" y="1"/>
                    <a:pt x="144" y="8"/>
                  </a:cubicBezTo>
                  <a:cubicBezTo>
                    <a:pt x="134" y="22"/>
                    <a:pt x="128" y="56"/>
                    <a:pt x="128" y="56"/>
                  </a:cubicBezTo>
                  <a:cubicBezTo>
                    <a:pt x="116" y="137"/>
                    <a:pt x="129" y="104"/>
                    <a:pt x="72" y="136"/>
                  </a:cubicBezTo>
                  <a:cubicBezTo>
                    <a:pt x="55" y="145"/>
                    <a:pt x="24" y="168"/>
                    <a:pt x="24" y="168"/>
                  </a:cubicBezTo>
                  <a:cubicBezTo>
                    <a:pt x="6" y="195"/>
                    <a:pt x="15" y="185"/>
                    <a:pt x="0" y="20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54" name="Freeform 118"/>
            <p:cNvSpPr>
              <a:spLocks/>
            </p:cNvSpPr>
            <p:nvPr/>
          </p:nvSpPr>
          <p:spPr bwMode="auto">
            <a:xfrm>
              <a:off x="4000" y="1072"/>
              <a:ext cx="494" cy="138"/>
            </a:xfrm>
            <a:custGeom>
              <a:avLst/>
              <a:gdLst>
                <a:gd name="T0" fmla="*/ 0 w 312"/>
                <a:gd name="T1" fmla="*/ 80 h 80"/>
                <a:gd name="T2" fmla="*/ 32 w 312"/>
                <a:gd name="T3" fmla="*/ 32 h 80"/>
                <a:gd name="T4" fmla="*/ 80 w 312"/>
                <a:gd name="T5" fmla="*/ 0 h 80"/>
                <a:gd name="T6" fmla="*/ 280 w 312"/>
                <a:gd name="T7" fmla="*/ 40 h 80"/>
                <a:gd name="T8" fmla="*/ 312 w 312"/>
                <a:gd name="T9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80">
                  <a:moveTo>
                    <a:pt x="0" y="80"/>
                  </a:moveTo>
                  <a:cubicBezTo>
                    <a:pt x="11" y="64"/>
                    <a:pt x="16" y="43"/>
                    <a:pt x="32" y="32"/>
                  </a:cubicBezTo>
                  <a:cubicBezTo>
                    <a:pt x="48" y="21"/>
                    <a:pt x="80" y="0"/>
                    <a:pt x="80" y="0"/>
                  </a:cubicBezTo>
                  <a:cubicBezTo>
                    <a:pt x="162" y="8"/>
                    <a:pt x="202" y="31"/>
                    <a:pt x="280" y="40"/>
                  </a:cubicBezTo>
                  <a:cubicBezTo>
                    <a:pt x="307" y="49"/>
                    <a:pt x="296" y="48"/>
                    <a:pt x="312" y="4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55" name="Freeform 119"/>
            <p:cNvSpPr>
              <a:spLocks/>
            </p:cNvSpPr>
            <p:nvPr/>
          </p:nvSpPr>
          <p:spPr bwMode="auto">
            <a:xfrm>
              <a:off x="3353" y="1190"/>
              <a:ext cx="390" cy="426"/>
            </a:xfrm>
            <a:custGeom>
              <a:avLst/>
              <a:gdLst>
                <a:gd name="T0" fmla="*/ 246 w 246"/>
                <a:gd name="T1" fmla="*/ 0 h 246"/>
                <a:gd name="T2" fmla="*/ 200 w 246"/>
                <a:gd name="T3" fmla="*/ 10 h 246"/>
                <a:gd name="T4" fmla="*/ 168 w 246"/>
                <a:gd name="T5" fmla="*/ 68 h 246"/>
                <a:gd name="T6" fmla="*/ 132 w 246"/>
                <a:gd name="T7" fmla="*/ 90 h 246"/>
                <a:gd name="T8" fmla="*/ 114 w 246"/>
                <a:gd name="T9" fmla="*/ 102 h 246"/>
                <a:gd name="T10" fmla="*/ 92 w 246"/>
                <a:gd name="T11" fmla="*/ 132 h 246"/>
                <a:gd name="T12" fmla="*/ 72 w 246"/>
                <a:gd name="T13" fmla="*/ 186 h 246"/>
                <a:gd name="T14" fmla="*/ 42 w 246"/>
                <a:gd name="T15" fmla="*/ 212 h 246"/>
                <a:gd name="T16" fmla="*/ 12 w 246"/>
                <a:gd name="T17" fmla="*/ 236 h 246"/>
                <a:gd name="T18" fmla="*/ 0 w 246"/>
                <a:gd name="T1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46">
                  <a:moveTo>
                    <a:pt x="246" y="0"/>
                  </a:moveTo>
                  <a:cubicBezTo>
                    <a:pt x="230" y="2"/>
                    <a:pt x="215" y="7"/>
                    <a:pt x="200" y="10"/>
                  </a:cubicBezTo>
                  <a:cubicBezTo>
                    <a:pt x="183" y="21"/>
                    <a:pt x="185" y="54"/>
                    <a:pt x="168" y="68"/>
                  </a:cubicBezTo>
                  <a:cubicBezTo>
                    <a:pt x="157" y="77"/>
                    <a:pt x="144" y="82"/>
                    <a:pt x="132" y="90"/>
                  </a:cubicBezTo>
                  <a:cubicBezTo>
                    <a:pt x="126" y="94"/>
                    <a:pt x="114" y="102"/>
                    <a:pt x="114" y="102"/>
                  </a:cubicBezTo>
                  <a:cubicBezTo>
                    <a:pt x="107" y="112"/>
                    <a:pt x="100" y="124"/>
                    <a:pt x="92" y="132"/>
                  </a:cubicBezTo>
                  <a:cubicBezTo>
                    <a:pt x="87" y="147"/>
                    <a:pt x="83" y="175"/>
                    <a:pt x="72" y="186"/>
                  </a:cubicBezTo>
                  <a:cubicBezTo>
                    <a:pt x="63" y="195"/>
                    <a:pt x="52" y="204"/>
                    <a:pt x="42" y="212"/>
                  </a:cubicBezTo>
                  <a:cubicBezTo>
                    <a:pt x="32" y="220"/>
                    <a:pt x="22" y="228"/>
                    <a:pt x="12" y="236"/>
                  </a:cubicBezTo>
                  <a:cubicBezTo>
                    <a:pt x="8" y="239"/>
                    <a:pt x="0" y="246"/>
                    <a:pt x="0" y="24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56" name="Freeform 120"/>
            <p:cNvSpPr>
              <a:spLocks/>
            </p:cNvSpPr>
            <p:nvPr/>
          </p:nvSpPr>
          <p:spPr bwMode="auto">
            <a:xfrm>
              <a:off x="3936" y="1048"/>
              <a:ext cx="447" cy="166"/>
            </a:xfrm>
            <a:custGeom>
              <a:avLst/>
              <a:gdLst>
                <a:gd name="T0" fmla="*/ 0 w 282"/>
                <a:gd name="T1" fmla="*/ 96 h 96"/>
                <a:gd name="T2" fmla="*/ 48 w 282"/>
                <a:gd name="T3" fmla="*/ 72 h 96"/>
                <a:gd name="T4" fmla="*/ 82 w 282"/>
                <a:gd name="T5" fmla="*/ 30 h 96"/>
                <a:gd name="T6" fmla="*/ 112 w 282"/>
                <a:gd name="T7" fmla="*/ 40 h 96"/>
                <a:gd name="T8" fmla="*/ 128 w 282"/>
                <a:gd name="T9" fmla="*/ 50 h 96"/>
                <a:gd name="T10" fmla="*/ 162 w 282"/>
                <a:gd name="T11" fmla="*/ 40 h 96"/>
                <a:gd name="T12" fmla="*/ 180 w 282"/>
                <a:gd name="T13" fmla="*/ 24 h 96"/>
                <a:gd name="T14" fmla="*/ 204 w 282"/>
                <a:gd name="T15" fmla="*/ 0 h 96"/>
                <a:gd name="T16" fmla="*/ 252 w 282"/>
                <a:gd name="T17" fmla="*/ 12 h 96"/>
                <a:gd name="T18" fmla="*/ 270 w 282"/>
                <a:gd name="T19" fmla="*/ 16 h 96"/>
                <a:gd name="T20" fmla="*/ 282 w 282"/>
                <a:gd name="T2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2" h="96">
                  <a:moveTo>
                    <a:pt x="0" y="96"/>
                  </a:moveTo>
                  <a:cubicBezTo>
                    <a:pt x="23" y="88"/>
                    <a:pt x="29" y="85"/>
                    <a:pt x="48" y="72"/>
                  </a:cubicBezTo>
                  <a:cubicBezTo>
                    <a:pt x="58" y="57"/>
                    <a:pt x="63" y="36"/>
                    <a:pt x="82" y="30"/>
                  </a:cubicBezTo>
                  <a:cubicBezTo>
                    <a:pt x="94" y="32"/>
                    <a:pt x="101" y="36"/>
                    <a:pt x="112" y="40"/>
                  </a:cubicBezTo>
                  <a:cubicBezTo>
                    <a:pt x="115" y="45"/>
                    <a:pt x="128" y="50"/>
                    <a:pt x="128" y="50"/>
                  </a:cubicBezTo>
                  <a:cubicBezTo>
                    <a:pt x="143" y="48"/>
                    <a:pt x="149" y="44"/>
                    <a:pt x="162" y="40"/>
                  </a:cubicBezTo>
                  <a:cubicBezTo>
                    <a:pt x="168" y="34"/>
                    <a:pt x="175" y="30"/>
                    <a:pt x="180" y="24"/>
                  </a:cubicBezTo>
                  <a:cubicBezTo>
                    <a:pt x="189" y="12"/>
                    <a:pt x="190" y="5"/>
                    <a:pt x="204" y="0"/>
                  </a:cubicBezTo>
                  <a:cubicBezTo>
                    <a:pt x="224" y="2"/>
                    <a:pt x="235" y="5"/>
                    <a:pt x="252" y="12"/>
                  </a:cubicBezTo>
                  <a:cubicBezTo>
                    <a:pt x="254" y="13"/>
                    <a:pt x="268" y="16"/>
                    <a:pt x="270" y="16"/>
                  </a:cubicBezTo>
                  <a:cubicBezTo>
                    <a:pt x="274" y="17"/>
                    <a:pt x="282" y="18"/>
                    <a:pt x="282" y="1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492857" name="Object 121"/>
            <p:cNvGraphicFramePr>
              <a:graphicFrameLocks noChangeAspect="1"/>
            </p:cNvGraphicFramePr>
            <p:nvPr/>
          </p:nvGraphicFramePr>
          <p:xfrm>
            <a:off x="3266" y="953"/>
            <a:ext cx="2323" cy="21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21" name="Photo Editor Photo" r:id="rId6" imgW="1744762" imgH="1744762" progId="MSPhotoEd.3">
                    <p:embed/>
                  </p:oleObj>
                </mc:Choice>
                <mc:Fallback>
                  <p:oleObj name="Photo Editor Photo" r:id="rId6" imgW="1744762" imgH="1744762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6" y="953"/>
                          <a:ext cx="2323" cy="21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92858" name="Freeform 122"/>
            <p:cNvSpPr>
              <a:spLocks/>
            </p:cNvSpPr>
            <p:nvPr/>
          </p:nvSpPr>
          <p:spPr bwMode="auto">
            <a:xfrm>
              <a:off x="3540" y="2083"/>
              <a:ext cx="88" cy="375"/>
            </a:xfrm>
            <a:custGeom>
              <a:avLst/>
              <a:gdLst>
                <a:gd name="T0" fmla="*/ 56 w 56"/>
                <a:gd name="T1" fmla="*/ 216 h 216"/>
                <a:gd name="T2" fmla="*/ 0 w 56"/>
                <a:gd name="T3" fmla="*/ 152 h 216"/>
                <a:gd name="T4" fmla="*/ 32 w 56"/>
                <a:gd name="T5" fmla="*/ 72 h 216"/>
                <a:gd name="T6" fmla="*/ 40 w 56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16">
                  <a:moveTo>
                    <a:pt x="56" y="216"/>
                  </a:moveTo>
                  <a:cubicBezTo>
                    <a:pt x="39" y="190"/>
                    <a:pt x="17" y="178"/>
                    <a:pt x="0" y="152"/>
                  </a:cubicBezTo>
                  <a:cubicBezTo>
                    <a:pt x="8" y="120"/>
                    <a:pt x="14" y="99"/>
                    <a:pt x="32" y="72"/>
                  </a:cubicBezTo>
                  <a:cubicBezTo>
                    <a:pt x="41" y="16"/>
                    <a:pt x="40" y="40"/>
                    <a:pt x="4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59" name="Freeform 123"/>
            <p:cNvSpPr>
              <a:spLocks/>
            </p:cNvSpPr>
            <p:nvPr/>
          </p:nvSpPr>
          <p:spPr bwMode="auto">
            <a:xfrm>
              <a:off x="3524" y="2070"/>
              <a:ext cx="79" cy="332"/>
            </a:xfrm>
            <a:custGeom>
              <a:avLst/>
              <a:gdLst>
                <a:gd name="T0" fmla="*/ 50 w 50"/>
                <a:gd name="T1" fmla="*/ 192 h 192"/>
                <a:gd name="T2" fmla="*/ 26 w 50"/>
                <a:gd name="T3" fmla="*/ 184 h 192"/>
                <a:gd name="T4" fmla="*/ 10 w 50"/>
                <a:gd name="T5" fmla="*/ 136 h 192"/>
                <a:gd name="T6" fmla="*/ 26 w 50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2">
                  <a:moveTo>
                    <a:pt x="50" y="192"/>
                  </a:moveTo>
                  <a:cubicBezTo>
                    <a:pt x="42" y="189"/>
                    <a:pt x="31" y="191"/>
                    <a:pt x="26" y="184"/>
                  </a:cubicBezTo>
                  <a:cubicBezTo>
                    <a:pt x="16" y="170"/>
                    <a:pt x="10" y="136"/>
                    <a:pt x="10" y="136"/>
                  </a:cubicBezTo>
                  <a:cubicBezTo>
                    <a:pt x="18" y="10"/>
                    <a:pt x="0" y="52"/>
                    <a:pt x="26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0" name="Freeform 124"/>
            <p:cNvSpPr>
              <a:spLocks/>
            </p:cNvSpPr>
            <p:nvPr/>
          </p:nvSpPr>
          <p:spPr bwMode="auto">
            <a:xfrm>
              <a:off x="3628" y="1668"/>
              <a:ext cx="229" cy="318"/>
            </a:xfrm>
            <a:custGeom>
              <a:avLst/>
              <a:gdLst>
                <a:gd name="T0" fmla="*/ 0 w 144"/>
                <a:gd name="T1" fmla="*/ 184 h 184"/>
                <a:gd name="T2" fmla="*/ 32 w 144"/>
                <a:gd name="T3" fmla="*/ 80 h 184"/>
                <a:gd name="T4" fmla="*/ 80 w 144"/>
                <a:gd name="T5" fmla="*/ 64 h 184"/>
                <a:gd name="T6" fmla="*/ 104 w 144"/>
                <a:gd name="T7" fmla="*/ 56 h 184"/>
                <a:gd name="T8" fmla="*/ 144 w 144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84">
                  <a:moveTo>
                    <a:pt x="0" y="184"/>
                  </a:moveTo>
                  <a:cubicBezTo>
                    <a:pt x="3" y="163"/>
                    <a:pt x="5" y="97"/>
                    <a:pt x="32" y="80"/>
                  </a:cubicBezTo>
                  <a:cubicBezTo>
                    <a:pt x="46" y="71"/>
                    <a:pt x="64" y="69"/>
                    <a:pt x="80" y="64"/>
                  </a:cubicBezTo>
                  <a:cubicBezTo>
                    <a:pt x="88" y="61"/>
                    <a:pt x="104" y="56"/>
                    <a:pt x="104" y="56"/>
                  </a:cubicBezTo>
                  <a:cubicBezTo>
                    <a:pt x="138" y="5"/>
                    <a:pt x="122" y="22"/>
                    <a:pt x="14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1" name="Freeform 125"/>
            <p:cNvSpPr>
              <a:spLocks/>
            </p:cNvSpPr>
            <p:nvPr/>
          </p:nvSpPr>
          <p:spPr bwMode="auto">
            <a:xfrm>
              <a:off x="3819" y="1210"/>
              <a:ext cx="291" cy="333"/>
            </a:xfrm>
            <a:custGeom>
              <a:avLst/>
              <a:gdLst>
                <a:gd name="T0" fmla="*/ 0 w 184"/>
                <a:gd name="T1" fmla="*/ 192 h 192"/>
                <a:gd name="T2" fmla="*/ 56 w 184"/>
                <a:gd name="T3" fmla="*/ 96 h 192"/>
                <a:gd name="T4" fmla="*/ 88 w 184"/>
                <a:gd name="T5" fmla="*/ 24 h 192"/>
                <a:gd name="T6" fmla="*/ 136 w 184"/>
                <a:gd name="T7" fmla="*/ 8 h 192"/>
                <a:gd name="T8" fmla="*/ 184 w 184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92">
                  <a:moveTo>
                    <a:pt x="0" y="192"/>
                  </a:moveTo>
                  <a:cubicBezTo>
                    <a:pt x="12" y="156"/>
                    <a:pt x="35" y="127"/>
                    <a:pt x="56" y="96"/>
                  </a:cubicBezTo>
                  <a:cubicBezTo>
                    <a:pt x="63" y="85"/>
                    <a:pt x="69" y="36"/>
                    <a:pt x="88" y="24"/>
                  </a:cubicBezTo>
                  <a:cubicBezTo>
                    <a:pt x="102" y="15"/>
                    <a:pt x="119" y="11"/>
                    <a:pt x="136" y="8"/>
                  </a:cubicBezTo>
                  <a:cubicBezTo>
                    <a:pt x="152" y="5"/>
                    <a:pt x="184" y="0"/>
                    <a:pt x="18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2" name="Freeform 126"/>
            <p:cNvSpPr>
              <a:spLocks/>
            </p:cNvSpPr>
            <p:nvPr/>
          </p:nvSpPr>
          <p:spPr bwMode="auto">
            <a:xfrm>
              <a:off x="3578" y="1590"/>
              <a:ext cx="242" cy="396"/>
            </a:xfrm>
            <a:custGeom>
              <a:avLst/>
              <a:gdLst>
                <a:gd name="T0" fmla="*/ 136 w 153"/>
                <a:gd name="T1" fmla="*/ 45 h 229"/>
                <a:gd name="T2" fmla="*/ 112 w 153"/>
                <a:gd name="T3" fmla="*/ 93 h 229"/>
                <a:gd name="T4" fmla="*/ 80 w 153"/>
                <a:gd name="T5" fmla="*/ 165 h 229"/>
                <a:gd name="T6" fmla="*/ 0 w 153"/>
                <a:gd name="T7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229">
                  <a:moveTo>
                    <a:pt x="136" y="45"/>
                  </a:moveTo>
                  <a:cubicBezTo>
                    <a:pt x="107" y="133"/>
                    <a:pt x="153" y="0"/>
                    <a:pt x="112" y="93"/>
                  </a:cubicBezTo>
                  <a:cubicBezTo>
                    <a:pt x="103" y="114"/>
                    <a:pt x="100" y="148"/>
                    <a:pt x="80" y="165"/>
                  </a:cubicBezTo>
                  <a:cubicBezTo>
                    <a:pt x="51" y="190"/>
                    <a:pt x="17" y="196"/>
                    <a:pt x="0" y="229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3" name="Freeform 127"/>
            <p:cNvSpPr>
              <a:spLocks/>
            </p:cNvSpPr>
            <p:nvPr/>
          </p:nvSpPr>
          <p:spPr bwMode="auto">
            <a:xfrm>
              <a:off x="4984" y="1294"/>
              <a:ext cx="219" cy="194"/>
            </a:xfrm>
            <a:custGeom>
              <a:avLst/>
              <a:gdLst>
                <a:gd name="T0" fmla="*/ 0 w 138"/>
                <a:gd name="T1" fmla="*/ 0 h 112"/>
                <a:gd name="T2" fmla="*/ 32 w 138"/>
                <a:gd name="T3" fmla="*/ 8 h 112"/>
                <a:gd name="T4" fmla="*/ 64 w 138"/>
                <a:gd name="T5" fmla="*/ 56 h 112"/>
                <a:gd name="T6" fmla="*/ 112 w 138"/>
                <a:gd name="T7" fmla="*/ 88 h 112"/>
                <a:gd name="T8" fmla="*/ 136 w 138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12">
                  <a:moveTo>
                    <a:pt x="0" y="0"/>
                  </a:moveTo>
                  <a:cubicBezTo>
                    <a:pt x="11" y="3"/>
                    <a:pt x="24" y="1"/>
                    <a:pt x="32" y="8"/>
                  </a:cubicBezTo>
                  <a:cubicBezTo>
                    <a:pt x="46" y="21"/>
                    <a:pt x="48" y="45"/>
                    <a:pt x="64" y="56"/>
                  </a:cubicBezTo>
                  <a:cubicBezTo>
                    <a:pt x="80" y="67"/>
                    <a:pt x="96" y="77"/>
                    <a:pt x="112" y="88"/>
                  </a:cubicBezTo>
                  <a:cubicBezTo>
                    <a:pt x="138" y="105"/>
                    <a:pt x="136" y="94"/>
                    <a:pt x="136" y="11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4" name="Freeform 128"/>
            <p:cNvSpPr>
              <a:spLocks/>
            </p:cNvSpPr>
            <p:nvPr/>
          </p:nvSpPr>
          <p:spPr bwMode="auto">
            <a:xfrm>
              <a:off x="5174" y="1557"/>
              <a:ext cx="140" cy="263"/>
            </a:xfrm>
            <a:custGeom>
              <a:avLst/>
              <a:gdLst>
                <a:gd name="T0" fmla="*/ 88 w 88"/>
                <a:gd name="T1" fmla="*/ 0 h 152"/>
                <a:gd name="T2" fmla="*/ 0 w 88"/>
                <a:gd name="T3" fmla="*/ 64 h 152"/>
                <a:gd name="T4" fmla="*/ 48 w 88"/>
                <a:gd name="T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152">
                  <a:moveTo>
                    <a:pt x="88" y="0"/>
                  </a:moveTo>
                  <a:cubicBezTo>
                    <a:pt x="64" y="36"/>
                    <a:pt x="34" y="41"/>
                    <a:pt x="0" y="64"/>
                  </a:cubicBezTo>
                  <a:cubicBezTo>
                    <a:pt x="11" y="97"/>
                    <a:pt x="33" y="122"/>
                    <a:pt x="48" y="15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5" name="Freeform 129"/>
            <p:cNvSpPr>
              <a:spLocks/>
            </p:cNvSpPr>
            <p:nvPr/>
          </p:nvSpPr>
          <p:spPr bwMode="auto">
            <a:xfrm>
              <a:off x="5073" y="1931"/>
              <a:ext cx="258" cy="622"/>
            </a:xfrm>
            <a:custGeom>
              <a:avLst/>
              <a:gdLst>
                <a:gd name="T0" fmla="*/ 128 w 163"/>
                <a:gd name="T1" fmla="*/ 0 h 359"/>
                <a:gd name="T2" fmla="*/ 136 w 163"/>
                <a:gd name="T3" fmla="*/ 144 h 359"/>
                <a:gd name="T4" fmla="*/ 88 w 163"/>
                <a:gd name="T5" fmla="*/ 176 h 359"/>
                <a:gd name="T6" fmla="*/ 64 w 163"/>
                <a:gd name="T7" fmla="*/ 240 h 359"/>
                <a:gd name="T8" fmla="*/ 64 w 163"/>
                <a:gd name="T9" fmla="*/ 256 h 359"/>
                <a:gd name="T10" fmla="*/ 56 w 163"/>
                <a:gd name="T11" fmla="*/ 176 h 359"/>
                <a:gd name="T12" fmla="*/ 48 w 163"/>
                <a:gd name="T13" fmla="*/ 152 h 359"/>
                <a:gd name="T14" fmla="*/ 0 w 163"/>
                <a:gd name="T1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359">
                  <a:moveTo>
                    <a:pt x="128" y="0"/>
                  </a:moveTo>
                  <a:cubicBezTo>
                    <a:pt x="145" y="51"/>
                    <a:pt x="163" y="83"/>
                    <a:pt x="136" y="144"/>
                  </a:cubicBezTo>
                  <a:cubicBezTo>
                    <a:pt x="128" y="162"/>
                    <a:pt x="88" y="176"/>
                    <a:pt x="88" y="176"/>
                  </a:cubicBezTo>
                  <a:cubicBezTo>
                    <a:pt x="66" y="209"/>
                    <a:pt x="72" y="194"/>
                    <a:pt x="64" y="240"/>
                  </a:cubicBezTo>
                  <a:cubicBezTo>
                    <a:pt x="44" y="359"/>
                    <a:pt x="59" y="279"/>
                    <a:pt x="64" y="256"/>
                  </a:cubicBezTo>
                  <a:cubicBezTo>
                    <a:pt x="61" y="229"/>
                    <a:pt x="60" y="202"/>
                    <a:pt x="56" y="176"/>
                  </a:cubicBezTo>
                  <a:cubicBezTo>
                    <a:pt x="55" y="168"/>
                    <a:pt x="49" y="160"/>
                    <a:pt x="48" y="152"/>
                  </a:cubicBezTo>
                  <a:cubicBezTo>
                    <a:pt x="36" y="34"/>
                    <a:pt x="73" y="36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6" name="Freeform 130"/>
            <p:cNvSpPr>
              <a:spLocks/>
            </p:cNvSpPr>
            <p:nvPr/>
          </p:nvSpPr>
          <p:spPr bwMode="auto">
            <a:xfrm>
              <a:off x="5314" y="2042"/>
              <a:ext cx="65" cy="596"/>
            </a:xfrm>
            <a:custGeom>
              <a:avLst/>
              <a:gdLst>
                <a:gd name="T0" fmla="*/ 16 w 41"/>
                <a:gd name="T1" fmla="*/ 0 h 344"/>
                <a:gd name="T2" fmla="*/ 40 w 41"/>
                <a:gd name="T3" fmla="*/ 248 h 344"/>
                <a:gd name="T4" fmla="*/ 24 w 41"/>
                <a:gd name="T5" fmla="*/ 328 h 344"/>
                <a:gd name="T6" fmla="*/ 0 w 41"/>
                <a:gd name="T7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44">
                  <a:moveTo>
                    <a:pt x="16" y="0"/>
                  </a:moveTo>
                  <a:cubicBezTo>
                    <a:pt x="20" y="92"/>
                    <a:pt x="19" y="163"/>
                    <a:pt x="40" y="248"/>
                  </a:cubicBezTo>
                  <a:cubicBezTo>
                    <a:pt x="36" y="275"/>
                    <a:pt x="41" y="307"/>
                    <a:pt x="24" y="328"/>
                  </a:cubicBezTo>
                  <a:cubicBezTo>
                    <a:pt x="18" y="336"/>
                    <a:pt x="0" y="344"/>
                    <a:pt x="0" y="34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7" name="Freeform 131"/>
            <p:cNvSpPr>
              <a:spLocks/>
            </p:cNvSpPr>
            <p:nvPr/>
          </p:nvSpPr>
          <p:spPr bwMode="auto">
            <a:xfrm>
              <a:off x="5365" y="1682"/>
              <a:ext cx="126" cy="401"/>
            </a:xfrm>
            <a:custGeom>
              <a:avLst/>
              <a:gdLst>
                <a:gd name="T0" fmla="*/ 0 w 80"/>
                <a:gd name="T1" fmla="*/ 0 h 232"/>
                <a:gd name="T2" fmla="*/ 40 w 80"/>
                <a:gd name="T3" fmla="*/ 104 h 232"/>
                <a:gd name="T4" fmla="*/ 56 w 80"/>
                <a:gd name="T5" fmla="*/ 192 h 232"/>
                <a:gd name="T6" fmla="*/ 80 w 80"/>
                <a:gd name="T7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32">
                  <a:moveTo>
                    <a:pt x="0" y="0"/>
                  </a:moveTo>
                  <a:cubicBezTo>
                    <a:pt x="10" y="38"/>
                    <a:pt x="18" y="71"/>
                    <a:pt x="40" y="104"/>
                  </a:cubicBezTo>
                  <a:cubicBezTo>
                    <a:pt x="47" y="133"/>
                    <a:pt x="47" y="163"/>
                    <a:pt x="56" y="192"/>
                  </a:cubicBezTo>
                  <a:cubicBezTo>
                    <a:pt x="60" y="207"/>
                    <a:pt x="73" y="218"/>
                    <a:pt x="80" y="23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8" name="Freeform 132"/>
            <p:cNvSpPr>
              <a:spLocks/>
            </p:cNvSpPr>
            <p:nvPr/>
          </p:nvSpPr>
          <p:spPr bwMode="auto">
            <a:xfrm>
              <a:off x="3853" y="1283"/>
              <a:ext cx="422" cy="241"/>
            </a:xfrm>
            <a:custGeom>
              <a:avLst/>
              <a:gdLst>
                <a:gd name="T0" fmla="*/ 266 w 266"/>
                <a:gd name="T1" fmla="*/ 0 h 139"/>
                <a:gd name="T2" fmla="*/ 82 w 266"/>
                <a:gd name="T3" fmla="*/ 32 h 139"/>
                <a:gd name="T4" fmla="*/ 58 w 266"/>
                <a:gd name="T5" fmla="*/ 40 h 139"/>
                <a:gd name="T6" fmla="*/ 50 w 266"/>
                <a:gd name="T7" fmla="*/ 64 h 139"/>
                <a:gd name="T8" fmla="*/ 18 w 266"/>
                <a:gd name="T9" fmla="*/ 112 h 139"/>
                <a:gd name="T10" fmla="*/ 2 w 266"/>
                <a:gd name="T11" fmla="*/ 13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139">
                  <a:moveTo>
                    <a:pt x="266" y="0"/>
                  </a:moveTo>
                  <a:cubicBezTo>
                    <a:pt x="205" y="41"/>
                    <a:pt x="172" y="27"/>
                    <a:pt x="82" y="32"/>
                  </a:cubicBezTo>
                  <a:cubicBezTo>
                    <a:pt x="74" y="35"/>
                    <a:pt x="64" y="34"/>
                    <a:pt x="58" y="40"/>
                  </a:cubicBezTo>
                  <a:cubicBezTo>
                    <a:pt x="52" y="46"/>
                    <a:pt x="54" y="57"/>
                    <a:pt x="50" y="64"/>
                  </a:cubicBezTo>
                  <a:cubicBezTo>
                    <a:pt x="41" y="81"/>
                    <a:pt x="29" y="96"/>
                    <a:pt x="18" y="112"/>
                  </a:cubicBezTo>
                  <a:cubicBezTo>
                    <a:pt x="0" y="139"/>
                    <a:pt x="21" y="136"/>
                    <a:pt x="2" y="13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69" name="Freeform 133"/>
            <p:cNvSpPr>
              <a:spLocks/>
            </p:cNvSpPr>
            <p:nvPr/>
          </p:nvSpPr>
          <p:spPr bwMode="auto">
            <a:xfrm>
              <a:off x="4832" y="2361"/>
              <a:ext cx="254" cy="388"/>
            </a:xfrm>
            <a:custGeom>
              <a:avLst/>
              <a:gdLst>
                <a:gd name="T0" fmla="*/ 160 w 160"/>
                <a:gd name="T1" fmla="*/ 0 h 224"/>
                <a:gd name="T2" fmla="*/ 96 w 160"/>
                <a:gd name="T3" fmla="*/ 88 h 224"/>
                <a:gd name="T4" fmla="*/ 64 w 160"/>
                <a:gd name="T5" fmla="*/ 136 h 224"/>
                <a:gd name="T6" fmla="*/ 40 w 160"/>
                <a:gd name="T7" fmla="*/ 192 h 224"/>
                <a:gd name="T8" fmla="*/ 0 w 160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4">
                  <a:moveTo>
                    <a:pt x="160" y="0"/>
                  </a:moveTo>
                  <a:cubicBezTo>
                    <a:pt x="147" y="39"/>
                    <a:pt x="129" y="66"/>
                    <a:pt x="96" y="88"/>
                  </a:cubicBezTo>
                  <a:cubicBezTo>
                    <a:pt x="85" y="104"/>
                    <a:pt x="69" y="117"/>
                    <a:pt x="64" y="136"/>
                  </a:cubicBezTo>
                  <a:cubicBezTo>
                    <a:pt x="58" y="160"/>
                    <a:pt x="58" y="174"/>
                    <a:pt x="40" y="192"/>
                  </a:cubicBezTo>
                  <a:cubicBezTo>
                    <a:pt x="28" y="204"/>
                    <a:pt x="12" y="212"/>
                    <a:pt x="0" y="2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0" name="Freeform 134"/>
            <p:cNvSpPr>
              <a:spLocks/>
            </p:cNvSpPr>
            <p:nvPr/>
          </p:nvSpPr>
          <p:spPr bwMode="auto">
            <a:xfrm>
              <a:off x="4782" y="2347"/>
              <a:ext cx="240" cy="377"/>
            </a:xfrm>
            <a:custGeom>
              <a:avLst/>
              <a:gdLst>
                <a:gd name="T0" fmla="*/ 144 w 152"/>
                <a:gd name="T1" fmla="*/ 0 h 218"/>
                <a:gd name="T2" fmla="*/ 112 w 152"/>
                <a:gd name="T3" fmla="*/ 176 h 218"/>
                <a:gd name="T4" fmla="*/ 40 w 152"/>
                <a:gd name="T5" fmla="*/ 208 h 218"/>
                <a:gd name="T6" fmla="*/ 0 w 152"/>
                <a:gd name="T7" fmla="*/ 21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218">
                  <a:moveTo>
                    <a:pt x="144" y="0"/>
                  </a:moveTo>
                  <a:cubicBezTo>
                    <a:pt x="136" y="54"/>
                    <a:pt x="152" y="136"/>
                    <a:pt x="112" y="176"/>
                  </a:cubicBezTo>
                  <a:cubicBezTo>
                    <a:pt x="93" y="195"/>
                    <a:pt x="64" y="200"/>
                    <a:pt x="40" y="208"/>
                  </a:cubicBezTo>
                  <a:cubicBezTo>
                    <a:pt x="11" y="218"/>
                    <a:pt x="24" y="216"/>
                    <a:pt x="0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1" name="Freeform 135"/>
            <p:cNvSpPr>
              <a:spLocks/>
            </p:cNvSpPr>
            <p:nvPr/>
          </p:nvSpPr>
          <p:spPr bwMode="auto">
            <a:xfrm>
              <a:off x="3781" y="2610"/>
              <a:ext cx="329" cy="388"/>
            </a:xfrm>
            <a:custGeom>
              <a:avLst/>
              <a:gdLst>
                <a:gd name="T0" fmla="*/ 0 w 208"/>
                <a:gd name="T1" fmla="*/ 0 h 224"/>
                <a:gd name="T2" fmla="*/ 32 w 208"/>
                <a:gd name="T3" fmla="*/ 48 h 224"/>
                <a:gd name="T4" fmla="*/ 72 w 208"/>
                <a:gd name="T5" fmla="*/ 144 h 224"/>
                <a:gd name="T6" fmla="*/ 208 w 208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24">
                  <a:moveTo>
                    <a:pt x="0" y="0"/>
                  </a:moveTo>
                  <a:cubicBezTo>
                    <a:pt x="11" y="16"/>
                    <a:pt x="21" y="32"/>
                    <a:pt x="32" y="48"/>
                  </a:cubicBezTo>
                  <a:cubicBezTo>
                    <a:pt x="51" y="76"/>
                    <a:pt x="44" y="120"/>
                    <a:pt x="72" y="144"/>
                  </a:cubicBezTo>
                  <a:cubicBezTo>
                    <a:pt x="111" y="178"/>
                    <a:pt x="163" y="201"/>
                    <a:pt x="208" y="2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2" name="Freeform 136"/>
            <p:cNvSpPr>
              <a:spLocks/>
            </p:cNvSpPr>
            <p:nvPr/>
          </p:nvSpPr>
          <p:spPr bwMode="auto">
            <a:xfrm>
              <a:off x="4401" y="2901"/>
              <a:ext cx="393" cy="87"/>
            </a:xfrm>
            <a:custGeom>
              <a:avLst/>
              <a:gdLst>
                <a:gd name="T0" fmla="*/ 0 w 248"/>
                <a:gd name="T1" fmla="*/ 48 h 50"/>
                <a:gd name="T2" fmla="*/ 248 w 248"/>
                <a:gd name="T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8" h="50">
                  <a:moveTo>
                    <a:pt x="0" y="48"/>
                  </a:moveTo>
                  <a:cubicBezTo>
                    <a:pt x="151" y="40"/>
                    <a:pt x="148" y="50"/>
                    <a:pt x="248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3" name="Freeform 137"/>
            <p:cNvSpPr>
              <a:spLocks/>
            </p:cNvSpPr>
            <p:nvPr/>
          </p:nvSpPr>
          <p:spPr bwMode="auto">
            <a:xfrm>
              <a:off x="3983" y="2610"/>
              <a:ext cx="266" cy="291"/>
            </a:xfrm>
            <a:custGeom>
              <a:avLst/>
              <a:gdLst>
                <a:gd name="T0" fmla="*/ 0 w 168"/>
                <a:gd name="T1" fmla="*/ 0 h 168"/>
                <a:gd name="T2" fmla="*/ 168 w 168"/>
                <a:gd name="T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cubicBezTo>
                    <a:pt x="54" y="54"/>
                    <a:pt x="79" y="168"/>
                    <a:pt x="168" y="16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4" name="Freeform 138"/>
            <p:cNvSpPr>
              <a:spLocks/>
            </p:cNvSpPr>
            <p:nvPr/>
          </p:nvSpPr>
          <p:spPr bwMode="auto">
            <a:xfrm>
              <a:off x="4465" y="2877"/>
              <a:ext cx="519" cy="190"/>
            </a:xfrm>
            <a:custGeom>
              <a:avLst/>
              <a:gdLst>
                <a:gd name="T0" fmla="*/ 0 w 328"/>
                <a:gd name="T1" fmla="*/ 110 h 110"/>
                <a:gd name="T2" fmla="*/ 72 w 328"/>
                <a:gd name="T3" fmla="*/ 70 h 110"/>
                <a:gd name="T4" fmla="*/ 120 w 328"/>
                <a:gd name="T5" fmla="*/ 54 h 110"/>
                <a:gd name="T6" fmla="*/ 168 w 328"/>
                <a:gd name="T7" fmla="*/ 14 h 110"/>
                <a:gd name="T8" fmla="*/ 328 w 328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110">
                  <a:moveTo>
                    <a:pt x="0" y="110"/>
                  </a:moveTo>
                  <a:cubicBezTo>
                    <a:pt x="14" y="67"/>
                    <a:pt x="30" y="82"/>
                    <a:pt x="72" y="70"/>
                  </a:cubicBezTo>
                  <a:cubicBezTo>
                    <a:pt x="88" y="66"/>
                    <a:pt x="120" y="54"/>
                    <a:pt x="120" y="54"/>
                  </a:cubicBezTo>
                  <a:cubicBezTo>
                    <a:pt x="132" y="18"/>
                    <a:pt x="126" y="0"/>
                    <a:pt x="168" y="14"/>
                  </a:cubicBezTo>
                  <a:cubicBezTo>
                    <a:pt x="225" y="71"/>
                    <a:pt x="225" y="54"/>
                    <a:pt x="328" y="5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5" name="Freeform 139"/>
            <p:cNvSpPr>
              <a:spLocks/>
            </p:cNvSpPr>
            <p:nvPr/>
          </p:nvSpPr>
          <p:spPr bwMode="auto">
            <a:xfrm>
              <a:off x="4706" y="1366"/>
              <a:ext cx="354" cy="302"/>
            </a:xfrm>
            <a:custGeom>
              <a:avLst/>
              <a:gdLst>
                <a:gd name="T0" fmla="*/ 0 w 224"/>
                <a:gd name="T1" fmla="*/ 22 h 174"/>
                <a:gd name="T2" fmla="*/ 152 w 224"/>
                <a:gd name="T3" fmla="*/ 54 h 174"/>
                <a:gd name="T4" fmla="*/ 208 w 224"/>
                <a:gd name="T5" fmla="*/ 126 h 174"/>
                <a:gd name="T6" fmla="*/ 224 w 224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74">
                  <a:moveTo>
                    <a:pt x="0" y="22"/>
                  </a:moveTo>
                  <a:cubicBezTo>
                    <a:pt x="103" y="28"/>
                    <a:pt x="107" y="0"/>
                    <a:pt x="152" y="54"/>
                  </a:cubicBezTo>
                  <a:cubicBezTo>
                    <a:pt x="170" y="75"/>
                    <a:pt x="197" y="101"/>
                    <a:pt x="208" y="126"/>
                  </a:cubicBezTo>
                  <a:cubicBezTo>
                    <a:pt x="215" y="141"/>
                    <a:pt x="224" y="174"/>
                    <a:pt x="224" y="17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6" name="Freeform 140"/>
            <p:cNvSpPr>
              <a:spLocks/>
            </p:cNvSpPr>
            <p:nvPr/>
          </p:nvSpPr>
          <p:spPr bwMode="auto">
            <a:xfrm>
              <a:off x="3413" y="1294"/>
              <a:ext cx="406" cy="457"/>
            </a:xfrm>
            <a:custGeom>
              <a:avLst/>
              <a:gdLst>
                <a:gd name="T0" fmla="*/ 0 w 256"/>
                <a:gd name="T1" fmla="*/ 264 h 264"/>
                <a:gd name="T2" fmla="*/ 96 w 256"/>
                <a:gd name="T3" fmla="*/ 200 h 264"/>
                <a:gd name="T4" fmla="*/ 112 w 256"/>
                <a:gd name="T5" fmla="*/ 176 h 264"/>
                <a:gd name="T6" fmla="*/ 136 w 256"/>
                <a:gd name="T7" fmla="*/ 160 h 264"/>
                <a:gd name="T8" fmla="*/ 168 w 256"/>
                <a:gd name="T9" fmla="*/ 64 h 264"/>
                <a:gd name="T10" fmla="*/ 192 w 256"/>
                <a:gd name="T11" fmla="*/ 56 h 264"/>
                <a:gd name="T12" fmla="*/ 216 w 256"/>
                <a:gd name="T13" fmla="*/ 40 h 264"/>
                <a:gd name="T14" fmla="*/ 232 w 256"/>
                <a:gd name="T15" fmla="*/ 16 h 264"/>
                <a:gd name="T16" fmla="*/ 256 w 256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64">
                  <a:moveTo>
                    <a:pt x="0" y="264"/>
                  </a:moveTo>
                  <a:cubicBezTo>
                    <a:pt x="34" y="241"/>
                    <a:pt x="56" y="213"/>
                    <a:pt x="96" y="200"/>
                  </a:cubicBezTo>
                  <a:cubicBezTo>
                    <a:pt x="101" y="192"/>
                    <a:pt x="105" y="183"/>
                    <a:pt x="112" y="176"/>
                  </a:cubicBezTo>
                  <a:cubicBezTo>
                    <a:pt x="119" y="169"/>
                    <a:pt x="131" y="168"/>
                    <a:pt x="136" y="160"/>
                  </a:cubicBezTo>
                  <a:cubicBezTo>
                    <a:pt x="151" y="137"/>
                    <a:pt x="159" y="92"/>
                    <a:pt x="168" y="64"/>
                  </a:cubicBezTo>
                  <a:cubicBezTo>
                    <a:pt x="171" y="56"/>
                    <a:pt x="184" y="60"/>
                    <a:pt x="192" y="56"/>
                  </a:cubicBezTo>
                  <a:cubicBezTo>
                    <a:pt x="201" y="52"/>
                    <a:pt x="208" y="45"/>
                    <a:pt x="216" y="40"/>
                  </a:cubicBezTo>
                  <a:cubicBezTo>
                    <a:pt x="221" y="32"/>
                    <a:pt x="225" y="23"/>
                    <a:pt x="232" y="16"/>
                  </a:cubicBezTo>
                  <a:cubicBezTo>
                    <a:pt x="239" y="9"/>
                    <a:pt x="256" y="0"/>
                    <a:pt x="256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7" name="Freeform 141"/>
            <p:cNvSpPr>
              <a:spLocks/>
            </p:cNvSpPr>
            <p:nvPr/>
          </p:nvSpPr>
          <p:spPr bwMode="auto">
            <a:xfrm>
              <a:off x="4363" y="2735"/>
              <a:ext cx="216" cy="41"/>
            </a:xfrm>
            <a:custGeom>
              <a:avLst/>
              <a:gdLst>
                <a:gd name="T0" fmla="*/ 136 w 136"/>
                <a:gd name="T1" fmla="*/ 0 h 24"/>
                <a:gd name="T2" fmla="*/ 0 w 136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6" h="24">
                  <a:moveTo>
                    <a:pt x="136" y="0"/>
                  </a:moveTo>
                  <a:cubicBezTo>
                    <a:pt x="74" y="21"/>
                    <a:pt x="66" y="24"/>
                    <a:pt x="0" y="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8" name="Freeform 142"/>
            <p:cNvSpPr>
              <a:spLocks/>
            </p:cNvSpPr>
            <p:nvPr/>
          </p:nvSpPr>
          <p:spPr bwMode="auto">
            <a:xfrm>
              <a:off x="4325" y="2721"/>
              <a:ext cx="317" cy="111"/>
            </a:xfrm>
            <a:custGeom>
              <a:avLst/>
              <a:gdLst>
                <a:gd name="T0" fmla="*/ 0 w 200"/>
                <a:gd name="T1" fmla="*/ 24 h 64"/>
                <a:gd name="T2" fmla="*/ 80 w 200"/>
                <a:gd name="T3" fmla="*/ 48 h 64"/>
                <a:gd name="T4" fmla="*/ 128 w 200"/>
                <a:gd name="T5" fmla="*/ 64 h 64"/>
                <a:gd name="T6" fmla="*/ 200 w 20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64">
                  <a:moveTo>
                    <a:pt x="0" y="24"/>
                  </a:moveTo>
                  <a:cubicBezTo>
                    <a:pt x="123" y="42"/>
                    <a:pt x="11" y="17"/>
                    <a:pt x="80" y="48"/>
                  </a:cubicBezTo>
                  <a:cubicBezTo>
                    <a:pt x="95" y="55"/>
                    <a:pt x="128" y="64"/>
                    <a:pt x="128" y="64"/>
                  </a:cubicBezTo>
                  <a:cubicBezTo>
                    <a:pt x="199" y="55"/>
                    <a:pt x="200" y="63"/>
                    <a:pt x="20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79" name="Freeform 143"/>
            <p:cNvSpPr>
              <a:spLocks/>
            </p:cNvSpPr>
            <p:nvPr/>
          </p:nvSpPr>
          <p:spPr bwMode="auto">
            <a:xfrm>
              <a:off x="3933" y="2721"/>
              <a:ext cx="316" cy="180"/>
            </a:xfrm>
            <a:custGeom>
              <a:avLst/>
              <a:gdLst>
                <a:gd name="T0" fmla="*/ 0 w 200"/>
                <a:gd name="T1" fmla="*/ 0 h 104"/>
                <a:gd name="T2" fmla="*/ 152 w 200"/>
                <a:gd name="T3" fmla="*/ 64 h 104"/>
                <a:gd name="T4" fmla="*/ 176 w 200"/>
                <a:gd name="T5" fmla="*/ 88 h 104"/>
                <a:gd name="T6" fmla="*/ 200 w 200"/>
                <a:gd name="T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4">
                  <a:moveTo>
                    <a:pt x="0" y="0"/>
                  </a:moveTo>
                  <a:cubicBezTo>
                    <a:pt x="60" y="15"/>
                    <a:pt x="101" y="30"/>
                    <a:pt x="152" y="64"/>
                  </a:cubicBezTo>
                  <a:cubicBezTo>
                    <a:pt x="161" y="70"/>
                    <a:pt x="167" y="81"/>
                    <a:pt x="176" y="88"/>
                  </a:cubicBezTo>
                  <a:cubicBezTo>
                    <a:pt x="183" y="94"/>
                    <a:pt x="200" y="104"/>
                    <a:pt x="200" y="10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0" name="Freeform 144"/>
            <p:cNvSpPr>
              <a:spLocks/>
            </p:cNvSpPr>
            <p:nvPr/>
          </p:nvSpPr>
          <p:spPr bwMode="auto">
            <a:xfrm>
              <a:off x="5200" y="1626"/>
              <a:ext cx="51" cy="222"/>
            </a:xfrm>
            <a:custGeom>
              <a:avLst/>
              <a:gdLst>
                <a:gd name="T0" fmla="*/ 0 w 32"/>
                <a:gd name="T1" fmla="*/ 0 h 128"/>
                <a:gd name="T2" fmla="*/ 24 w 32"/>
                <a:gd name="T3" fmla="*/ 72 h 128"/>
                <a:gd name="T4" fmla="*/ 32 w 32"/>
                <a:gd name="T5" fmla="*/ 96 h 128"/>
                <a:gd name="T6" fmla="*/ 8 w 32"/>
                <a:gd name="T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28">
                  <a:moveTo>
                    <a:pt x="0" y="0"/>
                  </a:moveTo>
                  <a:cubicBezTo>
                    <a:pt x="1" y="3"/>
                    <a:pt x="24" y="72"/>
                    <a:pt x="24" y="72"/>
                  </a:cubicBezTo>
                  <a:cubicBezTo>
                    <a:pt x="27" y="80"/>
                    <a:pt x="32" y="96"/>
                    <a:pt x="32" y="96"/>
                  </a:cubicBezTo>
                  <a:cubicBezTo>
                    <a:pt x="14" y="123"/>
                    <a:pt x="23" y="113"/>
                    <a:pt x="8" y="12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1" name="Freeform 145"/>
            <p:cNvSpPr>
              <a:spLocks/>
            </p:cNvSpPr>
            <p:nvPr/>
          </p:nvSpPr>
          <p:spPr bwMode="auto">
            <a:xfrm>
              <a:off x="3781" y="2624"/>
              <a:ext cx="430" cy="372"/>
            </a:xfrm>
            <a:custGeom>
              <a:avLst/>
              <a:gdLst>
                <a:gd name="T0" fmla="*/ 0 w 272"/>
                <a:gd name="T1" fmla="*/ 0 h 215"/>
                <a:gd name="T2" fmla="*/ 16 w 272"/>
                <a:gd name="T3" fmla="*/ 72 h 215"/>
                <a:gd name="T4" fmla="*/ 80 w 272"/>
                <a:gd name="T5" fmla="*/ 136 h 215"/>
                <a:gd name="T6" fmla="*/ 120 w 272"/>
                <a:gd name="T7" fmla="*/ 200 h 215"/>
                <a:gd name="T8" fmla="*/ 272 w 272"/>
                <a:gd name="T9" fmla="*/ 2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15">
                  <a:moveTo>
                    <a:pt x="0" y="0"/>
                  </a:moveTo>
                  <a:cubicBezTo>
                    <a:pt x="0" y="0"/>
                    <a:pt x="8" y="62"/>
                    <a:pt x="16" y="72"/>
                  </a:cubicBezTo>
                  <a:cubicBezTo>
                    <a:pt x="35" y="96"/>
                    <a:pt x="66" y="104"/>
                    <a:pt x="80" y="136"/>
                  </a:cubicBezTo>
                  <a:cubicBezTo>
                    <a:pt x="96" y="173"/>
                    <a:pt x="84" y="186"/>
                    <a:pt x="120" y="200"/>
                  </a:cubicBezTo>
                  <a:cubicBezTo>
                    <a:pt x="161" y="215"/>
                    <a:pt x="245" y="208"/>
                    <a:pt x="272" y="20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2" name="Freeform 146"/>
            <p:cNvSpPr>
              <a:spLocks/>
            </p:cNvSpPr>
            <p:nvPr/>
          </p:nvSpPr>
          <p:spPr bwMode="auto">
            <a:xfrm>
              <a:off x="4680" y="1259"/>
              <a:ext cx="412" cy="284"/>
            </a:xfrm>
            <a:custGeom>
              <a:avLst/>
              <a:gdLst>
                <a:gd name="T0" fmla="*/ 32 w 260"/>
                <a:gd name="T1" fmla="*/ 44 h 164"/>
                <a:gd name="T2" fmla="*/ 72 w 260"/>
                <a:gd name="T3" fmla="*/ 92 h 164"/>
                <a:gd name="T4" fmla="*/ 128 w 260"/>
                <a:gd name="T5" fmla="*/ 148 h 164"/>
                <a:gd name="T6" fmla="*/ 256 w 260"/>
                <a:gd name="T7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164">
                  <a:moveTo>
                    <a:pt x="32" y="44"/>
                  </a:moveTo>
                  <a:cubicBezTo>
                    <a:pt x="89" y="130"/>
                    <a:pt x="0" y="0"/>
                    <a:pt x="72" y="92"/>
                  </a:cubicBezTo>
                  <a:cubicBezTo>
                    <a:pt x="98" y="125"/>
                    <a:pt x="91" y="144"/>
                    <a:pt x="128" y="148"/>
                  </a:cubicBezTo>
                  <a:cubicBezTo>
                    <a:pt x="260" y="164"/>
                    <a:pt x="204" y="138"/>
                    <a:pt x="256" y="16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3" name="Freeform 147"/>
            <p:cNvSpPr>
              <a:spLocks/>
            </p:cNvSpPr>
            <p:nvPr/>
          </p:nvSpPr>
          <p:spPr bwMode="auto">
            <a:xfrm>
              <a:off x="3426" y="1224"/>
              <a:ext cx="418" cy="568"/>
            </a:xfrm>
            <a:custGeom>
              <a:avLst/>
              <a:gdLst>
                <a:gd name="T0" fmla="*/ 0 w 264"/>
                <a:gd name="T1" fmla="*/ 328 h 328"/>
                <a:gd name="T2" fmla="*/ 8 w 264"/>
                <a:gd name="T3" fmla="*/ 304 h 328"/>
                <a:gd name="T4" fmla="*/ 56 w 264"/>
                <a:gd name="T5" fmla="*/ 272 h 328"/>
                <a:gd name="T6" fmla="*/ 152 w 264"/>
                <a:gd name="T7" fmla="*/ 176 h 328"/>
                <a:gd name="T8" fmla="*/ 200 w 264"/>
                <a:gd name="T9" fmla="*/ 80 h 328"/>
                <a:gd name="T10" fmla="*/ 264 w 264"/>
                <a:gd name="T11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328">
                  <a:moveTo>
                    <a:pt x="0" y="328"/>
                  </a:moveTo>
                  <a:cubicBezTo>
                    <a:pt x="3" y="320"/>
                    <a:pt x="2" y="310"/>
                    <a:pt x="8" y="304"/>
                  </a:cubicBezTo>
                  <a:cubicBezTo>
                    <a:pt x="22" y="290"/>
                    <a:pt x="56" y="272"/>
                    <a:pt x="56" y="272"/>
                  </a:cubicBezTo>
                  <a:cubicBezTo>
                    <a:pt x="88" y="224"/>
                    <a:pt x="98" y="194"/>
                    <a:pt x="152" y="176"/>
                  </a:cubicBezTo>
                  <a:cubicBezTo>
                    <a:pt x="193" y="114"/>
                    <a:pt x="178" y="146"/>
                    <a:pt x="200" y="80"/>
                  </a:cubicBezTo>
                  <a:cubicBezTo>
                    <a:pt x="217" y="30"/>
                    <a:pt x="245" y="38"/>
                    <a:pt x="26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4" name="Freeform 148"/>
            <p:cNvSpPr>
              <a:spLocks/>
            </p:cNvSpPr>
            <p:nvPr/>
          </p:nvSpPr>
          <p:spPr bwMode="auto">
            <a:xfrm>
              <a:off x="3568" y="2132"/>
              <a:ext cx="100" cy="374"/>
            </a:xfrm>
            <a:custGeom>
              <a:avLst/>
              <a:gdLst>
                <a:gd name="T0" fmla="*/ 0 w 63"/>
                <a:gd name="T1" fmla="*/ 0 h 216"/>
                <a:gd name="T2" fmla="*/ 2 w 63"/>
                <a:gd name="T3" fmla="*/ 66 h 216"/>
                <a:gd name="T4" fmla="*/ 34 w 63"/>
                <a:gd name="T5" fmla="*/ 154 h 216"/>
                <a:gd name="T6" fmla="*/ 52 w 63"/>
                <a:gd name="T7" fmla="*/ 198 h 216"/>
                <a:gd name="T8" fmla="*/ 60 w 63"/>
                <a:gd name="T9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16">
                  <a:moveTo>
                    <a:pt x="0" y="0"/>
                  </a:moveTo>
                  <a:cubicBezTo>
                    <a:pt x="1" y="22"/>
                    <a:pt x="1" y="44"/>
                    <a:pt x="2" y="66"/>
                  </a:cubicBezTo>
                  <a:cubicBezTo>
                    <a:pt x="4" y="97"/>
                    <a:pt x="27" y="125"/>
                    <a:pt x="34" y="154"/>
                  </a:cubicBezTo>
                  <a:cubicBezTo>
                    <a:pt x="37" y="166"/>
                    <a:pt x="45" y="188"/>
                    <a:pt x="52" y="198"/>
                  </a:cubicBezTo>
                  <a:cubicBezTo>
                    <a:pt x="54" y="201"/>
                    <a:pt x="63" y="216"/>
                    <a:pt x="60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5" name="Freeform 149"/>
            <p:cNvSpPr>
              <a:spLocks/>
            </p:cNvSpPr>
            <p:nvPr/>
          </p:nvSpPr>
          <p:spPr bwMode="auto">
            <a:xfrm>
              <a:off x="3961" y="2693"/>
              <a:ext cx="301" cy="165"/>
            </a:xfrm>
            <a:custGeom>
              <a:avLst/>
              <a:gdLst>
                <a:gd name="T0" fmla="*/ 0 w 190"/>
                <a:gd name="T1" fmla="*/ 0 h 95"/>
                <a:gd name="T2" fmla="*/ 32 w 190"/>
                <a:gd name="T3" fmla="*/ 2 h 95"/>
                <a:gd name="T4" fmla="*/ 46 w 190"/>
                <a:gd name="T5" fmla="*/ 18 h 95"/>
                <a:gd name="T6" fmla="*/ 74 w 190"/>
                <a:gd name="T7" fmla="*/ 72 h 95"/>
                <a:gd name="T8" fmla="*/ 170 w 190"/>
                <a:gd name="T9" fmla="*/ 90 h 95"/>
                <a:gd name="T10" fmla="*/ 190 w 190"/>
                <a:gd name="T11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95">
                  <a:moveTo>
                    <a:pt x="0" y="0"/>
                  </a:moveTo>
                  <a:cubicBezTo>
                    <a:pt x="11" y="1"/>
                    <a:pt x="21" y="0"/>
                    <a:pt x="32" y="2"/>
                  </a:cubicBezTo>
                  <a:cubicBezTo>
                    <a:pt x="38" y="3"/>
                    <a:pt x="44" y="15"/>
                    <a:pt x="46" y="18"/>
                  </a:cubicBezTo>
                  <a:cubicBezTo>
                    <a:pt x="58" y="36"/>
                    <a:pt x="62" y="55"/>
                    <a:pt x="74" y="72"/>
                  </a:cubicBezTo>
                  <a:cubicBezTo>
                    <a:pt x="89" y="95"/>
                    <a:pt x="166" y="90"/>
                    <a:pt x="170" y="90"/>
                  </a:cubicBezTo>
                  <a:cubicBezTo>
                    <a:pt x="176" y="91"/>
                    <a:pt x="184" y="94"/>
                    <a:pt x="190" y="9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6" name="Freeform 150"/>
            <p:cNvSpPr>
              <a:spLocks/>
            </p:cNvSpPr>
            <p:nvPr/>
          </p:nvSpPr>
          <p:spPr bwMode="auto">
            <a:xfrm>
              <a:off x="4411" y="2908"/>
              <a:ext cx="510" cy="145"/>
            </a:xfrm>
            <a:custGeom>
              <a:avLst/>
              <a:gdLst>
                <a:gd name="T0" fmla="*/ 0 w 322"/>
                <a:gd name="T1" fmla="*/ 74 h 84"/>
                <a:gd name="T2" fmla="*/ 34 w 322"/>
                <a:gd name="T3" fmla="*/ 68 h 84"/>
                <a:gd name="T4" fmla="*/ 68 w 322"/>
                <a:gd name="T5" fmla="*/ 66 h 84"/>
                <a:gd name="T6" fmla="*/ 104 w 322"/>
                <a:gd name="T7" fmla="*/ 84 h 84"/>
                <a:gd name="T8" fmla="*/ 120 w 322"/>
                <a:gd name="T9" fmla="*/ 82 h 84"/>
                <a:gd name="T10" fmla="*/ 140 w 322"/>
                <a:gd name="T11" fmla="*/ 28 h 84"/>
                <a:gd name="T12" fmla="*/ 192 w 322"/>
                <a:gd name="T13" fmla="*/ 14 h 84"/>
                <a:gd name="T14" fmla="*/ 210 w 322"/>
                <a:gd name="T15" fmla="*/ 8 h 84"/>
                <a:gd name="T16" fmla="*/ 222 w 322"/>
                <a:gd name="T17" fmla="*/ 0 h 84"/>
                <a:gd name="T18" fmla="*/ 258 w 322"/>
                <a:gd name="T19" fmla="*/ 16 h 84"/>
                <a:gd name="T20" fmla="*/ 290 w 322"/>
                <a:gd name="T21" fmla="*/ 14 h 84"/>
                <a:gd name="T22" fmla="*/ 322 w 322"/>
                <a:gd name="T2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84">
                  <a:moveTo>
                    <a:pt x="0" y="74"/>
                  </a:moveTo>
                  <a:cubicBezTo>
                    <a:pt x="22" y="69"/>
                    <a:pt x="11" y="71"/>
                    <a:pt x="34" y="68"/>
                  </a:cubicBezTo>
                  <a:cubicBezTo>
                    <a:pt x="48" y="63"/>
                    <a:pt x="52" y="64"/>
                    <a:pt x="68" y="66"/>
                  </a:cubicBezTo>
                  <a:cubicBezTo>
                    <a:pt x="80" y="70"/>
                    <a:pt x="91" y="80"/>
                    <a:pt x="104" y="84"/>
                  </a:cubicBezTo>
                  <a:cubicBezTo>
                    <a:pt x="109" y="83"/>
                    <a:pt x="115" y="83"/>
                    <a:pt x="120" y="82"/>
                  </a:cubicBezTo>
                  <a:cubicBezTo>
                    <a:pt x="138" y="77"/>
                    <a:pt x="131" y="39"/>
                    <a:pt x="140" y="28"/>
                  </a:cubicBezTo>
                  <a:cubicBezTo>
                    <a:pt x="149" y="17"/>
                    <a:pt x="180" y="15"/>
                    <a:pt x="192" y="14"/>
                  </a:cubicBezTo>
                  <a:cubicBezTo>
                    <a:pt x="198" y="12"/>
                    <a:pt x="205" y="12"/>
                    <a:pt x="210" y="8"/>
                  </a:cubicBezTo>
                  <a:cubicBezTo>
                    <a:pt x="214" y="5"/>
                    <a:pt x="222" y="0"/>
                    <a:pt x="222" y="0"/>
                  </a:cubicBezTo>
                  <a:cubicBezTo>
                    <a:pt x="237" y="2"/>
                    <a:pt x="246" y="8"/>
                    <a:pt x="258" y="16"/>
                  </a:cubicBezTo>
                  <a:cubicBezTo>
                    <a:pt x="269" y="15"/>
                    <a:pt x="279" y="15"/>
                    <a:pt x="290" y="14"/>
                  </a:cubicBezTo>
                  <a:cubicBezTo>
                    <a:pt x="301" y="13"/>
                    <a:pt x="311" y="6"/>
                    <a:pt x="322" y="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7" name="Freeform 151"/>
            <p:cNvSpPr>
              <a:spLocks/>
            </p:cNvSpPr>
            <p:nvPr/>
          </p:nvSpPr>
          <p:spPr bwMode="auto">
            <a:xfrm>
              <a:off x="5222" y="2090"/>
              <a:ext cx="171" cy="624"/>
            </a:xfrm>
            <a:custGeom>
              <a:avLst/>
              <a:gdLst>
                <a:gd name="T0" fmla="*/ 82 w 108"/>
                <a:gd name="T1" fmla="*/ 0 h 360"/>
                <a:gd name="T2" fmla="*/ 98 w 108"/>
                <a:gd name="T3" fmla="*/ 104 h 360"/>
                <a:gd name="T4" fmla="*/ 106 w 108"/>
                <a:gd name="T5" fmla="*/ 132 h 360"/>
                <a:gd name="T6" fmla="*/ 108 w 108"/>
                <a:gd name="T7" fmla="*/ 138 h 360"/>
                <a:gd name="T8" fmla="*/ 86 w 108"/>
                <a:gd name="T9" fmla="*/ 182 h 360"/>
                <a:gd name="T10" fmla="*/ 76 w 108"/>
                <a:gd name="T11" fmla="*/ 206 h 360"/>
                <a:gd name="T12" fmla="*/ 74 w 108"/>
                <a:gd name="T13" fmla="*/ 212 h 360"/>
                <a:gd name="T14" fmla="*/ 76 w 108"/>
                <a:gd name="T15" fmla="*/ 252 h 360"/>
                <a:gd name="T16" fmla="*/ 76 w 108"/>
                <a:gd name="T17" fmla="*/ 294 h 360"/>
                <a:gd name="T18" fmla="*/ 62 w 108"/>
                <a:gd name="T19" fmla="*/ 330 h 360"/>
                <a:gd name="T20" fmla="*/ 0 w 108"/>
                <a:gd name="T21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360">
                  <a:moveTo>
                    <a:pt x="82" y="0"/>
                  </a:moveTo>
                  <a:cubicBezTo>
                    <a:pt x="97" y="15"/>
                    <a:pt x="95" y="83"/>
                    <a:pt x="98" y="104"/>
                  </a:cubicBezTo>
                  <a:cubicBezTo>
                    <a:pt x="99" y="113"/>
                    <a:pt x="103" y="123"/>
                    <a:pt x="106" y="132"/>
                  </a:cubicBezTo>
                  <a:cubicBezTo>
                    <a:pt x="107" y="134"/>
                    <a:pt x="108" y="138"/>
                    <a:pt x="108" y="138"/>
                  </a:cubicBezTo>
                  <a:cubicBezTo>
                    <a:pt x="105" y="156"/>
                    <a:pt x="96" y="167"/>
                    <a:pt x="86" y="182"/>
                  </a:cubicBezTo>
                  <a:cubicBezTo>
                    <a:pt x="82" y="188"/>
                    <a:pt x="78" y="199"/>
                    <a:pt x="76" y="206"/>
                  </a:cubicBezTo>
                  <a:cubicBezTo>
                    <a:pt x="75" y="208"/>
                    <a:pt x="74" y="212"/>
                    <a:pt x="74" y="212"/>
                  </a:cubicBezTo>
                  <a:cubicBezTo>
                    <a:pt x="75" y="225"/>
                    <a:pt x="75" y="239"/>
                    <a:pt x="76" y="252"/>
                  </a:cubicBezTo>
                  <a:cubicBezTo>
                    <a:pt x="77" y="274"/>
                    <a:pt x="80" y="271"/>
                    <a:pt x="76" y="294"/>
                  </a:cubicBezTo>
                  <a:cubicBezTo>
                    <a:pt x="75" y="302"/>
                    <a:pt x="68" y="324"/>
                    <a:pt x="62" y="330"/>
                  </a:cubicBezTo>
                  <a:cubicBezTo>
                    <a:pt x="47" y="345"/>
                    <a:pt x="15" y="345"/>
                    <a:pt x="0" y="36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8" name="Freeform 152"/>
            <p:cNvSpPr>
              <a:spLocks/>
            </p:cNvSpPr>
            <p:nvPr/>
          </p:nvSpPr>
          <p:spPr bwMode="auto">
            <a:xfrm>
              <a:off x="4731" y="2350"/>
              <a:ext cx="326" cy="357"/>
            </a:xfrm>
            <a:custGeom>
              <a:avLst/>
              <a:gdLst>
                <a:gd name="T0" fmla="*/ 206 w 206"/>
                <a:gd name="T1" fmla="*/ 0 h 206"/>
                <a:gd name="T2" fmla="*/ 182 w 206"/>
                <a:gd name="T3" fmla="*/ 58 h 206"/>
                <a:gd name="T4" fmla="*/ 164 w 206"/>
                <a:gd name="T5" fmla="*/ 70 h 206"/>
                <a:gd name="T6" fmla="*/ 146 w 206"/>
                <a:gd name="T7" fmla="*/ 76 h 206"/>
                <a:gd name="T8" fmla="*/ 136 w 206"/>
                <a:gd name="T9" fmla="*/ 94 h 206"/>
                <a:gd name="T10" fmla="*/ 138 w 206"/>
                <a:gd name="T11" fmla="*/ 146 h 206"/>
                <a:gd name="T12" fmla="*/ 146 w 206"/>
                <a:gd name="T13" fmla="*/ 170 h 206"/>
                <a:gd name="T14" fmla="*/ 120 w 206"/>
                <a:gd name="T15" fmla="*/ 206 h 206"/>
                <a:gd name="T16" fmla="*/ 0 w 206"/>
                <a:gd name="T1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06">
                  <a:moveTo>
                    <a:pt x="206" y="0"/>
                  </a:moveTo>
                  <a:cubicBezTo>
                    <a:pt x="201" y="22"/>
                    <a:pt x="194" y="39"/>
                    <a:pt x="182" y="58"/>
                  </a:cubicBezTo>
                  <a:cubicBezTo>
                    <a:pt x="178" y="64"/>
                    <a:pt x="171" y="68"/>
                    <a:pt x="164" y="70"/>
                  </a:cubicBezTo>
                  <a:cubicBezTo>
                    <a:pt x="158" y="72"/>
                    <a:pt x="146" y="76"/>
                    <a:pt x="146" y="76"/>
                  </a:cubicBezTo>
                  <a:cubicBezTo>
                    <a:pt x="141" y="81"/>
                    <a:pt x="136" y="94"/>
                    <a:pt x="136" y="94"/>
                  </a:cubicBezTo>
                  <a:cubicBezTo>
                    <a:pt x="137" y="111"/>
                    <a:pt x="136" y="129"/>
                    <a:pt x="138" y="146"/>
                  </a:cubicBezTo>
                  <a:cubicBezTo>
                    <a:pt x="139" y="154"/>
                    <a:pt x="146" y="170"/>
                    <a:pt x="146" y="170"/>
                  </a:cubicBezTo>
                  <a:cubicBezTo>
                    <a:pt x="143" y="198"/>
                    <a:pt x="146" y="202"/>
                    <a:pt x="120" y="206"/>
                  </a:cubicBezTo>
                  <a:cubicBezTo>
                    <a:pt x="81" y="205"/>
                    <a:pt x="39" y="200"/>
                    <a:pt x="0" y="20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89" name="Freeform 153"/>
            <p:cNvSpPr>
              <a:spLocks/>
            </p:cNvSpPr>
            <p:nvPr/>
          </p:nvSpPr>
          <p:spPr bwMode="auto">
            <a:xfrm>
              <a:off x="4281" y="2736"/>
              <a:ext cx="339" cy="68"/>
            </a:xfrm>
            <a:custGeom>
              <a:avLst/>
              <a:gdLst>
                <a:gd name="T0" fmla="*/ 214 w 214"/>
                <a:gd name="T1" fmla="*/ 19 h 39"/>
                <a:gd name="T2" fmla="*/ 108 w 214"/>
                <a:gd name="T3" fmla="*/ 15 h 39"/>
                <a:gd name="T4" fmla="*/ 92 w 214"/>
                <a:gd name="T5" fmla="*/ 1 h 39"/>
                <a:gd name="T6" fmla="*/ 50 w 214"/>
                <a:gd name="T7" fmla="*/ 7 h 39"/>
                <a:gd name="T8" fmla="*/ 38 w 214"/>
                <a:gd name="T9" fmla="*/ 15 h 39"/>
                <a:gd name="T10" fmla="*/ 0 w 214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39">
                  <a:moveTo>
                    <a:pt x="214" y="19"/>
                  </a:moveTo>
                  <a:cubicBezTo>
                    <a:pt x="181" y="20"/>
                    <a:pt x="141" y="26"/>
                    <a:pt x="108" y="15"/>
                  </a:cubicBezTo>
                  <a:cubicBezTo>
                    <a:pt x="98" y="1"/>
                    <a:pt x="105" y="4"/>
                    <a:pt x="92" y="1"/>
                  </a:cubicBezTo>
                  <a:cubicBezTo>
                    <a:pt x="58" y="3"/>
                    <a:pt x="72" y="0"/>
                    <a:pt x="50" y="7"/>
                  </a:cubicBezTo>
                  <a:cubicBezTo>
                    <a:pt x="45" y="9"/>
                    <a:pt x="38" y="15"/>
                    <a:pt x="38" y="15"/>
                  </a:cubicBezTo>
                  <a:cubicBezTo>
                    <a:pt x="28" y="30"/>
                    <a:pt x="18" y="39"/>
                    <a:pt x="0" y="39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0" name="Freeform 154"/>
            <p:cNvSpPr>
              <a:spLocks/>
            </p:cNvSpPr>
            <p:nvPr/>
          </p:nvSpPr>
          <p:spPr bwMode="auto">
            <a:xfrm>
              <a:off x="4706" y="1373"/>
              <a:ext cx="380" cy="253"/>
            </a:xfrm>
            <a:custGeom>
              <a:avLst/>
              <a:gdLst>
                <a:gd name="T0" fmla="*/ 0 w 240"/>
                <a:gd name="T1" fmla="*/ 0 h 146"/>
                <a:gd name="T2" fmla="*/ 62 w 240"/>
                <a:gd name="T3" fmla="*/ 12 h 146"/>
                <a:gd name="T4" fmla="*/ 82 w 240"/>
                <a:gd name="T5" fmla="*/ 18 h 146"/>
                <a:gd name="T6" fmla="*/ 88 w 240"/>
                <a:gd name="T7" fmla="*/ 20 h 146"/>
                <a:gd name="T8" fmla="*/ 106 w 240"/>
                <a:gd name="T9" fmla="*/ 36 h 146"/>
                <a:gd name="T10" fmla="*/ 116 w 240"/>
                <a:gd name="T11" fmla="*/ 54 h 146"/>
                <a:gd name="T12" fmla="*/ 120 w 240"/>
                <a:gd name="T13" fmla="*/ 60 h 146"/>
                <a:gd name="T14" fmla="*/ 122 w 240"/>
                <a:gd name="T15" fmla="*/ 72 h 146"/>
                <a:gd name="T16" fmla="*/ 134 w 240"/>
                <a:gd name="T17" fmla="*/ 74 h 146"/>
                <a:gd name="T18" fmla="*/ 162 w 240"/>
                <a:gd name="T19" fmla="*/ 82 h 146"/>
                <a:gd name="T20" fmla="*/ 194 w 240"/>
                <a:gd name="T21" fmla="*/ 86 h 146"/>
                <a:gd name="T22" fmla="*/ 222 w 240"/>
                <a:gd name="T23" fmla="*/ 106 h 146"/>
                <a:gd name="T24" fmla="*/ 240 w 240"/>
                <a:gd name="T2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0" h="146">
                  <a:moveTo>
                    <a:pt x="0" y="0"/>
                  </a:moveTo>
                  <a:cubicBezTo>
                    <a:pt x="21" y="2"/>
                    <a:pt x="41" y="8"/>
                    <a:pt x="62" y="12"/>
                  </a:cubicBezTo>
                  <a:cubicBezTo>
                    <a:pt x="69" y="13"/>
                    <a:pt x="76" y="16"/>
                    <a:pt x="82" y="18"/>
                  </a:cubicBezTo>
                  <a:cubicBezTo>
                    <a:pt x="84" y="19"/>
                    <a:pt x="88" y="20"/>
                    <a:pt x="88" y="20"/>
                  </a:cubicBezTo>
                  <a:cubicBezTo>
                    <a:pt x="94" y="26"/>
                    <a:pt x="100" y="30"/>
                    <a:pt x="106" y="36"/>
                  </a:cubicBezTo>
                  <a:cubicBezTo>
                    <a:pt x="110" y="47"/>
                    <a:pt x="107" y="40"/>
                    <a:pt x="116" y="54"/>
                  </a:cubicBezTo>
                  <a:cubicBezTo>
                    <a:pt x="117" y="56"/>
                    <a:pt x="120" y="60"/>
                    <a:pt x="120" y="60"/>
                  </a:cubicBezTo>
                  <a:cubicBezTo>
                    <a:pt x="121" y="64"/>
                    <a:pt x="119" y="69"/>
                    <a:pt x="122" y="72"/>
                  </a:cubicBezTo>
                  <a:cubicBezTo>
                    <a:pt x="125" y="75"/>
                    <a:pt x="130" y="73"/>
                    <a:pt x="134" y="74"/>
                  </a:cubicBezTo>
                  <a:cubicBezTo>
                    <a:pt x="143" y="76"/>
                    <a:pt x="152" y="80"/>
                    <a:pt x="162" y="82"/>
                  </a:cubicBezTo>
                  <a:cubicBezTo>
                    <a:pt x="173" y="84"/>
                    <a:pt x="194" y="86"/>
                    <a:pt x="194" y="86"/>
                  </a:cubicBezTo>
                  <a:cubicBezTo>
                    <a:pt x="209" y="91"/>
                    <a:pt x="210" y="98"/>
                    <a:pt x="222" y="106"/>
                  </a:cubicBezTo>
                  <a:cubicBezTo>
                    <a:pt x="226" y="118"/>
                    <a:pt x="240" y="133"/>
                    <a:pt x="240" y="14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1" name="Freeform 155"/>
            <p:cNvSpPr>
              <a:spLocks/>
            </p:cNvSpPr>
            <p:nvPr/>
          </p:nvSpPr>
          <p:spPr bwMode="auto">
            <a:xfrm>
              <a:off x="3590" y="1598"/>
              <a:ext cx="254" cy="433"/>
            </a:xfrm>
            <a:custGeom>
              <a:avLst/>
              <a:gdLst>
                <a:gd name="T0" fmla="*/ 0 w 160"/>
                <a:gd name="T1" fmla="*/ 250 h 250"/>
                <a:gd name="T2" fmla="*/ 18 w 160"/>
                <a:gd name="T3" fmla="*/ 220 h 250"/>
                <a:gd name="T4" fmla="*/ 66 w 160"/>
                <a:gd name="T5" fmla="*/ 138 h 250"/>
                <a:gd name="T6" fmla="*/ 106 w 160"/>
                <a:gd name="T7" fmla="*/ 100 h 250"/>
                <a:gd name="T8" fmla="*/ 148 w 160"/>
                <a:gd name="T9" fmla="*/ 36 h 250"/>
                <a:gd name="T10" fmla="*/ 160 w 160"/>
                <a:gd name="T1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0">
                  <a:moveTo>
                    <a:pt x="0" y="250"/>
                  </a:moveTo>
                  <a:cubicBezTo>
                    <a:pt x="7" y="240"/>
                    <a:pt x="11" y="230"/>
                    <a:pt x="18" y="220"/>
                  </a:cubicBezTo>
                  <a:cubicBezTo>
                    <a:pt x="36" y="193"/>
                    <a:pt x="23" y="152"/>
                    <a:pt x="66" y="138"/>
                  </a:cubicBezTo>
                  <a:cubicBezTo>
                    <a:pt x="79" y="125"/>
                    <a:pt x="94" y="115"/>
                    <a:pt x="106" y="100"/>
                  </a:cubicBezTo>
                  <a:cubicBezTo>
                    <a:pt x="123" y="78"/>
                    <a:pt x="128" y="56"/>
                    <a:pt x="148" y="36"/>
                  </a:cubicBezTo>
                  <a:cubicBezTo>
                    <a:pt x="152" y="24"/>
                    <a:pt x="160" y="13"/>
                    <a:pt x="16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2" name="Freeform 156"/>
            <p:cNvSpPr>
              <a:spLocks/>
            </p:cNvSpPr>
            <p:nvPr/>
          </p:nvSpPr>
          <p:spPr bwMode="auto">
            <a:xfrm>
              <a:off x="3809" y="1337"/>
              <a:ext cx="434" cy="274"/>
            </a:xfrm>
            <a:custGeom>
              <a:avLst/>
              <a:gdLst>
                <a:gd name="T0" fmla="*/ 274 w 274"/>
                <a:gd name="T1" fmla="*/ 0 h 158"/>
                <a:gd name="T2" fmla="*/ 190 w 274"/>
                <a:gd name="T3" fmla="*/ 14 h 158"/>
                <a:gd name="T4" fmla="*/ 118 w 274"/>
                <a:gd name="T5" fmla="*/ 58 h 158"/>
                <a:gd name="T6" fmla="*/ 84 w 274"/>
                <a:gd name="T7" fmla="*/ 86 h 158"/>
                <a:gd name="T8" fmla="*/ 70 w 274"/>
                <a:gd name="T9" fmla="*/ 102 h 158"/>
                <a:gd name="T10" fmla="*/ 56 w 274"/>
                <a:gd name="T11" fmla="*/ 118 h 158"/>
                <a:gd name="T12" fmla="*/ 18 w 274"/>
                <a:gd name="T13" fmla="*/ 152 h 158"/>
                <a:gd name="T14" fmla="*/ 0 w 274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4" h="158">
                  <a:moveTo>
                    <a:pt x="274" y="0"/>
                  </a:moveTo>
                  <a:cubicBezTo>
                    <a:pt x="250" y="3"/>
                    <a:pt x="210" y="4"/>
                    <a:pt x="190" y="14"/>
                  </a:cubicBezTo>
                  <a:cubicBezTo>
                    <a:pt x="168" y="25"/>
                    <a:pt x="138" y="51"/>
                    <a:pt x="118" y="58"/>
                  </a:cubicBezTo>
                  <a:cubicBezTo>
                    <a:pt x="112" y="66"/>
                    <a:pt x="93" y="80"/>
                    <a:pt x="84" y="86"/>
                  </a:cubicBezTo>
                  <a:cubicBezTo>
                    <a:pt x="75" y="100"/>
                    <a:pt x="80" y="95"/>
                    <a:pt x="70" y="102"/>
                  </a:cubicBezTo>
                  <a:cubicBezTo>
                    <a:pt x="61" y="116"/>
                    <a:pt x="66" y="111"/>
                    <a:pt x="56" y="118"/>
                  </a:cubicBezTo>
                  <a:cubicBezTo>
                    <a:pt x="52" y="131"/>
                    <a:pt x="31" y="148"/>
                    <a:pt x="18" y="152"/>
                  </a:cubicBezTo>
                  <a:cubicBezTo>
                    <a:pt x="12" y="154"/>
                    <a:pt x="0" y="158"/>
                    <a:pt x="0" y="15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3" name="Freeform 157"/>
            <p:cNvSpPr>
              <a:spLocks/>
            </p:cNvSpPr>
            <p:nvPr/>
          </p:nvSpPr>
          <p:spPr bwMode="auto">
            <a:xfrm>
              <a:off x="4994" y="1266"/>
              <a:ext cx="231" cy="209"/>
            </a:xfrm>
            <a:custGeom>
              <a:avLst/>
              <a:gdLst>
                <a:gd name="T0" fmla="*/ 0 w 146"/>
                <a:gd name="T1" fmla="*/ 0 h 121"/>
                <a:gd name="T2" fmla="*/ 20 w 146"/>
                <a:gd name="T3" fmla="*/ 30 h 121"/>
                <a:gd name="T4" fmla="*/ 28 w 146"/>
                <a:gd name="T5" fmla="*/ 42 h 121"/>
                <a:gd name="T6" fmla="*/ 50 w 146"/>
                <a:gd name="T7" fmla="*/ 48 h 121"/>
                <a:gd name="T8" fmla="*/ 62 w 146"/>
                <a:gd name="T9" fmla="*/ 52 h 121"/>
                <a:gd name="T10" fmla="*/ 78 w 146"/>
                <a:gd name="T11" fmla="*/ 68 h 121"/>
                <a:gd name="T12" fmla="*/ 104 w 146"/>
                <a:gd name="T13" fmla="*/ 120 h 121"/>
                <a:gd name="T14" fmla="*/ 146 w 146"/>
                <a:gd name="T1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121">
                  <a:moveTo>
                    <a:pt x="0" y="0"/>
                  </a:moveTo>
                  <a:cubicBezTo>
                    <a:pt x="7" y="10"/>
                    <a:pt x="12" y="20"/>
                    <a:pt x="20" y="30"/>
                  </a:cubicBezTo>
                  <a:cubicBezTo>
                    <a:pt x="23" y="34"/>
                    <a:pt x="23" y="40"/>
                    <a:pt x="28" y="42"/>
                  </a:cubicBezTo>
                  <a:cubicBezTo>
                    <a:pt x="39" y="46"/>
                    <a:pt x="32" y="43"/>
                    <a:pt x="50" y="48"/>
                  </a:cubicBezTo>
                  <a:cubicBezTo>
                    <a:pt x="54" y="49"/>
                    <a:pt x="62" y="52"/>
                    <a:pt x="62" y="52"/>
                  </a:cubicBezTo>
                  <a:cubicBezTo>
                    <a:pt x="67" y="57"/>
                    <a:pt x="75" y="61"/>
                    <a:pt x="78" y="68"/>
                  </a:cubicBezTo>
                  <a:cubicBezTo>
                    <a:pt x="84" y="81"/>
                    <a:pt x="86" y="119"/>
                    <a:pt x="104" y="120"/>
                  </a:cubicBezTo>
                  <a:cubicBezTo>
                    <a:pt x="118" y="121"/>
                    <a:pt x="132" y="120"/>
                    <a:pt x="146" y="12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4" name="Freeform 158"/>
            <p:cNvSpPr>
              <a:spLocks/>
            </p:cNvSpPr>
            <p:nvPr/>
          </p:nvSpPr>
          <p:spPr bwMode="auto">
            <a:xfrm>
              <a:off x="5083" y="1903"/>
              <a:ext cx="120" cy="579"/>
            </a:xfrm>
            <a:custGeom>
              <a:avLst/>
              <a:gdLst>
                <a:gd name="T0" fmla="*/ 0 w 76"/>
                <a:gd name="T1" fmla="*/ 0 h 334"/>
                <a:gd name="T2" fmla="*/ 18 w 76"/>
                <a:gd name="T3" fmla="*/ 10 h 334"/>
                <a:gd name="T4" fmla="*/ 26 w 76"/>
                <a:gd name="T5" fmla="*/ 22 h 334"/>
                <a:gd name="T6" fmla="*/ 34 w 76"/>
                <a:gd name="T7" fmla="*/ 78 h 334"/>
                <a:gd name="T8" fmla="*/ 48 w 76"/>
                <a:gd name="T9" fmla="*/ 96 h 334"/>
                <a:gd name="T10" fmla="*/ 52 w 76"/>
                <a:gd name="T11" fmla="*/ 108 h 334"/>
                <a:gd name="T12" fmla="*/ 40 w 76"/>
                <a:gd name="T13" fmla="*/ 194 h 334"/>
                <a:gd name="T14" fmla="*/ 74 w 76"/>
                <a:gd name="T15" fmla="*/ 308 h 334"/>
                <a:gd name="T16" fmla="*/ 76 w 76"/>
                <a:gd name="T1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334">
                  <a:moveTo>
                    <a:pt x="0" y="0"/>
                  </a:moveTo>
                  <a:cubicBezTo>
                    <a:pt x="11" y="4"/>
                    <a:pt x="12" y="2"/>
                    <a:pt x="18" y="10"/>
                  </a:cubicBezTo>
                  <a:cubicBezTo>
                    <a:pt x="21" y="14"/>
                    <a:pt x="26" y="22"/>
                    <a:pt x="26" y="22"/>
                  </a:cubicBezTo>
                  <a:cubicBezTo>
                    <a:pt x="27" y="36"/>
                    <a:pt x="25" y="65"/>
                    <a:pt x="34" y="78"/>
                  </a:cubicBezTo>
                  <a:cubicBezTo>
                    <a:pt x="38" y="84"/>
                    <a:pt x="45" y="89"/>
                    <a:pt x="48" y="96"/>
                  </a:cubicBezTo>
                  <a:cubicBezTo>
                    <a:pt x="50" y="100"/>
                    <a:pt x="52" y="108"/>
                    <a:pt x="52" y="108"/>
                  </a:cubicBezTo>
                  <a:cubicBezTo>
                    <a:pt x="50" y="156"/>
                    <a:pt x="47" y="159"/>
                    <a:pt x="40" y="194"/>
                  </a:cubicBezTo>
                  <a:cubicBezTo>
                    <a:pt x="42" y="244"/>
                    <a:pt x="48" y="269"/>
                    <a:pt x="74" y="308"/>
                  </a:cubicBezTo>
                  <a:cubicBezTo>
                    <a:pt x="76" y="327"/>
                    <a:pt x="76" y="319"/>
                    <a:pt x="76" y="33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5" name="Freeform 159"/>
            <p:cNvSpPr>
              <a:spLocks/>
            </p:cNvSpPr>
            <p:nvPr/>
          </p:nvSpPr>
          <p:spPr bwMode="auto">
            <a:xfrm rot="1299250">
              <a:off x="5162" y="1948"/>
              <a:ext cx="120" cy="579"/>
            </a:xfrm>
            <a:custGeom>
              <a:avLst/>
              <a:gdLst>
                <a:gd name="T0" fmla="*/ 0 w 76"/>
                <a:gd name="T1" fmla="*/ 0 h 334"/>
                <a:gd name="T2" fmla="*/ 18 w 76"/>
                <a:gd name="T3" fmla="*/ 10 h 334"/>
                <a:gd name="T4" fmla="*/ 26 w 76"/>
                <a:gd name="T5" fmla="*/ 22 h 334"/>
                <a:gd name="T6" fmla="*/ 34 w 76"/>
                <a:gd name="T7" fmla="*/ 78 h 334"/>
                <a:gd name="T8" fmla="*/ 48 w 76"/>
                <a:gd name="T9" fmla="*/ 96 h 334"/>
                <a:gd name="T10" fmla="*/ 52 w 76"/>
                <a:gd name="T11" fmla="*/ 108 h 334"/>
                <a:gd name="T12" fmla="*/ 40 w 76"/>
                <a:gd name="T13" fmla="*/ 194 h 334"/>
                <a:gd name="T14" fmla="*/ 74 w 76"/>
                <a:gd name="T15" fmla="*/ 308 h 334"/>
                <a:gd name="T16" fmla="*/ 76 w 76"/>
                <a:gd name="T1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334">
                  <a:moveTo>
                    <a:pt x="0" y="0"/>
                  </a:moveTo>
                  <a:cubicBezTo>
                    <a:pt x="11" y="4"/>
                    <a:pt x="12" y="2"/>
                    <a:pt x="18" y="10"/>
                  </a:cubicBezTo>
                  <a:cubicBezTo>
                    <a:pt x="21" y="14"/>
                    <a:pt x="26" y="22"/>
                    <a:pt x="26" y="22"/>
                  </a:cubicBezTo>
                  <a:cubicBezTo>
                    <a:pt x="27" y="36"/>
                    <a:pt x="25" y="65"/>
                    <a:pt x="34" y="78"/>
                  </a:cubicBezTo>
                  <a:cubicBezTo>
                    <a:pt x="38" y="84"/>
                    <a:pt x="45" y="89"/>
                    <a:pt x="48" y="96"/>
                  </a:cubicBezTo>
                  <a:cubicBezTo>
                    <a:pt x="50" y="100"/>
                    <a:pt x="52" y="108"/>
                    <a:pt x="52" y="108"/>
                  </a:cubicBezTo>
                  <a:cubicBezTo>
                    <a:pt x="50" y="156"/>
                    <a:pt x="47" y="159"/>
                    <a:pt x="40" y="194"/>
                  </a:cubicBezTo>
                  <a:cubicBezTo>
                    <a:pt x="42" y="244"/>
                    <a:pt x="48" y="269"/>
                    <a:pt x="74" y="308"/>
                  </a:cubicBezTo>
                  <a:cubicBezTo>
                    <a:pt x="76" y="327"/>
                    <a:pt x="76" y="319"/>
                    <a:pt x="76" y="33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6" name="Freeform 160"/>
            <p:cNvSpPr>
              <a:spLocks/>
            </p:cNvSpPr>
            <p:nvPr/>
          </p:nvSpPr>
          <p:spPr bwMode="auto">
            <a:xfrm>
              <a:off x="5186" y="1574"/>
              <a:ext cx="99" cy="326"/>
            </a:xfrm>
            <a:custGeom>
              <a:avLst/>
              <a:gdLst>
                <a:gd name="T0" fmla="*/ 63 w 63"/>
                <a:gd name="T1" fmla="*/ 0 h 188"/>
                <a:gd name="T2" fmla="*/ 43 w 63"/>
                <a:gd name="T3" fmla="*/ 48 h 188"/>
                <a:gd name="T4" fmla="*/ 25 w 63"/>
                <a:gd name="T5" fmla="*/ 54 h 188"/>
                <a:gd name="T6" fmla="*/ 13 w 63"/>
                <a:gd name="T7" fmla="*/ 58 h 188"/>
                <a:gd name="T8" fmla="*/ 5 w 63"/>
                <a:gd name="T9" fmla="*/ 70 h 188"/>
                <a:gd name="T10" fmla="*/ 1 w 63"/>
                <a:gd name="T11" fmla="*/ 82 h 188"/>
                <a:gd name="T12" fmla="*/ 9 w 63"/>
                <a:gd name="T13" fmla="*/ 104 h 188"/>
                <a:gd name="T14" fmla="*/ 33 w 63"/>
                <a:gd name="T15" fmla="*/ 114 h 188"/>
                <a:gd name="T16" fmla="*/ 37 w 63"/>
                <a:gd name="T17" fmla="*/ 160 h 188"/>
                <a:gd name="T18" fmla="*/ 23 w 63"/>
                <a:gd name="T19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88">
                  <a:moveTo>
                    <a:pt x="63" y="0"/>
                  </a:moveTo>
                  <a:cubicBezTo>
                    <a:pt x="62" y="9"/>
                    <a:pt x="51" y="43"/>
                    <a:pt x="43" y="48"/>
                  </a:cubicBezTo>
                  <a:cubicBezTo>
                    <a:pt x="43" y="48"/>
                    <a:pt x="28" y="53"/>
                    <a:pt x="25" y="54"/>
                  </a:cubicBezTo>
                  <a:cubicBezTo>
                    <a:pt x="21" y="55"/>
                    <a:pt x="13" y="58"/>
                    <a:pt x="13" y="58"/>
                  </a:cubicBezTo>
                  <a:cubicBezTo>
                    <a:pt x="10" y="62"/>
                    <a:pt x="7" y="65"/>
                    <a:pt x="5" y="70"/>
                  </a:cubicBezTo>
                  <a:cubicBezTo>
                    <a:pt x="4" y="74"/>
                    <a:pt x="1" y="82"/>
                    <a:pt x="1" y="82"/>
                  </a:cubicBezTo>
                  <a:cubicBezTo>
                    <a:pt x="3" y="94"/>
                    <a:pt x="0" y="98"/>
                    <a:pt x="9" y="104"/>
                  </a:cubicBezTo>
                  <a:cubicBezTo>
                    <a:pt x="16" y="109"/>
                    <a:pt x="33" y="114"/>
                    <a:pt x="33" y="114"/>
                  </a:cubicBezTo>
                  <a:cubicBezTo>
                    <a:pt x="48" y="129"/>
                    <a:pt x="42" y="120"/>
                    <a:pt x="37" y="160"/>
                  </a:cubicBezTo>
                  <a:cubicBezTo>
                    <a:pt x="36" y="167"/>
                    <a:pt x="31" y="188"/>
                    <a:pt x="23" y="18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7" name="Freeform 161"/>
            <p:cNvSpPr>
              <a:spLocks/>
            </p:cNvSpPr>
            <p:nvPr/>
          </p:nvSpPr>
          <p:spPr bwMode="auto">
            <a:xfrm>
              <a:off x="3407" y="1214"/>
              <a:ext cx="427" cy="506"/>
            </a:xfrm>
            <a:custGeom>
              <a:avLst/>
              <a:gdLst>
                <a:gd name="T0" fmla="*/ 0 w 270"/>
                <a:gd name="T1" fmla="*/ 292 h 292"/>
                <a:gd name="T2" fmla="*/ 24 w 270"/>
                <a:gd name="T3" fmla="*/ 284 h 292"/>
                <a:gd name="T4" fmla="*/ 36 w 270"/>
                <a:gd name="T5" fmla="*/ 280 h 292"/>
                <a:gd name="T6" fmla="*/ 64 w 270"/>
                <a:gd name="T7" fmla="*/ 286 h 292"/>
                <a:gd name="T8" fmla="*/ 80 w 270"/>
                <a:gd name="T9" fmla="*/ 272 h 292"/>
                <a:gd name="T10" fmla="*/ 96 w 270"/>
                <a:gd name="T11" fmla="*/ 212 h 292"/>
                <a:gd name="T12" fmla="*/ 108 w 270"/>
                <a:gd name="T13" fmla="*/ 204 h 292"/>
                <a:gd name="T14" fmla="*/ 144 w 270"/>
                <a:gd name="T15" fmla="*/ 184 h 292"/>
                <a:gd name="T16" fmla="*/ 162 w 270"/>
                <a:gd name="T17" fmla="*/ 168 h 292"/>
                <a:gd name="T18" fmla="*/ 176 w 270"/>
                <a:gd name="T19" fmla="*/ 150 h 292"/>
                <a:gd name="T20" fmla="*/ 212 w 270"/>
                <a:gd name="T21" fmla="*/ 82 h 292"/>
                <a:gd name="T22" fmla="*/ 248 w 270"/>
                <a:gd name="T23" fmla="*/ 76 h 292"/>
                <a:gd name="T24" fmla="*/ 270 w 270"/>
                <a:gd name="T2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2">
                  <a:moveTo>
                    <a:pt x="0" y="292"/>
                  </a:moveTo>
                  <a:cubicBezTo>
                    <a:pt x="8" y="289"/>
                    <a:pt x="16" y="287"/>
                    <a:pt x="24" y="284"/>
                  </a:cubicBezTo>
                  <a:cubicBezTo>
                    <a:pt x="28" y="283"/>
                    <a:pt x="36" y="280"/>
                    <a:pt x="36" y="280"/>
                  </a:cubicBezTo>
                  <a:cubicBezTo>
                    <a:pt x="46" y="282"/>
                    <a:pt x="54" y="284"/>
                    <a:pt x="64" y="286"/>
                  </a:cubicBezTo>
                  <a:cubicBezTo>
                    <a:pt x="77" y="283"/>
                    <a:pt x="73" y="282"/>
                    <a:pt x="80" y="272"/>
                  </a:cubicBezTo>
                  <a:cubicBezTo>
                    <a:pt x="83" y="252"/>
                    <a:pt x="90" y="231"/>
                    <a:pt x="96" y="212"/>
                  </a:cubicBezTo>
                  <a:cubicBezTo>
                    <a:pt x="98" y="205"/>
                    <a:pt x="103" y="207"/>
                    <a:pt x="108" y="204"/>
                  </a:cubicBezTo>
                  <a:cubicBezTo>
                    <a:pt x="120" y="197"/>
                    <a:pt x="131" y="188"/>
                    <a:pt x="144" y="184"/>
                  </a:cubicBezTo>
                  <a:cubicBezTo>
                    <a:pt x="158" y="170"/>
                    <a:pt x="151" y="175"/>
                    <a:pt x="162" y="168"/>
                  </a:cubicBezTo>
                  <a:cubicBezTo>
                    <a:pt x="172" y="154"/>
                    <a:pt x="167" y="159"/>
                    <a:pt x="176" y="150"/>
                  </a:cubicBezTo>
                  <a:cubicBezTo>
                    <a:pt x="182" y="131"/>
                    <a:pt x="192" y="89"/>
                    <a:pt x="212" y="82"/>
                  </a:cubicBezTo>
                  <a:cubicBezTo>
                    <a:pt x="224" y="78"/>
                    <a:pt x="236" y="78"/>
                    <a:pt x="248" y="76"/>
                  </a:cubicBezTo>
                  <a:cubicBezTo>
                    <a:pt x="270" y="62"/>
                    <a:pt x="251" y="19"/>
                    <a:pt x="27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898" name="Freeform 162"/>
            <p:cNvSpPr>
              <a:spLocks/>
            </p:cNvSpPr>
            <p:nvPr/>
          </p:nvSpPr>
          <p:spPr bwMode="auto">
            <a:xfrm>
              <a:off x="3685" y="2567"/>
              <a:ext cx="488" cy="376"/>
            </a:xfrm>
            <a:custGeom>
              <a:avLst/>
              <a:gdLst>
                <a:gd name="T0" fmla="*/ 0 w 308"/>
                <a:gd name="T1" fmla="*/ 0 h 217"/>
                <a:gd name="T2" fmla="*/ 76 w 308"/>
                <a:gd name="T3" fmla="*/ 46 h 217"/>
                <a:gd name="T4" fmla="*/ 100 w 308"/>
                <a:gd name="T5" fmla="*/ 130 h 217"/>
                <a:gd name="T6" fmla="*/ 112 w 308"/>
                <a:gd name="T7" fmla="*/ 158 h 217"/>
                <a:gd name="T8" fmla="*/ 168 w 308"/>
                <a:gd name="T9" fmla="*/ 174 h 217"/>
                <a:gd name="T10" fmla="*/ 192 w 308"/>
                <a:gd name="T11" fmla="*/ 186 h 217"/>
                <a:gd name="T12" fmla="*/ 262 w 308"/>
                <a:gd name="T13" fmla="*/ 186 h 217"/>
                <a:gd name="T14" fmla="*/ 286 w 308"/>
                <a:gd name="T15" fmla="*/ 198 h 217"/>
                <a:gd name="T16" fmla="*/ 302 w 308"/>
                <a:gd name="T17" fmla="*/ 210 h 217"/>
                <a:gd name="T18" fmla="*/ 308 w 308"/>
                <a:gd name="T19" fmla="*/ 2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8" h="217">
                  <a:moveTo>
                    <a:pt x="0" y="0"/>
                  </a:moveTo>
                  <a:cubicBezTo>
                    <a:pt x="8" y="24"/>
                    <a:pt x="58" y="28"/>
                    <a:pt x="76" y="46"/>
                  </a:cubicBezTo>
                  <a:cubicBezTo>
                    <a:pt x="85" y="73"/>
                    <a:pt x="94" y="102"/>
                    <a:pt x="100" y="130"/>
                  </a:cubicBezTo>
                  <a:cubicBezTo>
                    <a:pt x="103" y="142"/>
                    <a:pt x="102" y="151"/>
                    <a:pt x="112" y="158"/>
                  </a:cubicBezTo>
                  <a:cubicBezTo>
                    <a:pt x="124" y="177"/>
                    <a:pt x="148" y="173"/>
                    <a:pt x="168" y="174"/>
                  </a:cubicBezTo>
                  <a:cubicBezTo>
                    <a:pt x="176" y="177"/>
                    <a:pt x="185" y="181"/>
                    <a:pt x="192" y="186"/>
                  </a:cubicBezTo>
                  <a:cubicBezTo>
                    <a:pt x="220" y="185"/>
                    <a:pt x="235" y="182"/>
                    <a:pt x="262" y="186"/>
                  </a:cubicBezTo>
                  <a:cubicBezTo>
                    <a:pt x="271" y="187"/>
                    <a:pt x="286" y="198"/>
                    <a:pt x="286" y="198"/>
                  </a:cubicBezTo>
                  <a:cubicBezTo>
                    <a:pt x="291" y="205"/>
                    <a:pt x="295" y="205"/>
                    <a:pt x="302" y="210"/>
                  </a:cubicBezTo>
                  <a:cubicBezTo>
                    <a:pt x="306" y="217"/>
                    <a:pt x="304" y="216"/>
                    <a:pt x="308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92899" name="Text Box 163"/>
          <p:cNvSpPr txBox="1">
            <a:spLocks noChangeArrowheads="1"/>
          </p:cNvSpPr>
          <p:nvPr/>
        </p:nvSpPr>
        <p:spPr bwMode="auto">
          <a:xfrm>
            <a:off x="228600" y="1447800"/>
            <a:ext cx="1927225" cy="519113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kumimoji="0" lang="fr-CA" sz="28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Normal</a:t>
            </a:r>
            <a:endParaRPr kumimoji="0" lang="en-CA" sz="2800" b="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pSp>
        <p:nvGrpSpPr>
          <p:cNvPr id="5492900" name="Group 164"/>
          <p:cNvGrpSpPr>
            <a:grpSpLocks/>
          </p:cNvGrpSpPr>
          <p:nvPr/>
        </p:nvGrpSpPr>
        <p:grpSpPr bwMode="auto">
          <a:xfrm>
            <a:off x="2667000" y="4191000"/>
            <a:ext cx="2057400" cy="2019300"/>
            <a:chOff x="3408" y="864"/>
            <a:chExt cx="1416" cy="1359"/>
          </a:xfrm>
        </p:grpSpPr>
        <p:graphicFrame>
          <p:nvGraphicFramePr>
            <p:cNvPr id="5492901" name="Object 165"/>
            <p:cNvGraphicFramePr>
              <a:graphicFrameLocks noChangeAspect="1"/>
            </p:cNvGraphicFramePr>
            <p:nvPr/>
          </p:nvGraphicFramePr>
          <p:xfrm>
            <a:off x="3408" y="864"/>
            <a:ext cx="1416" cy="1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22" name="Photo Editor Photo" r:id="rId7" imgW="1569524" imgH="1569524" progId="MSPhotoEd.3">
                    <p:embed/>
                  </p:oleObj>
                </mc:Choice>
                <mc:Fallback>
                  <p:oleObj name="Photo Editor Photo" r:id="rId7" imgW="1569524" imgH="156952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864"/>
                          <a:ext cx="1416" cy="1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92902" name="Freeform 166"/>
            <p:cNvSpPr>
              <a:spLocks/>
            </p:cNvSpPr>
            <p:nvPr/>
          </p:nvSpPr>
          <p:spPr bwMode="auto">
            <a:xfrm>
              <a:off x="3536" y="1568"/>
              <a:ext cx="56" cy="216"/>
            </a:xfrm>
            <a:custGeom>
              <a:avLst/>
              <a:gdLst>
                <a:gd name="T0" fmla="*/ 56 w 56"/>
                <a:gd name="T1" fmla="*/ 216 h 216"/>
                <a:gd name="T2" fmla="*/ 0 w 56"/>
                <a:gd name="T3" fmla="*/ 152 h 216"/>
                <a:gd name="T4" fmla="*/ 32 w 56"/>
                <a:gd name="T5" fmla="*/ 72 h 216"/>
                <a:gd name="T6" fmla="*/ 40 w 56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16">
                  <a:moveTo>
                    <a:pt x="56" y="216"/>
                  </a:moveTo>
                  <a:cubicBezTo>
                    <a:pt x="39" y="190"/>
                    <a:pt x="17" y="178"/>
                    <a:pt x="0" y="152"/>
                  </a:cubicBezTo>
                  <a:cubicBezTo>
                    <a:pt x="8" y="120"/>
                    <a:pt x="14" y="99"/>
                    <a:pt x="32" y="72"/>
                  </a:cubicBezTo>
                  <a:cubicBezTo>
                    <a:pt x="41" y="16"/>
                    <a:pt x="40" y="40"/>
                    <a:pt x="4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3" name="Freeform 167"/>
            <p:cNvSpPr>
              <a:spLocks/>
            </p:cNvSpPr>
            <p:nvPr/>
          </p:nvSpPr>
          <p:spPr bwMode="auto">
            <a:xfrm>
              <a:off x="3526" y="1560"/>
              <a:ext cx="50" cy="192"/>
            </a:xfrm>
            <a:custGeom>
              <a:avLst/>
              <a:gdLst>
                <a:gd name="T0" fmla="*/ 50 w 50"/>
                <a:gd name="T1" fmla="*/ 192 h 192"/>
                <a:gd name="T2" fmla="*/ 26 w 50"/>
                <a:gd name="T3" fmla="*/ 184 h 192"/>
                <a:gd name="T4" fmla="*/ 10 w 50"/>
                <a:gd name="T5" fmla="*/ 136 h 192"/>
                <a:gd name="T6" fmla="*/ 26 w 50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2">
                  <a:moveTo>
                    <a:pt x="50" y="192"/>
                  </a:moveTo>
                  <a:cubicBezTo>
                    <a:pt x="42" y="189"/>
                    <a:pt x="31" y="191"/>
                    <a:pt x="26" y="184"/>
                  </a:cubicBezTo>
                  <a:cubicBezTo>
                    <a:pt x="16" y="170"/>
                    <a:pt x="10" y="136"/>
                    <a:pt x="10" y="136"/>
                  </a:cubicBezTo>
                  <a:cubicBezTo>
                    <a:pt x="18" y="10"/>
                    <a:pt x="0" y="52"/>
                    <a:pt x="26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4" name="Freeform 168"/>
            <p:cNvSpPr>
              <a:spLocks/>
            </p:cNvSpPr>
            <p:nvPr/>
          </p:nvSpPr>
          <p:spPr bwMode="auto">
            <a:xfrm>
              <a:off x="3592" y="1328"/>
              <a:ext cx="144" cy="184"/>
            </a:xfrm>
            <a:custGeom>
              <a:avLst/>
              <a:gdLst>
                <a:gd name="T0" fmla="*/ 0 w 144"/>
                <a:gd name="T1" fmla="*/ 184 h 184"/>
                <a:gd name="T2" fmla="*/ 32 w 144"/>
                <a:gd name="T3" fmla="*/ 80 h 184"/>
                <a:gd name="T4" fmla="*/ 80 w 144"/>
                <a:gd name="T5" fmla="*/ 64 h 184"/>
                <a:gd name="T6" fmla="*/ 104 w 144"/>
                <a:gd name="T7" fmla="*/ 56 h 184"/>
                <a:gd name="T8" fmla="*/ 144 w 144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84">
                  <a:moveTo>
                    <a:pt x="0" y="184"/>
                  </a:moveTo>
                  <a:cubicBezTo>
                    <a:pt x="3" y="163"/>
                    <a:pt x="5" y="97"/>
                    <a:pt x="32" y="80"/>
                  </a:cubicBezTo>
                  <a:cubicBezTo>
                    <a:pt x="46" y="71"/>
                    <a:pt x="64" y="69"/>
                    <a:pt x="80" y="64"/>
                  </a:cubicBezTo>
                  <a:cubicBezTo>
                    <a:pt x="88" y="61"/>
                    <a:pt x="104" y="56"/>
                    <a:pt x="104" y="56"/>
                  </a:cubicBezTo>
                  <a:cubicBezTo>
                    <a:pt x="138" y="5"/>
                    <a:pt x="122" y="22"/>
                    <a:pt x="14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5" name="Freeform 169"/>
            <p:cNvSpPr>
              <a:spLocks/>
            </p:cNvSpPr>
            <p:nvPr/>
          </p:nvSpPr>
          <p:spPr bwMode="auto">
            <a:xfrm>
              <a:off x="3712" y="1064"/>
              <a:ext cx="184" cy="192"/>
            </a:xfrm>
            <a:custGeom>
              <a:avLst/>
              <a:gdLst>
                <a:gd name="T0" fmla="*/ 0 w 184"/>
                <a:gd name="T1" fmla="*/ 192 h 192"/>
                <a:gd name="T2" fmla="*/ 56 w 184"/>
                <a:gd name="T3" fmla="*/ 96 h 192"/>
                <a:gd name="T4" fmla="*/ 88 w 184"/>
                <a:gd name="T5" fmla="*/ 24 h 192"/>
                <a:gd name="T6" fmla="*/ 136 w 184"/>
                <a:gd name="T7" fmla="*/ 8 h 192"/>
                <a:gd name="T8" fmla="*/ 184 w 184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92">
                  <a:moveTo>
                    <a:pt x="0" y="192"/>
                  </a:moveTo>
                  <a:cubicBezTo>
                    <a:pt x="12" y="156"/>
                    <a:pt x="35" y="127"/>
                    <a:pt x="56" y="96"/>
                  </a:cubicBezTo>
                  <a:cubicBezTo>
                    <a:pt x="63" y="85"/>
                    <a:pt x="69" y="36"/>
                    <a:pt x="88" y="24"/>
                  </a:cubicBezTo>
                  <a:cubicBezTo>
                    <a:pt x="102" y="15"/>
                    <a:pt x="119" y="11"/>
                    <a:pt x="136" y="8"/>
                  </a:cubicBezTo>
                  <a:cubicBezTo>
                    <a:pt x="152" y="5"/>
                    <a:pt x="184" y="0"/>
                    <a:pt x="18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6" name="Freeform 170"/>
            <p:cNvSpPr>
              <a:spLocks/>
            </p:cNvSpPr>
            <p:nvPr/>
          </p:nvSpPr>
          <p:spPr bwMode="auto">
            <a:xfrm>
              <a:off x="4024" y="950"/>
              <a:ext cx="226" cy="82"/>
            </a:xfrm>
            <a:custGeom>
              <a:avLst/>
              <a:gdLst>
                <a:gd name="T0" fmla="*/ 0 w 226"/>
                <a:gd name="T1" fmla="*/ 82 h 82"/>
                <a:gd name="T2" fmla="*/ 152 w 226"/>
                <a:gd name="T3" fmla="*/ 50 h 82"/>
                <a:gd name="T4" fmla="*/ 200 w 226"/>
                <a:gd name="T5" fmla="*/ 26 h 82"/>
                <a:gd name="T6" fmla="*/ 224 w 226"/>
                <a:gd name="T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82">
                  <a:moveTo>
                    <a:pt x="0" y="82"/>
                  </a:moveTo>
                  <a:cubicBezTo>
                    <a:pt x="63" y="61"/>
                    <a:pt x="82" y="57"/>
                    <a:pt x="152" y="50"/>
                  </a:cubicBezTo>
                  <a:cubicBezTo>
                    <a:pt x="172" y="43"/>
                    <a:pt x="184" y="42"/>
                    <a:pt x="200" y="26"/>
                  </a:cubicBezTo>
                  <a:cubicBezTo>
                    <a:pt x="226" y="0"/>
                    <a:pt x="204" y="2"/>
                    <a:pt x="224" y="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7" name="Freeform 171"/>
            <p:cNvSpPr>
              <a:spLocks/>
            </p:cNvSpPr>
            <p:nvPr/>
          </p:nvSpPr>
          <p:spPr bwMode="auto">
            <a:xfrm>
              <a:off x="3696" y="1048"/>
              <a:ext cx="168" cy="200"/>
            </a:xfrm>
            <a:custGeom>
              <a:avLst/>
              <a:gdLst>
                <a:gd name="T0" fmla="*/ 168 w 168"/>
                <a:gd name="T1" fmla="*/ 0 h 200"/>
                <a:gd name="T2" fmla="*/ 144 w 168"/>
                <a:gd name="T3" fmla="*/ 8 h 200"/>
                <a:gd name="T4" fmla="*/ 128 w 168"/>
                <a:gd name="T5" fmla="*/ 56 h 200"/>
                <a:gd name="T6" fmla="*/ 72 w 168"/>
                <a:gd name="T7" fmla="*/ 136 h 200"/>
                <a:gd name="T8" fmla="*/ 24 w 168"/>
                <a:gd name="T9" fmla="*/ 168 h 200"/>
                <a:gd name="T10" fmla="*/ 0 w 168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200">
                  <a:moveTo>
                    <a:pt x="168" y="0"/>
                  </a:moveTo>
                  <a:cubicBezTo>
                    <a:pt x="160" y="3"/>
                    <a:pt x="149" y="1"/>
                    <a:pt x="144" y="8"/>
                  </a:cubicBezTo>
                  <a:cubicBezTo>
                    <a:pt x="134" y="22"/>
                    <a:pt x="128" y="56"/>
                    <a:pt x="128" y="56"/>
                  </a:cubicBezTo>
                  <a:cubicBezTo>
                    <a:pt x="116" y="137"/>
                    <a:pt x="129" y="104"/>
                    <a:pt x="72" y="136"/>
                  </a:cubicBezTo>
                  <a:cubicBezTo>
                    <a:pt x="55" y="145"/>
                    <a:pt x="24" y="168"/>
                    <a:pt x="24" y="168"/>
                  </a:cubicBezTo>
                  <a:cubicBezTo>
                    <a:pt x="6" y="195"/>
                    <a:pt x="15" y="185"/>
                    <a:pt x="0" y="20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8" name="Freeform 172"/>
            <p:cNvSpPr>
              <a:spLocks/>
            </p:cNvSpPr>
            <p:nvPr/>
          </p:nvSpPr>
          <p:spPr bwMode="auto">
            <a:xfrm>
              <a:off x="3560" y="1283"/>
              <a:ext cx="153" cy="229"/>
            </a:xfrm>
            <a:custGeom>
              <a:avLst/>
              <a:gdLst>
                <a:gd name="T0" fmla="*/ 136 w 153"/>
                <a:gd name="T1" fmla="*/ 45 h 229"/>
                <a:gd name="T2" fmla="*/ 112 w 153"/>
                <a:gd name="T3" fmla="*/ 93 h 229"/>
                <a:gd name="T4" fmla="*/ 80 w 153"/>
                <a:gd name="T5" fmla="*/ 165 h 229"/>
                <a:gd name="T6" fmla="*/ 0 w 153"/>
                <a:gd name="T7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229">
                  <a:moveTo>
                    <a:pt x="136" y="45"/>
                  </a:moveTo>
                  <a:cubicBezTo>
                    <a:pt x="107" y="133"/>
                    <a:pt x="153" y="0"/>
                    <a:pt x="112" y="93"/>
                  </a:cubicBezTo>
                  <a:cubicBezTo>
                    <a:pt x="103" y="114"/>
                    <a:pt x="100" y="148"/>
                    <a:pt x="80" y="165"/>
                  </a:cubicBezTo>
                  <a:cubicBezTo>
                    <a:pt x="51" y="190"/>
                    <a:pt x="17" y="196"/>
                    <a:pt x="0" y="229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09" name="Freeform 173"/>
            <p:cNvSpPr>
              <a:spLocks/>
            </p:cNvSpPr>
            <p:nvPr/>
          </p:nvSpPr>
          <p:spPr bwMode="auto">
            <a:xfrm>
              <a:off x="4448" y="1112"/>
              <a:ext cx="138" cy="112"/>
            </a:xfrm>
            <a:custGeom>
              <a:avLst/>
              <a:gdLst>
                <a:gd name="T0" fmla="*/ 0 w 138"/>
                <a:gd name="T1" fmla="*/ 0 h 112"/>
                <a:gd name="T2" fmla="*/ 32 w 138"/>
                <a:gd name="T3" fmla="*/ 8 h 112"/>
                <a:gd name="T4" fmla="*/ 64 w 138"/>
                <a:gd name="T5" fmla="*/ 56 h 112"/>
                <a:gd name="T6" fmla="*/ 112 w 138"/>
                <a:gd name="T7" fmla="*/ 88 h 112"/>
                <a:gd name="T8" fmla="*/ 136 w 138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12">
                  <a:moveTo>
                    <a:pt x="0" y="0"/>
                  </a:moveTo>
                  <a:cubicBezTo>
                    <a:pt x="11" y="3"/>
                    <a:pt x="24" y="1"/>
                    <a:pt x="32" y="8"/>
                  </a:cubicBezTo>
                  <a:cubicBezTo>
                    <a:pt x="46" y="21"/>
                    <a:pt x="48" y="45"/>
                    <a:pt x="64" y="56"/>
                  </a:cubicBezTo>
                  <a:cubicBezTo>
                    <a:pt x="80" y="67"/>
                    <a:pt x="96" y="77"/>
                    <a:pt x="112" y="88"/>
                  </a:cubicBezTo>
                  <a:cubicBezTo>
                    <a:pt x="138" y="105"/>
                    <a:pt x="136" y="94"/>
                    <a:pt x="136" y="11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0" name="Freeform 174"/>
            <p:cNvSpPr>
              <a:spLocks/>
            </p:cNvSpPr>
            <p:nvPr/>
          </p:nvSpPr>
          <p:spPr bwMode="auto">
            <a:xfrm>
              <a:off x="4568" y="1264"/>
              <a:ext cx="88" cy="152"/>
            </a:xfrm>
            <a:custGeom>
              <a:avLst/>
              <a:gdLst>
                <a:gd name="T0" fmla="*/ 88 w 88"/>
                <a:gd name="T1" fmla="*/ 0 h 152"/>
                <a:gd name="T2" fmla="*/ 0 w 88"/>
                <a:gd name="T3" fmla="*/ 64 h 152"/>
                <a:gd name="T4" fmla="*/ 48 w 88"/>
                <a:gd name="T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152">
                  <a:moveTo>
                    <a:pt x="88" y="0"/>
                  </a:moveTo>
                  <a:cubicBezTo>
                    <a:pt x="64" y="36"/>
                    <a:pt x="34" y="41"/>
                    <a:pt x="0" y="64"/>
                  </a:cubicBezTo>
                  <a:cubicBezTo>
                    <a:pt x="11" y="97"/>
                    <a:pt x="33" y="122"/>
                    <a:pt x="48" y="15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1" name="Freeform 175"/>
            <p:cNvSpPr>
              <a:spLocks/>
            </p:cNvSpPr>
            <p:nvPr/>
          </p:nvSpPr>
          <p:spPr bwMode="auto">
            <a:xfrm>
              <a:off x="4504" y="1480"/>
              <a:ext cx="163" cy="359"/>
            </a:xfrm>
            <a:custGeom>
              <a:avLst/>
              <a:gdLst>
                <a:gd name="T0" fmla="*/ 128 w 163"/>
                <a:gd name="T1" fmla="*/ 0 h 359"/>
                <a:gd name="T2" fmla="*/ 136 w 163"/>
                <a:gd name="T3" fmla="*/ 144 h 359"/>
                <a:gd name="T4" fmla="*/ 88 w 163"/>
                <a:gd name="T5" fmla="*/ 176 h 359"/>
                <a:gd name="T6" fmla="*/ 64 w 163"/>
                <a:gd name="T7" fmla="*/ 240 h 359"/>
                <a:gd name="T8" fmla="*/ 64 w 163"/>
                <a:gd name="T9" fmla="*/ 256 h 359"/>
                <a:gd name="T10" fmla="*/ 56 w 163"/>
                <a:gd name="T11" fmla="*/ 176 h 359"/>
                <a:gd name="T12" fmla="*/ 48 w 163"/>
                <a:gd name="T13" fmla="*/ 152 h 359"/>
                <a:gd name="T14" fmla="*/ 0 w 163"/>
                <a:gd name="T1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359">
                  <a:moveTo>
                    <a:pt x="128" y="0"/>
                  </a:moveTo>
                  <a:cubicBezTo>
                    <a:pt x="145" y="51"/>
                    <a:pt x="163" y="83"/>
                    <a:pt x="136" y="144"/>
                  </a:cubicBezTo>
                  <a:cubicBezTo>
                    <a:pt x="128" y="162"/>
                    <a:pt x="88" y="176"/>
                    <a:pt x="88" y="176"/>
                  </a:cubicBezTo>
                  <a:cubicBezTo>
                    <a:pt x="66" y="209"/>
                    <a:pt x="72" y="194"/>
                    <a:pt x="64" y="240"/>
                  </a:cubicBezTo>
                  <a:cubicBezTo>
                    <a:pt x="44" y="359"/>
                    <a:pt x="59" y="279"/>
                    <a:pt x="64" y="256"/>
                  </a:cubicBezTo>
                  <a:cubicBezTo>
                    <a:pt x="61" y="229"/>
                    <a:pt x="60" y="202"/>
                    <a:pt x="56" y="176"/>
                  </a:cubicBezTo>
                  <a:cubicBezTo>
                    <a:pt x="55" y="168"/>
                    <a:pt x="49" y="160"/>
                    <a:pt x="48" y="152"/>
                  </a:cubicBezTo>
                  <a:cubicBezTo>
                    <a:pt x="36" y="34"/>
                    <a:pt x="73" y="36"/>
                    <a:pt x="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2" name="Freeform 176"/>
            <p:cNvSpPr>
              <a:spLocks/>
            </p:cNvSpPr>
            <p:nvPr/>
          </p:nvSpPr>
          <p:spPr bwMode="auto">
            <a:xfrm>
              <a:off x="4656" y="1544"/>
              <a:ext cx="41" cy="344"/>
            </a:xfrm>
            <a:custGeom>
              <a:avLst/>
              <a:gdLst>
                <a:gd name="T0" fmla="*/ 16 w 41"/>
                <a:gd name="T1" fmla="*/ 0 h 344"/>
                <a:gd name="T2" fmla="*/ 40 w 41"/>
                <a:gd name="T3" fmla="*/ 248 h 344"/>
                <a:gd name="T4" fmla="*/ 24 w 41"/>
                <a:gd name="T5" fmla="*/ 328 h 344"/>
                <a:gd name="T6" fmla="*/ 0 w 41"/>
                <a:gd name="T7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44">
                  <a:moveTo>
                    <a:pt x="16" y="0"/>
                  </a:moveTo>
                  <a:cubicBezTo>
                    <a:pt x="20" y="92"/>
                    <a:pt x="19" y="163"/>
                    <a:pt x="40" y="248"/>
                  </a:cubicBezTo>
                  <a:cubicBezTo>
                    <a:pt x="36" y="275"/>
                    <a:pt x="41" y="307"/>
                    <a:pt x="24" y="328"/>
                  </a:cubicBezTo>
                  <a:cubicBezTo>
                    <a:pt x="18" y="336"/>
                    <a:pt x="0" y="344"/>
                    <a:pt x="0" y="34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3" name="Freeform 177"/>
            <p:cNvSpPr>
              <a:spLocks/>
            </p:cNvSpPr>
            <p:nvPr/>
          </p:nvSpPr>
          <p:spPr bwMode="auto">
            <a:xfrm>
              <a:off x="4688" y="1336"/>
              <a:ext cx="80" cy="232"/>
            </a:xfrm>
            <a:custGeom>
              <a:avLst/>
              <a:gdLst>
                <a:gd name="T0" fmla="*/ 0 w 80"/>
                <a:gd name="T1" fmla="*/ 0 h 232"/>
                <a:gd name="T2" fmla="*/ 40 w 80"/>
                <a:gd name="T3" fmla="*/ 104 h 232"/>
                <a:gd name="T4" fmla="*/ 56 w 80"/>
                <a:gd name="T5" fmla="*/ 192 h 232"/>
                <a:gd name="T6" fmla="*/ 80 w 80"/>
                <a:gd name="T7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32">
                  <a:moveTo>
                    <a:pt x="0" y="0"/>
                  </a:moveTo>
                  <a:cubicBezTo>
                    <a:pt x="10" y="38"/>
                    <a:pt x="18" y="71"/>
                    <a:pt x="40" y="104"/>
                  </a:cubicBezTo>
                  <a:cubicBezTo>
                    <a:pt x="47" y="133"/>
                    <a:pt x="47" y="163"/>
                    <a:pt x="56" y="192"/>
                  </a:cubicBezTo>
                  <a:cubicBezTo>
                    <a:pt x="60" y="207"/>
                    <a:pt x="73" y="218"/>
                    <a:pt x="80" y="232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4" name="Freeform 178"/>
            <p:cNvSpPr>
              <a:spLocks/>
            </p:cNvSpPr>
            <p:nvPr/>
          </p:nvSpPr>
          <p:spPr bwMode="auto">
            <a:xfrm>
              <a:off x="3734" y="1184"/>
              <a:ext cx="266" cy="139"/>
            </a:xfrm>
            <a:custGeom>
              <a:avLst/>
              <a:gdLst>
                <a:gd name="T0" fmla="*/ 266 w 266"/>
                <a:gd name="T1" fmla="*/ 0 h 139"/>
                <a:gd name="T2" fmla="*/ 82 w 266"/>
                <a:gd name="T3" fmla="*/ 32 h 139"/>
                <a:gd name="T4" fmla="*/ 58 w 266"/>
                <a:gd name="T5" fmla="*/ 40 h 139"/>
                <a:gd name="T6" fmla="*/ 50 w 266"/>
                <a:gd name="T7" fmla="*/ 64 h 139"/>
                <a:gd name="T8" fmla="*/ 18 w 266"/>
                <a:gd name="T9" fmla="*/ 112 h 139"/>
                <a:gd name="T10" fmla="*/ 2 w 266"/>
                <a:gd name="T11" fmla="*/ 13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139">
                  <a:moveTo>
                    <a:pt x="266" y="0"/>
                  </a:moveTo>
                  <a:cubicBezTo>
                    <a:pt x="205" y="41"/>
                    <a:pt x="172" y="27"/>
                    <a:pt x="82" y="32"/>
                  </a:cubicBezTo>
                  <a:cubicBezTo>
                    <a:pt x="74" y="35"/>
                    <a:pt x="64" y="34"/>
                    <a:pt x="58" y="40"/>
                  </a:cubicBezTo>
                  <a:cubicBezTo>
                    <a:pt x="52" y="46"/>
                    <a:pt x="54" y="57"/>
                    <a:pt x="50" y="64"/>
                  </a:cubicBezTo>
                  <a:cubicBezTo>
                    <a:pt x="41" y="81"/>
                    <a:pt x="29" y="96"/>
                    <a:pt x="18" y="112"/>
                  </a:cubicBezTo>
                  <a:cubicBezTo>
                    <a:pt x="0" y="139"/>
                    <a:pt x="21" y="136"/>
                    <a:pt x="2" y="13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5" name="Freeform 179"/>
            <p:cNvSpPr>
              <a:spLocks/>
            </p:cNvSpPr>
            <p:nvPr/>
          </p:nvSpPr>
          <p:spPr bwMode="auto">
            <a:xfrm>
              <a:off x="3664" y="1496"/>
              <a:ext cx="112" cy="288"/>
            </a:xfrm>
            <a:custGeom>
              <a:avLst/>
              <a:gdLst>
                <a:gd name="T0" fmla="*/ 32 w 112"/>
                <a:gd name="T1" fmla="*/ 0 h 288"/>
                <a:gd name="T2" fmla="*/ 0 w 112"/>
                <a:gd name="T3" fmla="*/ 136 h 288"/>
                <a:gd name="T4" fmla="*/ 56 w 112"/>
                <a:gd name="T5" fmla="*/ 216 h 288"/>
                <a:gd name="T6" fmla="*/ 80 w 112"/>
                <a:gd name="T7" fmla="*/ 240 h 288"/>
                <a:gd name="T8" fmla="*/ 88 w 112"/>
                <a:gd name="T9" fmla="*/ 264 h 288"/>
                <a:gd name="T10" fmla="*/ 112 w 112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288">
                  <a:moveTo>
                    <a:pt x="32" y="0"/>
                  </a:moveTo>
                  <a:cubicBezTo>
                    <a:pt x="25" y="48"/>
                    <a:pt x="12" y="90"/>
                    <a:pt x="0" y="136"/>
                  </a:cubicBezTo>
                  <a:cubicBezTo>
                    <a:pt x="13" y="190"/>
                    <a:pt x="0" y="160"/>
                    <a:pt x="56" y="216"/>
                  </a:cubicBezTo>
                  <a:cubicBezTo>
                    <a:pt x="64" y="224"/>
                    <a:pt x="80" y="240"/>
                    <a:pt x="80" y="240"/>
                  </a:cubicBezTo>
                  <a:cubicBezTo>
                    <a:pt x="83" y="248"/>
                    <a:pt x="83" y="257"/>
                    <a:pt x="88" y="264"/>
                  </a:cubicBezTo>
                  <a:cubicBezTo>
                    <a:pt x="94" y="273"/>
                    <a:pt x="112" y="288"/>
                    <a:pt x="112" y="28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6" name="Freeform 180"/>
            <p:cNvSpPr>
              <a:spLocks/>
            </p:cNvSpPr>
            <p:nvPr/>
          </p:nvSpPr>
          <p:spPr bwMode="auto">
            <a:xfrm>
              <a:off x="3672" y="1520"/>
              <a:ext cx="74" cy="168"/>
            </a:xfrm>
            <a:custGeom>
              <a:avLst/>
              <a:gdLst>
                <a:gd name="T0" fmla="*/ 0 w 74"/>
                <a:gd name="T1" fmla="*/ 0 h 168"/>
                <a:gd name="T2" fmla="*/ 48 w 74"/>
                <a:gd name="T3" fmla="*/ 64 h 168"/>
                <a:gd name="T4" fmla="*/ 72 w 74"/>
                <a:gd name="T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68">
                  <a:moveTo>
                    <a:pt x="0" y="0"/>
                  </a:moveTo>
                  <a:cubicBezTo>
                    <a:pt x="11" y="32"/>
                    <a:pt x="20" y="45"/>
                    <a:pt x="48" y="64"/>
                  </a:cubicBezTo>
                  <a:cubicBezTo>
                    <a:pt x="74" y="104"/>
                    <a:pt x="72" y="117"/>
                    <a:pt x="72" y="16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7" name="Freeform 181"/>
            <p:cNvSpPr>
              <a:spLocks/>
            </p:cNvSpPr>
            <p:nvPr/>
          </p:nvSpPr>
          <p:spPr bwMode="auto">
            <a:xfrm>
              <a:off x="4352" y="1728"/>
              <a:ext cx="160" cy="224"/>
            </a:xfrm>
            <a:custGeom>
              <a:avLst/>
              <a:gdLst>
                <a:gd name="T0" fmla="*/ 160 w 160"/>
                <a:gd name="T1" fmla="*/ 0 h 224"/>
                <a:gd name="T2" fmla="*/ 96 w 160"/>
                <a:gd name="T3" fmla="*/ 88 h 224"/>
                <a:gd name="T4" fmla="*/ 64 w 160"/>
                <a:gd name="T5" fmla="*/ 136 h 224"/>
                <a:gd name="T6" fmla="*/ 40 w 160"/>
                <a:gd name="T7" fmla="*/ 192 h 224"/>
                <a:gd name="T8" fmla="*/ 0 w 160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24">
                  <a:moveTo>
                    <a:pt x="160" y="0"/>
                  </a:moveTo>
                  <a:cubicBezTo>
                    <a:pt x="147" y="39"/>
                    <a:pt x="129" y="66"/>
                    <a:pt x="96" y="88"/>
                  </a:cubicBezTo>
                  <a:cubicBezTo>
                    <a:pt x="85" y="104"/>
                    <a:pt x="69" y="117"/>
                    <a:pt x="64" y="136"/>
                  </a:cubicBezTo>
                  <a:cubicBezTo>
                    <a:pt x="58" y="160"/>
                    <a:pt x="58" y="174"/>
                    <a:pt x="40" y="192"/>
                  </a:cubicBezTo>
                  <a:cubicBezTo>
                    <a:pt x="28" y="204"/>
                    <a:pt x="12" y="212"/>
                    <a:pt x="0" y="2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8" name="Freeform 182"/>
            <p:cNvSpPr>
              <a:spLocks/>
            </p:cNvSpPr>
            <p:nvPr/>
          </p:nvSpPr>
          <p:spPr bwMode="auto">
            <a:xfrm>
              <a:off x="4320" y="1720"/>
              <a:ext cx="152" cy="218"/>
            </a:xfrm>
            <a:custGeom>
              <a:avLst/>
              <a:gdLst>
                <a:gd name="T0" fmla="*/ 144 w 152"/>
                <a:gd name="T1" fmla="*/ 0 h 218"/>
                <a:gd name="T2" fmla="*/ 112 w 152"/>
                <a:gd name="T3" fmla="*/ 176 h 218"/>
                <a:gd name="T4" fmla="*/ 40 w 152"/>
                <a:gd name="T5" fmla="*/ 208 h 218"/>
                <a:gd name="T6" fmla="*/ 0 w 152"/>
                <a:gd name="T7" fmla="*/ 21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218">
                  <a:moveTo>
                    <a:pt x="144" y="0"/>
                  </a:moveTo>
                  <a:cubicBezTo>
                    <a:pt x="136" y="54"/>
                    <a:pt x="152" y="136"/>
                    <a:pt x="112" y="176"/>
                  </a:cubicBezTo>
                  <a:cubicBezTo>
                    <a:pt x="93" y="195"/>
                    <a:pt x="64" y="200"/>
                    <a:pt x="40" y="208"/>
                  </a:cubicBezTo>
                  <a:cubicBezTo>
                    <a:pt x="11" y="218"/>
                    <a:pt x="24" y="216"/>
                    <a:pt x="0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19" name="Freeform 183"/>
            <p:cNvSpPr>
              <a:spLocks/>
            </p:cNvSpPr>
            <p:nvPr/>
          </p:nvSpPr>
          <p:spPr bwMode="auto">
            <a:xfrm>
              <a:off x="3904" y="1824"/>
              <a:ext cx="112" cy="119"/>
            </a:xfrm>
            <a:custGeom>
              <a:avLst/>
              <a:gdLst>
                <a:gd name="T0" fmla="*/ 0 w 112"/>
                <a:gd name="T1" fmla="*/ 0 h 119"/>
                <a:gd name="T2" fmla="*/ 112 w 112"/>
                <a:gd name="T3" fmla="*/ 8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2" h="119">
                  <a:moveTo>
                    <a:pt x="0" y="0"/>
                  </a:moveTo>
                  <a:cubicBezTo>
                    <a:pt x="15" y="22"/>
                    <a:pt x="81" y="119"/>
                    <a:pt x="112" y="8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0" name="Freeform 184"/>
            <p:cNvSpPr>
              <a:spLocks/>
            </p:cNvSpPr>
            <p:nvPr/>
          </p:nvSpPr>
          <p:spPr bwMode="auto">
            <a:xfrm>
              <a:off x="3688" y="1872"/>
              <a:ext cx="208" cy="224"/>
            </a:xfrm>
            <a:custGeom>
              <a:avLst/>
              <a:gdLst>
                <a:gd name="T0" fmla="*/ 0 w 208"/>
                <a:gd name="T1" fmla="*/ 0 h 224"/>
                <a:gd name="T2" fmla="*/ 32 w 208"/>
                <a:gd name="T3" fmla="*/ 48 h 224"/>
                <a:gd name="T4" fmla="*/ 72 w 208"/>
                <a:gd name="T5" fmla="*/ 144 h 224"/>
                <a:gd name="T6" fmla="*/ 208 w 208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24">
                  <a:moveTo>
                    <a:pt x="0" y="0"/>
                  </a:moveTo>
                  <a:cubicBezTo>
                    <a:pt x="11" y="16"/>
                    <a:pt x="21" y="32"/>
                    <a:pt x="32" y="48"/>
                  </a:cubicBezTo>
                  <a:cubicBezTo>
                    <a:pt x="51" y="76"/>
                    <a:pt x="44" y="120"/>
                    <a:pt x="72" y="144"/>
                  </a:cubicBezTo>
                  <a:cubicBezTo>
                    <a:pt x="111" y="178"/>
                    <a:pt x="163" y="201"/>
                    <a:pt x="208" y="2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1" name="Freeform 185"/>
            <p:cNvSpPr>
              <a:spLocks/>
            </p:cNvSpPr>
            <p:nvPr/>
          </p:nvSpPr>
          <p:spPr bwMode="auto">
            <a:xfrm>
              <a:off x="4080" y="2040"/>
              <a:ext cx="248" cy="50"/>
            </a:xfrm>
            <a:custGeom>
              <a:avLst/>
              <a:gdLst>
                <a:gd name="T0" fmla="*/ 0 w 248"/>
                <a:gd name="T1" fmla="*/ 48 h 50"/>
                <a:gd name="T2" fmla="*/ 248 w 248"/>
                <a:gd name="T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8" h="50">
                  <a:moveTo>
                    <a:pt x="0" y="48"/>
                  </a:moveTo>
                  <a:cubicBezTo>
                    <a:pt x="151" y="40"/>
                    <a:pt x="148" y="50"/>
                    <a:pt x="248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2" name="Freeform 186"/>
            <p:cNvSpPr>
              <a:spLocks/>
            </p:cNvSpPr>
            <p:nvPr/>
          </p:nvSpPr>
          <p:spPr bwMode="auto">
            <a:xfrm>
              <a:off x="3816" y="1872"/>
              <a:ext cx="168" cy="168"/>
            </a:xfrm>
            <a:custGeom>
              <a:avLst/>
              <a:gdLst>
                <a:gd name="T0" fmla="*/ 0 w 168"/>
                <a:gd name="T1" fmla="*/ 0 h 168"/>
                <a:gd name="T2" fmla="*/ 168 w 168"/>
                <a:gd name="T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cubicBezTo>
                    <a:pt x="54" y="54"/>
                    <a:pt x="79" y="168"/>
                    <a:pt x="168" y="16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3" name="Freeform 187"/>
            <p:cNvSpPr>
              <a:spLocks/>
            </p:cNvSpPr>
            <p:nvPr/>
          </p:nvSpPr>
          <p:spPr bwMode="auto">
            <a:xfrm>
              <a:off x="4120" y="2026"/>
              <a:ext cx="328" cy="110"/>
            </a:xfrm>
            <a:custGeom>
              <a:avLst/>
              <a:gdLst>
                <a:gd name="T0" fmla="*/ 0 w 328"/>
                <a:gd name="T1" fmla="*/ 110 h 110"/>
                <a:gd name="T2" fmla="*/ 72 w 328"/>
                <a:gd name="T3" fmla="*/ 70 h 110"/>
                <a:gd name="T4" fmla="*/ 120 w 328"/>
                <a:gd name="T5" fmla="*/ 54 h 110"/>
                <a:gd name="T6" fmla="*/ 168 w 328"/>
                <a:gd name="T7" fmla="*/ 14 h 110"/>
                <a:gd name="T8" fmla="*/ 328 w 328"/>
                <a:gd name="T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110">
                  <a:moveTo>
                    <a:pt x="0" y="110"/>
                  </a:moveTo>
                  <a:cubicBezTo>
                    <a:pt x="14" y="67"/>
                    <a:pt x="30" y="82"/>
                    <a:pt x="72" y="70"/>
                  </a:cubicBezTo>
                  <a:cubicBezTo>
                    <a:pt x="88" y="66"/>
                    <a:pt x="120" y="54"/>
                    <a:pt x="120" y="54"/>
                  </a:cubicBezTo>
                  <a:cubicBezTo>
                    <a:pt x="132" y="18"/>
                    <a:pt x="126" y="0"/>
                    <a:pt x="168" y="14"/>
                  </a:cubicBezTo>
                  <a:cubicBezTo>
                    <a:pt x="225" y="71"/>
                    <a:pt x="225" y="54"/>
                    <a:pt x="328" y="5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4" name="Freeform 188"/>
            <p:cNvSpPr>
              <a:spLocks/>
            </p:cNvSpPr>
            <p:nvPr/>
          </p:nvSpPr>
          <p:spPr bwMode="auto">
            <a:xfrm>
              <a:off x="4272" y="1154"/>
              <a:ext cx="224" cy="174"/>
            </a:xfrm>
            <a:custGeom>
              <a:avLst/>
              <a:gdLst>
                <a:gd name="T0" fmla="*/ 0 w 224"/>
                <a:gd name="T1" fmla="*/ 22 h 174"/>
                <a:gd name="T2" fmla="*/ 152 w 224"/>
                <a:gd name="T3" fmla="*/ 54 h 174"/>
                <a:gd name="T4" fmla="*/ 208 w 224"/>
                <a:gd name="T5" fmla="*/ 126 h 174"/>
                <a:gd name="T6" fmla="*/ 224 w 224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74">
                  <a:moveTo>
                    <a:pt x="0" y="22"/>
                  </a:moveTo>
                  <a:cubicBezTo>
                    <a:pt x="103" y="28"/>
                    <a:pt x="107" y="0"/>
                    <a:pt x="152" y="54"/>
                  </a:cubicBezTo>
                  <a:cubicBezTo>
                    <a:pt x="170" y="75"/>
                    <a:pt x="197" y="101"/>
                    <a:pt x="208" y="126"/>
                  </a:cubicBezTo>
                  <a:cubicBezTo>
                    <a:pt x="215" y="141"/>
                    <a:pt x="224" y="174"/>
                    <a:pt x="224" y="17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5" name="Freeform 189"/>
            <p:cNvSpPr>
              <a:spLocks/>
            </p:cNvSpPr>
            <p:nvPr/>
          </p:nvSpPr>
          <p:spPr bwMode="auto">
            <a:xfrm>
              <a:off x="3456" y="1112"/>
              <a:ext cx="256" cy="264"/>
            </a:xfrm>
            <a:custGeom>
              <a:avLst/>
              <a:gdLst>
                <a:gd name="T0" fmla="*/ 0 w 256"/>
                <a:gd name="T1" fmla="*/ 264 h 264"/>
                <a:gd name="T2" fmla="*/ 96 w 256"/>
                <a:gd name="T3" fmla="*/ 200 h 264"/>
                <a:gd name="T4" fmla="*/ 112 w 256"/>
                <a:gd name="T5" fmla="*/ 176 h 264"/>
                <a:gd name="T6" fmla="*/ 136 w 256"/>
                <a:gd name="T7" fmla="*/ 160 h 264"/>
                <a:gd name="T8" fmla="*/ 168 w 256"/>
                <a:gd name="T9" fmla="*/ 64 h 264"/>
                <a:gd name="T10" fmla="*/ 192 w 256"/>
                <a:gd name="T11" fmla="*/ 56 h 264"/>
                <a:gd name="T12" fmla="*/ 216 w 256"/>
                <a:gd name="T13" fmla="*/ 40 h 264"/>
                <a:gd name="T14" fmla="*/ 232 w 256"/>
                <a:gd name="T15" fmla="*/ 16 h 264"/>
                <a:gd name="T16" fmla="*/ 256 w 256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64">
                  <a:moveTo>
                    <a:pt x="0" y="264"/>
                  </a:moveTo>
                  <a:cubicBezTo>
                    <a:pt x="34" y="241"/>
                    <a:pt x="56" y="213"/>
                    <a:pt x="96" y="200"/>
                  </a:cubicBezTo>
                  <a:cubicBezTo>
                    <a:pt x="101" y="192"/>
                    <a:pt x="105" y="183"/>
                    <a:pt x="112" y="176"/>
                  </a:cubicBezTo>
                  <a:cubicBezTo>
                    <a:pt x="119" y="169"/>
                    <a:pt x="131" y="168"/>
                    <a:pt x="136" y="160"/>
                  </a:cubicBezTo>
                  <a:cubicBezTo>
                    <a:pt x="151" y="137"/>
                    <a:pt x="159" y="92"/>
                    <a:pt x="168" y="64"/>
                  </a:cubicBezTo>
                  <a:cubicBezTo>
                    <a:pt x="171" y="56"/>
                    <a:pt x="184" y="60"/>
                    <a:pt x="192" y="56"/>
                  </a:cubicBezTo>
                  <a:cubicBezTo>
                    <a:pt x="201" y="52"/>
                    <a:pt x="208" y="45"/>
                    <a:pt x="216" y="40"/>
                  </a:cubicBezTo>
                  <a:cubicBezTo>
                    <a:pt x="221" y="32"/>
                    <a:pt x="225" y="23"/>
                    <a:pt x="232" y="16"/>
                  </a:cubicBezTo>
                  <a:cubicBezTo>
                    <a:pt x="239" y="9"/>
                    <a:pt x="256" y="0"/>
                    <a:pt x="256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6" name="Freeform 190"/>
            <p:cNvSpPr>
              <a:spLocks/>
            </p:cNvSpPr>
            <p:nvPr/>
          </p:nvSpPr>
          <p:spPr bwMode="auto">
            <a:xfrm>
              <a:off x="4048" y="984"/>
              <a:ext cx="312" cy="80"/>
            </a:xfrm>
            <a:custGeom>
              <a:avLst/>
              <a:gdLst>
                <a:gd name="T0" fmla="*/ 0 w 312"/>
                <a:gd name="T1" fmla="*/ 80 h 80"/>
                <a:gd name="T2" fmla="*/ 32 w 312"/>
                <a:gd name="T3" fmla="*/ 32 h 80"/>
                <a:gd name="T4" fmla="*/ 80 w 312"/>
                <a:gd name="T5" fmla="*/ 0 h 80"/>
                <a:gd name="T6" fmla="*/ 280 w 312"/>
                <a:gd name="T7" fmla="*/ 40 h 80"/>
                <a:gd name="T8" fmla="*/ 312 w 312"/>
                <a:gd name="T9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80">
                  <a:moveTo>
                    <a:pt x="0" y="80"/>
                  </a:moveTo>
                  <a:cubicBezTo>
                    <a:pt x="11" y="64"/>
                    <a:pt x="16" y="43"/>
                    <a:pt x="32" y="32"/>
                  </a:cubicBezTo>
                  <a:cubicBezTo>
                    <a:pt x="48" y="21"/>
                    <a:pt x="80" y="0"/>
                    <a:pt x="80" y="0"/>
                  </a:cubicBezTo>
                  <a:cubicBezTo>
                    <a:pt x="162" y="8"/>
                    <a:pt x="202" y="31"/>
                    <a:pt x="280" y="40"/>
                  </a:cubicBezTo>
                  <a:cubicBezTo>
                    <a:pt x="307" y="49"/>
                    <a:pt x="296" y="48"/>
                    <a:pt x="312" y="4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7" name="Freeform 191"/>
            <p:cNvSpPr>
              <a:spLocks/>
            </p:cNvSpPr>
            <p:nvPr/>
          </p:nvSpPr>
          <p:spPr bwMode="auto">
            <a:xfrm>
              <a:off x="4056" y="1944"/>
              <a:ext cx="136" cy="24"/>
            </a:xfrm>
            <a:custGeom>
              <a:avLst/>
              <a:gdLst>
                <a:gd name="T0" fmla="*/ 136 w 136"/>
                <a:gd name="T1" fmla="*/ 0 h 24"/>
                <a:gd name="T2" fmla="*/ 0 w 136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6" h="24">
                  <a:moveTo>
                    <a:pt x="136" y="0"/>
                  </a:moveTo>
                  <a:cubicBezTo>
                    <a:pt x="74" y="21"/>
                    <a:pt x="66" y="24"/>
                    <a:pt x="0" y="2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8" name="Freeform 192"/>
            <p:cNvSpPr>
              <a:spLocks/>
            </p:cNvSpPr>
            <p:nvPr/>
          </p:nvSpPr>
          <p:spPr bwMode="auto">
            <a:xfrm>
              <a:off x="4032" y="1936"/>
              <a:ext cx="200" cy="64"/>
            </a:xfrm>
            <a:custGeom>
              <a:avLst/>
              <a:gdLst>
                <a:gd name="T0" fmla="*/ 0 w 200"/>
                <a:gd name="T1" fmla="*/ 24 h 64"/>
                <a:gd name="T2" fmla="*/ 80 w 200"/>
                <a:gd name="T3" fmla="*/ 48 h 64"/>
                <a:gd name="T4" fmla="*/ 128 w 200"/>
                <a:gd name="T5" fmla="*/ 64 h 64"/>
                <a:gd name="T6" fmla="*/ 200 w 20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64">
                  <a:moveTo>
                    <a:pt x="0" y="24"/>
                  </a:moveTo>
                  <a:cubicBezTo>
                    <a:pt x="123" y="42"/>
                    <a:pt x="11" y="17"/>
                    <a:pt x="80" y="48"/>
                  </a:cubicBezTo>
                  <a:cubicBezTo>
                    <a:pt x="95" y="55"/>
                    <a:pt x="128" y="64"/>
                    <a:pt x="128" y="64"/>
                  </a:cubicBezTo>
                  <a:cubicBezTo>
                    <a:pt x="199" y="55"/>
                    <a:pt x="200" y="63"/>
                    <a:pt x="20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29" name="Freeform 193"/>
            <p:cNvSpPr>
              <a:spLocks/>
            </p:cNvSpPr>
            <p:nvPr/>
          </p:nvSpPr>
          <p:spPr bwMode="auto">
            <a:xfrm>
              <a:off x="3784" y="1936"/>
              <a:ext cx="200" cy="104"/>
            </a:xfrm>
            <a:custGeom>
              <a:avLst/>
              <a:gdLst>
                <a:gd name="T0" fmla="*/ 0 w 200"/>
                <a:gd name="T1" fmla="*/ 0 h 104"/>
                <a:gd name="T2" fmla="*/ 152 w 200"/>
                <a:gd name="T3" fmla="*/ 64 h 104"/>
                <a:gd name="T4" fmla="*/ 176 w 200"/>
                <a:gd name="T5" fmla="*/ 88 h 104"/>
                <a:gd name="T6" fmla="*/ 200 w 200"/>
                <a:gd name="T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4">
                  <a:moveTo>
                    <a:pt x="0" y="0"/>
                  </a:moveTo>
                  <a:cubicBezTo>
                    <a:pt x="60" y="15"/>
                    <a:pt x="101" y="30"/>
                    <a:pt x="152" y="64"/>
                  </a:cubicBezTo>
                  <a:cubicBezTo>
                    <a:pt x="161" y="70"/>
                    <a:pt x="167" y="81"/>
                    <a:pt x="176" y="88"/>
                  </a:cubicBezTo>
                  <a:cubicBezTo>
                    <a:pt x="183" y="94"/>
                    <a:pt x="200" y="104"/>
                    <a:pt x="200" y="10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0" name="Freeform 194"/>
            <p:cNvSpPr>
              <a:spLocks/>
            </p:cNvSpPr>
            <p:nvPr/>
          </p:nvSpPr>
          <p:spPr bwMode="auto">
            <a:xfrm>
              <a:off x="4584" y="1304"/>
              <a:ext cx="32" cy="128"/>
            </a:xfrm>
            <a:custGeom>
              <a:avLst/>
              <a:gdLst>
                <a:gd name="T0" fmla="*/ 0 w 32"/>
                <a:gd name="T1" fmla="*/ 0 h 128"/>
                <a:gd name="T2" fmla="*/ 24 w 32"/>
                <a:gd name="T3" fmla="*/ 72 h 128"/>
                <a:gd name="T4" fmla="*/ 32 w 32"/>
                <a:gd name="T5" fmla="*/ 96 h 128"/>
                <a:gd name="T6" fmla="*/ 8 w 32"/>
                <a:gd name="T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28">
                  <a:moveTo>
                    <a:pt x="0" y="0"/>
                  </a:moveTo>
                  <a:cubicBezTo>
                    <a:pt x="1" y="3"/>
                    <a:pt x="24" y="72"/>
                    <a:pt x="24" y="72"/>
                  </a:cubicBezTo>
                  <a:cubicBezTo>
                    <a:pt x="27" y="80"/>
                    <a:pt x="32" y="96"/>
                    <a:pt x="32" y="96"/>
                  </a:cubicBezTo>
                  <a:cubicBezTo>
                    <a:pt x="14" y="123"/>
                    <a:pt x="23" y="113"/>
                    <a:pt x="8" y="12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1" name="Freeform 195"/>
            <p:cNvSpPr>
              <a:spLocks/>
            </p:cNvSpPr>
            <p:nvPr/>
          </p:nvSpPr>
          <p:spPr bwMode="auto">
            <a:xfrm>
              <a:off x="3856" y="1856"/>
              <a:ext cx="208" cy="75"/>
            </a:xfrm>
            <a:custGeom>
              <a:avLst/>
              <a:gdLst>
                <a:gd name="T0" fmla="*/ 0 w 208"/>
                <a:gd name="T1" fmla="*/ 0 h 75"/>
                <a:gd name="T2" fmla="*/ 64 w 208"/>
                <a:gd name="T3" fmla="*/ 8 h 75"/>
                <a:gd name="T4" fmla="*/ 88 w 208"/>
                <a:gd name="T5" fmla="*/ 24 h 75"/>
                <a:gd name="T6" fmla="*/ 152 w 208"/>
                <a:gd name="T7" fmla="*/ 40 h 75"/>
                <a:gd name="T8" fmla="*/ 208 w 208"/>
                <a:gd name="T9" fmla="*/ 6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75">
                  <a:moveTo>
                    <a:pt x="0" y="0"/>
                  </a:moveTo>
                  <a:cubicBezTo>
                    <a:pt x="21" y="3"/>
                    <a:pt x="43" y="2"/>
                    <a:pt x="64" y="8"/>
                  </a:cubicBezTo>
                  <a:cubicBezTo>
                    <a:pt x="73" y="11"/>
                    <a:pt x="79" y="20"/>
                    <a:pt x="88" y="24"/>
                  </a:cubicBezTo>
                  <a:cubicBezTo>
                    <a:pt x="104" y="32"/>
                    <a:pt x="137" y="37"/>
                    <a:pt x="152" y="40"/>
                  </a:cubicBezTo>
                  <a:cubicBezTo>
                    <a:pt x="175" y="75"/>
                    <a:pt x="158" y="64"/>
                    <a:pt x="208" y="6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2" name="Freeform 196"/>
            <p:cNvSpPr>
              <a:spLocks/>
            </p:cNvSpPr>
            <p:nvPr/>
          </p:nvSpPr>
          <p:spPr bwMode="auto">
            <a:xfrm>
              <a:off x="3688" y="1880"/>
              <a:ext cx="272" cy="215"/>
            </a:xfrm>
            <a:custGeom>
              <a:avLst/>
              <a:gdLst>
                <a:gd name="T0" fmla="*/ 0 w 272"/>
                <a:gd name="T1" fmla="*/ 0 h 215"/>
                <a:gd name="T2" fmla="*/ 16 w 272"/>
                <a:gd name="T3" fmla="*/ 72 h 215"/>
                <a:gd name="T4" fmla="*/ 80 w 272"/>
                <a:gd name="T5" fmla="*/ 136 h 215"/>
                <a:gd name="T6" fmla="*/ 120 w 272"/>
                <a:gd name="T7" fmla="*/ 200 h 215"/>
                <a:gd name="T8" fmla="*/ 272 w 272"/>
                <a:gd name="T9" fmla="*/ 2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15">
                  <a:moveTo>
                    <a:pt x="0" y="0"/>
                  </a:moveTo>
                  <a:cubicBezTo>
                    <a:pt x="0" y="0"/>
                    <a:pt x="8" y="62"/>
                    <a:pt x="16" y="72"/>
                  </a:cubicBezTo>
                  <a:cubicBezTo>
                    <a:pt x="35" y="96"/>
                    <a:pt x="66" y="104"/>
                    <a:pt x="80" y="136"/>
                  </a:cubicBezTo>
                  <a:cubicBezTo>
                    <a:pt x="96" y="173"/>
                    <a:pt x="84" y="186"/>
                    <a:pt x="120" y="200"/>
                  </a:cubicBezTo>
                  <a:cubicBezTo>
                    <a:pt x="161" y="215"/>
                    <a:pt x="245" y="208"/>
                    <a:pt x="272" y="20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3" name="Freeform 197"/>
            <p:cNvSpPr>
              <a:spLocks/>
            </p:cNvSpPr>
            <p:nvPr/>
          </p:nvSpPr>
          <p:spPr bwMode="auto">
            <a:xfrm>
              <a:off x="4256" y="1092"/>
              <a:ext cx="260" cy="164"/>
            </a:xfrm>
            <a:custGeom>
              <a:avLst/>
              <a:gdLst>
                <a:gd name="T0" fmla="*/ 32 w 260"/>
                <a:gd name="T1" fmla="*/ 44 h 164"/>
                <a:gd name="T2" fmla="*/ 72 w 260"/>
                <a:gd name="T3" fmla="*/ 92 h 164"/>
                <a:gd name="T4" fmla="*/ 128 w 260"/>
                <a:gd name="T5" fmla="*/ 148 h 164"/>
                <a:gd name="T6" fmla="*/ 256 w 260"/>
                <a:gd name="T7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164">
                  <a:moveTo>
                    <a:pt x="32" y="44"/>
                  </a:moveTo>
                  <a:cubicBezTo>
                    <a:pt x="89" y="130"/>
                    <a:pt x="0" y="0"/>
                    <a:pt x="72" y="92"/>
                  </a:cubicBezTo>
                  <a:cubicBezTo>
                    <a:pt x="98" y="125"/>
                    <a:pt x="91" y="144"/>
                    <a:pt x="128" y="148"/>
                  </a:cubicBezTo>
                  <a:cubicBezTo>
                    <a:pt x="260" y="164"/>
                    <a:pt x="204" y="138"/>
                    <a:pt x="256" y="16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4" name="Freeform 198"/>
            <p:cNvSpPr>
              <a:spLocks/>
            </p:cNvSpPr>
            <p:nvPr/>
          </p:nvSpPr>
          <p:spPr bwMode="auto">
            <a:xfrm>
              <a:off x="3464" y="1072"/>
              <a:ext cx="264" cy="328"/>
            </a:xfrm>
            <a:custGeom>
              <a:avLst/>
              <a:gdLst>
                <a:gd name="T0" fmla="*/ 0 w 264"/>
                <a:gd name="T1" fmla="*/ 328 h 328"/>
                <a:gd name="T2" fmla="*/ 8 w 264"/>
                <a:gd name="T3" fmla="*/ 304 h 328"/>
                <a:gd name="T4" fmla="*/ 56 w 264"/>
                <a:gd name="T5" fmla="*/ 272 h 328"/>
                <a:gd name="T6" fmla="*/ 152 w 264"/>
                <a:gd name="T7" fmla="*/ 176 h 328"/>
                <a:gd name="T8" fmla="*/ 200 w 264"/>
                <a:gd name="T9" fmla="*/ 80 h 328"/>
                <a:gd name="T10" fmla="*/ 264 w 264"/>
                <a:gd name="T11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328">
                  <a:moveTo>
                    <a:pt x="0" y="328"/>
                  </a:moveTo>
                  <a:cubicBezTo>
                    <a:pt x="3" y="320"/>
                    <a:pt x="2" y="310"/>
                    <a:pt x="8" y="304"/>
                  </a:cubicBezTo>
                  <a:cubicBezTo>
                    <a:pt x="22" y="290"/>
                    <a:pt x="56" y="272"/>
                    <a:pt x="56" y="272"/>
                  </a:cubicBezTo>
                  <a:cubicBezTo>
                    <a:pt x="88" y="224"/>
                    <a:pt x="98" y="194"/>
                    <a:pt x="152" y="176"/>
                  </a:cubicBezTo>
                  <a:cubicBezTo>
                    <a:pt x="193" y="114"/>
                    <a:pt x="178" y="146"/>
                    <a:pt x="200" y="80"/>
                  </a:cubicBezTo>
                  <a:cubicBezTo>
                    <a:pt x="217" y="30"/>
                    <a:pt x="245" y="38"/>
                    <a:pt x="264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5" name="Freeform 199"/>
            <p:cNvSpPr>
              <a:spLocks/>
            </p:cNvSpPr>
            <p:nvPr/>
          </p:nvSpPr>
          <p:spPr bwMode="auto">
            <a:xfrm>
              <a:off x="3554" y="1596"/>
              <a:ext cx="63" cy="216"/>
            </a:xfrm>
            <a:custGeom>
              <a:avLst/>
              <a:gdLst>
                <a:gd name="T0" fmla="*/ 0 w 63"/>
                <a:gd name="T1" fmla="*/ 0 h 216"/>
                <a:gd name="T2" fmla="*/ 2 w 63"/>
                <a:gd name="T3" fmla="*/ 66 h 216"/>
                <a:gd name="T4" fmla="*/ 34 w 63"/>
                <a:gd name="T5" fmla="*/ 154 h 216"/>
                <a:gd name="T6" fmla="*/ 52 w 63"/>
                <a:gd name="T7" fmla="*/ 198 h 216"/>
                <a:gd name="T8" fmla="*/ 60 w 63"/>
                <a:gd name="T9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16">
                  <a:moveTo>
                    <a:pt x="0" y="0"/>
                  </a:moveTo>
                  <a:cubicBezTo>
                    <a:pt x="1" y="22"/>
                    <a:pt x="1" y="44"/>
                    <a:pt x="2" y="66"/>
                  </a:cubicBezTo>
                  <a:cubicBezTo>
                    <a:pt x="4" y="97"/>
                    <a:pt x="27" y="125"/>
                    <a:pt x="34" y="154"/>
                  </a:cubicBezTo>
                  <a:cubicBezTo>
                    <a:pt x="37" y="166"/>
                    <a:pt x="45" y="188"/>
                    <a:pt x="52" y="198"/>
                  </a:cubicBezTo>
                  <a:cubicBezTo>
                    <a:pt x="54" y="201"/>
                    <a:pt x="63" y="216"/>
                    <a:pt x="60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6" name="Freeform 200"/>
            <p:cNvSpPr>
              <a:spLocks/>
            </p:cNvSpPr>
            <p:nvPr/>
          </p:nvSpPr>
          <p:spPr bwMode="auto">
            <a:xfrm>
              <a:off x="3802" y="1920"/>
              <a:ext cx="190" cy="95"/>
            </a:xfrm>
            <a:custGeom>
              <a:avLst/>
              <a:gdLst>
                <a:gd name="T0" fmla="*/ 0 w 190"/>
                <a:gd name="T1" fmla="*/ 0 h 95"/>
                <a:gd name="T2" fmla="*/ 32 w 190"/>
                <a:gd name="T3" fmla="*/ 2 h 95"/>
                <a:gd name="T4" fmla="*/ 46 w 190"/>
                <a:gd name="T5" fmla="*/ 18 h 95"/>
                <a:gd name="T6" fmla="*/ 74 w 190"/>
                <a:gd name="T7" fmla="*/ 72 h 95"/>
                <a:gd name="T8" fmla="*/ 170 w 190"/>
                <a:gd name="T9" fmla="*/ 90 h 95"/>
                <a:gd name="T10" fmla="*/ 190 w 190"/>
                <a:gd name="T11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95">
                  <a:moveTo>
                    <a:pt x="0" y="0"/>
                  </a:moveTo>
                  <a:cubicBezTo>
                    <a:pt x="11" y="1"/>
                    <a:pt x="21" y="0"/>
                    <a:pt x="32" y="2"/>
                  </a:cubicBezTo>
                  <a:cubicBezTo>
                    <a:pt x="38" y="3"/>
                    <a:pt x="44" y="15"/>
                    <a:pt x="46" y="18"/>
                  </a:cubicBezTo>
                  <a:cubicBezTo>
                    <a:pt x="58" y="36"/>
                    <a:pt x="62" y="55"/>
                    <a:pt x="74" y="72"/>
                  </a:cubicBezTo>
                  <a:cubicBezTo>
                    <a:pt x="89" y="95"/>
                    <a:pt x="166" y="90"/>
                    <a:pt x="170" y="90"/>
                  </a:cubicBezTo>
                  <a:cubicBezTo>
                    <a:pt x="176" y="91"/>
                    <a:pt x="184" y="94"/>
                    <a:pt x="190" y="9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7" name="Freeform 201"/>
            <p:cNvSpPr>
              <a:spLocks/>
            </p:cNvSpPr>
            <p:nvPr/>
          </p:nvSpPr>
          <p:spPr bwMode="auto">
            <a:xfrm>
              <a:off x="4086" y="2044"/>
              <a:ext cx="322" cy="84"/>
            </a:xfrm>
            <a:custGeom>
              <a:avLst/>
              <a:gdLst>
                <a:gd name="T0" fmla="*/ 0 w 322"/>
                <a:gd name="T1" fmla="*/ 74 h 84"/>
                <a:gd name="T2" fmla="*/ 34 w 322"/>
                <a:gd name="T3" fmla="*/ 68 h 84"/>
                <a:gd name="T4" fmla="*/ 68 w 322"/>
                <a:gd name="T5" fmla="*/ 66 h 84"/>
                <a:gd name="T6" fmla="*/ 104 w 322"/>
                <a:gd name="T7" fmla="*/ 84 h 84"/>
                <a:gd name="T8" fmla="*/ 120 w 322"/>
                <a:gd name="T9" fmla="*/ 82 h 84"/>
                <a:gd name="T10" fmla="*/ 140 w 322"/>
                <a:gd name="T11" fmla="*/ 28 h 84"/>
                <a:gd name="T12" fmla="*/ 192 w 322"/>
                <a:gd name="T13" fmla="*/ 14 h 84"/>
                <a:gd name="T14" fmla="*/ 210 w 322"/>
                <a:gd name="T15" fmla="*/ 8 h 84"/>
                <a:gd name="T16" fmla="*/ 222 w 322"/>
                <a:gd name="T17" fmla="*/ 0 h 84"/>
                <a:gd name="T18" fmla="*/ 258 w 322"/>
                <a:gd name="T19" fmla="*/ 16 h 84"/>
                <a:gd name="T20" fmla="*/ 290 w 322"/>
                <a:gd name="T21" fmla="*/ 14 h 84"/>
                <a:gd name="T22" fmla="*/ 322 w 322"/>
                <a:gd name="T2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84">
                  <a:moveTo>
                    <a:pt x="0" y="74"/>
                  </a:moveTo>
                  <a:cubicBezTo>
                    <a:pt x="22" y="69"/>
                    <a:pt x="11" y="71"/>
                    <a:pt x="34" y="68"/>
                  </a:cubicBezTo>
                  <a:cubicBezTo>
                    <a:pt x="48" y="63"/>
                    <a:pt x="52" y="64"/>
                    <a:pt x="68" y="66"/>
                  </a:cubicBezTo>
                  <a:cubicBezTo>
                    <a:pt x="80" y="70"/>
                    <a:pt x="91" y="80"/>
                    <a:pt x="104" y="84"/>
                  </a:cubicBezTo>
                  <a:cubicBezTo>
                    <a:pt x="109" y="83"/>
                    <a:pt x="115" y="83"/>
                    <a:pt x="120" y="82"/>
                  </a:cubicBezTo>
                  <a:cubicBezTo>
                    <a:pt x="138" y="77"/>
                    <a:pt x="131" y="39"/>
                    <a:pt x="140" y="28"/>
                  </a:cubicBezTo>
                  <a:cubicBezTo>
                    <a:pt x="149" y="17"/>
                    <a:pt x="180" y="15"/>
                    <a:pt x="192" y="14"/>
                  </a:cubicBezTo>
                  <a:cubicBezTo>
                    <a:pt x="198" y="12"/>
                    <a:pt x="205" y="12"/>
                    <a:pt x="210" y="8"/>
                  </a:cubicBezTo>
                  <a:cubicBezTo>
                    <a:pt x="214" y="5"/>
                    <a:pt x="222" y="0"/>
                    <a:pt x="222" y="0"/>
                  </a:cubicBezTo>
                  <a:cubicBezTo>
                    <a:pt x="237" y="2"/>
                    <a:pt x="246" y="8"/>
                    <a:pt x="258" y="16"/>
                  </a:cubicBezTo>
                  <a:cubicBezTo>
                    <a:pt x="269" y="15"/>
                    <a:pt x="279" y="15"/>
                    <a:pt x="290" y="14"/>
                  </a:cubicBezTo>
                  <a:cubicBezTo>
                    <a:pt x="301" y="13"/>
                    <a:pt x="311" y="6"/>
                    <a:pt x="322" y="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8" name="Freeform 202"/>
            <p:cNvSpPr>
              <a:spLocks/>
            </p:cNvSpPr>
            <p:nvPr/>
          </p:nvSpPr>
          <p:spPr bwMode="auto">
            <a:xfrm>
              <a:off x="4598" y="1572"/>
              <a:ext cx="108" cy="360"/>
            </a:xfrm>
            <a:custGeom>
              <a:avLst/>
              <a:gdLst>
                <a:gd name="T0" fmla="*/ 82 w 108"/>
                <a:gd name="T1" fmla="*/ 0 h 360"/>
                <a:gd name="T2" fmla="*/ 98 w 108"/>
                <a:gd name="T3" fmla="*/ 104 h 360"/>
                <a:gd name="T4" fmla="*/ 106 w 108"/>
                <a:gd name="T5" fmla="*/ 132 h 360"/>
                <a:gd name="T6" fmla="*/ 108 w 108"/>
                <a:gd name="T7" fmla="*/ 138 h 360"/>
                <a:gd name="T8" fmla="*/ 86 w 108"/>
                <a:gd name="T9" fmla="*/ 182 h 360"/>
                <a:gd name="T10" fmla="*/ 76 w 108"/>
                <a:gd name="T11" fmla="*/ 206 h 360"/>
                <a:gd name="T12" fmla="*/ 74 w 108"/>
                <a:gd name="T13" fmla="*/ 212 h 360"/>
                <a:gd name="T14" fmla="*/ 76 w 108"/>
                <a:gd name="T15" fmla="*/ 252 h 360"/>
                <a:gd name="T16" fmla="*/ 76 w 108"/>
                <a:gd name="T17" fmla="*/ 294 h 360"/>
                <a:gd name="T18" fmla="*/ 62 w 108"/>
                <a:gd name="T19" fmla="*/ 330 h 360"/>
                <a:gd name="T20" fmla="*/ 0 w 108"/>
                <a:gd name="T21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360">
                  <a:moveTo>
                    <a:pt x="82" y="0"/>
                  </a:moveTo>
                  <a:cubicBezTo>
                    <a:pt x="97" y="15"/>
                    <a:pt x="95" y="83"/>
                    <a:pt x="98" y="104"/>
                  </a:cubicBezTo>
                  <a:cubicBezTo>
                    <a:pt x="99" y="113"/>
                    <a:pt x="103" y="123"/>
                    <a:pt x="106" y="132"/>
                  </a:cubicBezTo>
                  <a:cubicBezTo>
                    <a:pt x="107" y="134"/>
                    <a:pt x="108" y="138"/>
                    <a:pt x="108" y="138"/>
                  </a:cubicBezTo>
                  <a:cubicBezTo>
                    <a:pt x="105" y="156"/>
                    <a:pt x="96" y="167"/>
                    <a:pt x="86" y="182"/>
                  </a:cubicBezTo>
                  <a:cubicBezTo>
                    <a:pt x="82" y="188"/>
                    <a:pt x="78" y="199"/>
                    <a:pt x="76" y="206"/>
                  </a:cubicBezTo>
                  <a:cubicBezTo>
                    <a:pt x="75" y="208"/>
                    <a:pt x="74" y="212"/>
                    <a:pt x="74" y="212"/>
                  </a:cubicBezTo>
                  <a:cubicBezTo>
                    <a:pt x="75" y="225"/>
                    <a:pt x="75" y="239"/>
                    <a:pt x="76" y="252"/>
                  </a:cubicBezTo>
                  <a:cubicBezTo>
                    <a:pt x="77" y="274"/>
                    <a:pt x="80" y="271"/>
                    <a:pt x="76" y="294"/>
                  </a:cubicBezTo>
                  <a:cubicBezTo>
                    <a:pt x="75" y="302"/>
                    <a:pt x="68" y="324"/>
                    <a:pt x="62" y="330"/>
                  </a:cubicBezTo>
                  <a:cubicBezTo>
                    <a:pt x="47" y="345"/>
                    <a:pt x="15" y="345"/>
                    <a:pt x="0" y="36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39" name="Freeform 203"/>
            <p:cNvSpPr>
              <a:spLocks/>
            </p:cNvSpPr>
            <p:nvPr/>
          </p:nvSpPr>
          <p:spPr bwMode="auto">
            <a:xfrm>
              <a:off x="4288" y="1722"/>
              <a:ext cx="206" cy="206"/>
            </a:xfrm>
            <a:custGeom>
              <a:avLst/>
              <a:gdLst>
                <a:gd name="T0" fmla="*/ 206 w 206"/>
                <a:gd name="T1" fmla="*/ 0 h 206"/>
                <a:gd name="T2" fmla="*/ 182 w 206"/>
                <a:gd name="T3" fmla="*/ 58 h 206"/>
                <a:gd name="T4" fmla="*/ 164 w 206"/>
                <a:gd name="T5" fmla="*/ 70 h 206"/>
                <a:gd name="T6" fmla="*/ 146 w 206"/>
                <a:gd name="T7" fmla="*/ 76 h 206"/>
                <a:gd name="T8" fmla="*/ 136 w 206"/>
                <a:gd name="T9" fmla="*/ 94 h 206"/>
                <a:gd name="T10" fmla="*/ 138 w 206"/>
                <a:gd name="T11" fmla="*/ 146 h 206"/>
                <a:gd name="T12" fmla="*/ 146 w 206"/>
                <a:gd name="T13" fmla="*/ 170 h 206"/>
                <a:gd name="T14" fmla="*/ 120 w 206"/>
                <a:gd name="T15" fmla="*/ 206 h 206"/>
                <a:gd name="T16" fmla="*/ 0 w 206"/>
                <a:gd name="T1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06">
                  <a:moveTo>
                    <a:pt x="206" y="0"/>
                  </a:moveTo>
                  <a:cubicBezTo>
                    <a:pt x="201" y="22"/>
                    <a:pt x="194" y="39"/>
                    <a:pt x="182" y="58"/>
                  </a:cubicBezTo>
                  <a:cubicBezTo>
                    <a:pt x="178" y="64"/>
                    <a:pt x="171" y="68"/>
                    <a:pt x="164" y="70"/>
                  </a:cubicBezTo>
                  <a:cubicBezTo>
                    <a:pt x="158" y="72"/>
                    <a:pt x="146" y="76"/>
                    <a:pt x="146" y="76"/>
                  </a:cubicBezTo>
                  <a:cubicBezTo>
                    <a:pt x="141" y="81"/>
                    <a:pt x="136" y="94"/>
                    <a:pt x="136" y="94"/>
                  </a:cubicBezTo>
                  <a:cubicBezTo>
                    <a:pt x="137" y="111"/>
                    <a:pt x="136" y="129"/>
                    <a:pt x="138" y="146"/>
                  </a:cubicBezTo>
                  <a:cubicBezTo>
                    <a:pt x="139" y="154"/>
                    <a:pt x="146" y="170"/>
                    <a:pt x="146" y="170"/>
                  </a:cubicBezTo>
                  <a:cubicBezTo>
                    <a:pt x="143" y="198"/>
                    <a:pt x="146" y="202"/>
                    <a:pt x="120" y="206"/>
                  </a:cubicBezTo>
                  <a:cubicBezTo>
                    <a:pt x="81" y="205"/>
                    <a:pt x="39" y="200"/>
                    <a:pt x="0" y="20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0" name="Freeform 204"/>
            <p:cNvSpPr>
              <a:spLocks/>
            </p:cNvSpPr>
            <p:nvPr/>
          </p:nvSpPr>
          <p:spPr bwMode="auto">
            <a:xfrm>
              <a:off x="4004" y="1945"/>
              <a:ext cx="214" cy="39"/>
            </a:xfrm>
            <a:custGeom>
              <a:avLst/>
              <a:gdLst>
                <a:gd name="T0" fmla="*/ 214 w 214"/>
                <a:gd name="T1" fmla="*/ 19 h 39"/>
                <a:gd name="T2" fmla="*/ 108 w 214"/>
                <a:gd name="T3" fmla="*/ 15 h 39"/>
                <a:gd name="T4" fmla="*/ 92 w 214"/>
                <a:gd name="T5" fmla="*/ 1 h 39"/>
                <a:gd name="T6" fmla="*/ 50 w 214"/>
                <a:gd name="T7" fmla="*/ 7 h 39"/>
                <a:gd name="T8" fmla="*/ 38 w 214"/>
                <a:gd name="T9" fmla="*/ 15 h 39"/>
                <a:gd name="T10" fmla="*/ 0 w 214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39">
                  <a:moveTo>
                    <a:pt x="214" y="19"/>
                  </a:moveTo>
                  <a:cubicBezTo>
                    <a:pt x="181" y="20"/>
                    <a:pt x="141" y="26"/>
                    <a:pt x="108" y="15"/>
                  </a:cubicBezTo>
                  <a:cubicBezTo>
                    <a:pt x="98" y="1"/>
                    <a:pt x="105" y="4"/>
                    <a:pt x="92" y="1"/>
                  </a:cubicBezTo>
                  <a:cubicBezTo>
                    <a:pt x="58" y="3"/>
                    <a:pt x="72" y="0"/>
                    <a:pt x="50" y="7"/>
                  </a:cubicBezTo>
                  <a:cubicBezTo>
                    <a:pt x="45" y="9"/>
                    <a:pt x="38" y="15"/>
                    <a:pt x="38" y="15"/>
                  </a:cubicBezTo>
                  <a:cubicBezTo>
                    <a:pt x="28" y="30"/>
                    <a:pt x="18" y="39"/>
                    <a:pt x="0" y="39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1" name="Freeform 205"/>
            <p:cNvSpPr>
              <a:spLocks/>
            </p:cNvSpPr>
            <p:nvPr/>
          </p:nvSpPr>
          <p:spPr bwMode="auto">
            <a:xfrm>
              <a:off x="3668" y="1512"/>
              <a:ext cx="80" cy="270"/>
            </a:xfrm>
            <a:custGeom>
              <a:avLst/>
              <a:gdLst>
                <a:gd name="T0" fmla="*/ 42 w 80"/>
                <a:gd name="T1" fmla="*/ 0 h 270"/>
                <a:gd name="T2" fmla="*/ 32 w 80"/>
                <a:gd name="T3" fmla="*/ 10 h 270"/>
                <a:gd name="T4" fmla="*/ 26 w 80"/>
                <a:gd name="T5" fmla="*/ 28 h 270"/>
                <a:gd name="T6" fmla="*/ 24 w 80"/>
                <a:gd name="T7" fmla="*/ 62 h 270"/>
                <a:gd name="T8" fmla="*/ 20 w 80"/>
                <a:gd name="T9" fmla="*/ 74 h 270"/>
                <a:gd name="T10" fmla="*/ 34 w 80"/>
                <a:gd name="T11" fmla="*/ 158 h 270"/>
                <a:gd name="T12" fmla="*/ 74 w 80"/>
                <a:gd name="T13" fmla="*/ 216 h 270"/>
                <a:gd name="T14" fmla="*/ 80 w 80"/>
                <a:gd name="T15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70">
                  <a:moveTo>
                    <a:pt x="42" y="0"/>
                  </a:moveTo>
                  <a:cubicBezTo>
                    <a:pt x="39" y="4"/>
                    <a:pt x="34" y="6"/>
                    <a:pt x="32" y="10"/>
                  </a:cubicBezTo>
                  <a:cubicBezTo>
                    <a:pt x="29" y="15"/>
                    <a:pt x="26" y="28"/>
                    <a:pt x="26" y="28"/>
                  </a:cubicBezTo>
                  <a:cubicBezTo>
                    <a:pt x="25" y="39"/>
                    <a:pt x="25" y="51"/>
                    <a:pt x="24" y="62"/>
                  </a:cubicBezTo>
                  <a:cubicBezTo>
                    <a:pt x="23" y="66"/>
                    <a:pt x="20" y="74"/>
                    <a:pt x="20" y="74"/>
                  </a:cubicBezTo>
                  <a:cubicBezTo>
                    <a:pt x="21" y="123"/>
                    <a:pt x="0" y="147"/>
                    <a:pt x="34" y="158"/>
                  </a:cubicBezTo>
                  <a:cubicBezTo>
                    <a:pt x="46" y="177"/>
                    <a:pt x="67" y="194"/>
                    <a:pt x="74" y="216"/>
                  </a:cubicBezTo>
                  <a:cubicBezTo>
                    <a:pt x="77" y="234"/>
                    <a:pt x="80" y="251"/>
                    <a:pt x="80" y="27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2" name="Freeform 206"/>
            <p:cNvSpPr>
              <a:spLocks/>
            </p:cNvSpPr>
            <p:nvPr/>
          </p:nvSpPr>
          <p:spPr bwMode="auto">
            <a:xfrm>
              <a:off x="4272" y="1158"/>
              <a:ext cx="240" cy="146"/>
            </a:xfrm>
            <a:custGeom>
              <a:avLst/>
              <a:gdLst>
                <a:gd name="T0" fmla="*/ 0 w 240"/>
                <a:gd name="T1" fmla="*/ 0 h 146"/>
                <a:gd name="T2" fmla="*/ 62 w 240"/>
                <a:gd name="T3" fmla="*/ 12 h 146"/>
                <a:gd name="T4" fmla="*/ 82 w 240"/>
                <a:gd name="T5" fmla="*/ 18 h 146"/>
                <a:gd name="T6" fmla="*/ 88 w 240"/>
                <a:gd name="T7" fmla="*/ 20 h 146"/>
                <a:gd name="T8" fmla="*/ 106 w 240"/>
                <a:gd name="T9" fmla="*/ 36 h 146"/>
                <a:gd name="T10" fmla="*/ 116 w 240"/>
                <a:gd name="T11" fmla="*/ 54 h 146"/>
                <a:gd name="T12" fmla="*/ 120 w 240"/>
                <a:gd name="T13" fmla="*/ 60 h 146"/>
                <a:gd name="T14" fmla="*/ 122 w 240"/>
                <a:gd name="T15" fmla="*/ 72 h 146"/>
                <a:gd name="T16" fmla="*/ 134 w 240"/>
                <a:gd name="T17" fmla="*/ 74 h 146"/>
                <a:gd name="T18" fmla="*/ 162 w 240"/>
                <a:gd name="T19" fmla="*/ 82 h 146"/>
                <a:gd name="T20" fmla="*/ 194 w 240"/>
                <a:gd name="T21" fmla="*/ 86 h 146"/>
                <a:gd name="T22" fmla="*/ 222 w 240"/>
                <a:gd name="T23" fmla="*/ 106 h 146"/>
                <a:gd name="T24" fmla="*/ 240 w 240"/>
                <a:gd name="T2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0" h="146">
                  <a:moveTo>
                    <a:pt x="0" y="0"/>
                  </a:moveTo>
                  <a:cubicBezTo>
                    <a:pt x="21" y="2"/>
                    <a:pt x="41" y="8"/>
                    <a:pt x="62" y="12"/>
                  </a:cubicBezTo>
                  <a:cubicBezTo>
                    <a:pt x="69" y="13"/>
                    <a:pt x="76" y="16"/>
                    <a:pt x="82" y="18"/>
                  </a:cubicBezTo>
                  <a:cubicBezTo>
                    <a:pt x="84" y="19"/>
                    <a:pt x="88" y="20"/>
                    <a:pt x="88" y="20"/>
                  </a:cubicBezTo>
                  <a:cubicBezTo>
                    <a:pt x="94" y="26"/>
                    <a:pt x="100" y="30"/>
                    <a:pt x="106" y="36"/>
                  </a:cubicBezTo>
                  <a:cubicBezTo>
                    <a:pt x="110" y="47"/>
                    <a:pt x="107" y="40"/>
                    <a:pt x="116" y="54"/>
                  </a:cubicBezTo>
                  <a:cubicBezTo>
                    <a:pt x="117" y="56"/>
                    <a:pt x="120" y="60"/>
                    <a:pt x="120" y="60"/>
                  </a:cubicBezTo>
                  <a:cubicBezTo>
                    <a:pt x="121" y="64"/>
                    <a:pt x="119" y="69"/>
                    <a:pt x="122" y="72"/>
                  </a:cubicBezTo>
                  <a:cubicBezTo>
                    <a:pt x="125" y="75"/>
                    <a:pt x="130" y="73"/>
                    <a:pt x="134" y="74"/>
                  </a:cubicBezTo>
                  <a:cubicBezTo>
                    <a:pt x="143" y="76"/>
                    <a:pt x="152" y="80"/>
                    <a:pt x="162" y="82"/>
                  </a:cubicBezTo>
                  <a:cubicBezTo>
                    <a:pt x="173" y="84"/>
                    <a:pt x="194" y="86"/>
                    <a:pt x="194" y="86"/>
                  </a:cubicBezTo>
                  <a:cubicBezTo>
                    <a:pt x="209" y="91"/>
                    <a:pt x="210" y="98"/>
                    <a:pt x="222" y="106"/>
                  </a:cubicBezTo>
                  <a:cubicBezTo>
                    <a:pt x="226" y="118"/>
                    <a:pt x="240" y="133"/>
                    <a:pt x="240" y="14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3" name="Freeform 207"/>
            <p:cNvSpPr>
              <a:spLocks/>
            </p:cNvSpPr>
            <p:nvPr/>
          </p:nvSpPr>
          <p:spPr bwMode="auto">
            <a:xfrm>
              <a:off x="3568" y="1288"/>
              <a:ext cx="160" cy="250"/>
            </a:xfrm>
            <a:custGeom>
              <a:avLst/>
              <a:gdLst>
                <a:gd name="T0" fmla="*/ 0 w 160"/>
                <a:gd name="T1" fmla="*/ 250 h 250"/>
                <a:gd name="T2" fmla="*/ 18 w 160"/>
                <a:gd name="T3" fmla="*/ 220 h 250"/>
                <a:gd name="T4" fmla="*/ 66 w 160"/>
                <a:gd name="T5" fmla="*/ 138 h 250"/>
                <a:gd name="T6" fmla="*/ 106 w 160"/>
                <a:gd name="T7" fmla="*/ 100 h 250"/>
                <a:gd name="T8" fmla="*/ 148 w 160"/>
                <a:gd name="T9" fmla="*/ 36 h 250"/>
                <a:gd name="T10" fmla="*/ 160 w 160"/>
                <a:gd name="T1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0">
                  <a:moveTo>
                    <a:pt x="0" y="250"/>
                  </a:moveTo>
                  <a:cubicBezTo>
                    <a:pt x="7" y="240"/>
                    <a:pt x="11" y="230"/>
                    <a:pt x="18" y="220"/>
                  </a:cubicBezTo>
                  <a:cubicBezTo>
                    <a:pt x="36" y="193"/>
                    <a:pt x="23" y="152"/>
                    <a:pt x="66" y="138"/>
                  </a:cubicBezTo>
                  <a:cubicBezTo>
                    <a:pt x="79" y="125"/>
                    <a:pt x="94" y="115"/>
                    <a:pt x="106" y="100"/>
                  </a:cubicBezTo>
                  <a:cubicBezTo>
                    <a:pt x="123" y="78"/>
                    <a:pt x="128" y="56"/>
                    <a:pt x="148" y="36"/>
                  </a:cubicBezTo>
                  <a:cubicBezTo>
                    <a:pt x="152" y="24"/>
                    <a:pt x="160" y="13"/>
                    <a:pt x="16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4" name="Freeform 208"/>
            <p:cNvSpPr>
              <a:spLocks/>
            </p:cNvSpPr>
            <p:nvPr/>
          </p:nvSpPr>
          <p:spPr bwMode="auto">
            <a:xfrm>
              <a:off x="3706" y="1184"/>
              <a:ext cx="274" cy="158"/>
            </a:xfrm>
            <a:custGeom>
              <a:avLst/>
              <a:gdLst>
                <a:gd name="T0" fmla="*/ 274 w 274"/>
                <a:gd name="T1" fmla="*/ 0 h 158"/>
                <a:gd name="T2" fmla="*/ 190 w 274"/>
                <a:gd name="T3" fmla="*/ 14 h 158"/>
                <a:gd name="T4" fmla="*/ 118 w 274"/>
                <a:gd name="T5" fmla="*/ 58 h 158"/>
                <a:gd name="T6" fmla="*/ 84 w 274"/>
                <a:gd name="T7" fmla="*/ 86 h 158"/>
                <a:gd name="T8" fmla="*/ 70 w 274"/>
                <a:gd name="T9" fmla="*/ 102 h 158"/>
                <a:gd name="T10" fmla="*/ 56 w 274"/>
                <a:gd name="T11" fmla="*/ 118 h 158"/>
                <a:gd name="T12" fmla="*/ 18 w 274"/>
                <a:gd name="T13" fmla="*/ 152 h 158"/>
                <a:gd name="T14" fmla="*/ 0 w 274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4" h="158">
                  <a:moveTo>
                    <a:pt x="274" y="0"/>
                  </a:moveTo>
                  <a:cubicBezTo>
                    <a:pt x="250" y="3"/>
                    <a:pt x="210" y="4"/>
                    <a:pt x="190" y="14"/>
                  </a:cubicBezTo>
                  <a:cubicBezTo>
                    <a:pt x="168" y="25"/>
                    <a:pt x="138" y="51"/>
                    <a:pt x="118" y="58"/>
                  </a:cubicBezTo>
                  <a:cubicBezTo>
                    <a:pt x="112" y="66"/>
                    <a:pt x="93" y="80"/>
                    <a:pt x="84" y="86"/>
                  </a:cubicBezTo>
                  <a:cubicBezTo>
                    <a:pt x="75" y="100"/>
                    <a:pt x="80" y="95"/>
                    <a:pt x="70" y="102"/>
                  </a:cubicBezTo>
                  <a:cubicBezTo>
                    <a:pt x="61" y="116"/>
                    <a:pt x="66" y="111"/>
                    <a:pt x="56" y="118"/>
                  </a:cubicBezTo>
                  <a:cubicBezTo>
                    <a:pt x="52" y="131"/>
                    <a:pt x="31" y="148"/>
                    <a:pt x="18" y="152"/>
                  </a:cubicBezTo>
                  <a:cubicBezTo>
                    <a:pt x="12" y="154"/>
                    <a:pt x="0" y="158"/>
                    <a:pt x="0" y="15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5" name="Freeform 209"/>
            <p:cNvSpPr>
              <a:spLocks/>
            </p:cNvSpPr>
            <p:nvPr/>
          </p:nvSpPr>
          <p:spPr bwMode="auto">
            <a:xfrm>
              <a:off x="3640" y="1052"/>
              <a:ext cx="246" cy="246"/>
            </a:xfrm>
            <a:custGeom>
              <a:avLst/>
              <a:gdLst>
                <a:gd name="T0" fmla="*/ 246 w 246"/>
                <a:gd name="T1" fmla="*/ 0 h 246"/>
                <a:gd name="T2" fmla="*/ 200 w 246"/>
                <a:gd name="T3" fmla="*/ 10 h 246"/>
                <a:gd name="T4" fmla="*/ 168 w 246"/>
                <a:gd name="T5" fmla="*/ 68 h 246"/>
                <a:gd name="T6" fmla="*/ 132 w 246"/>
                <a:gd name="T7" fmla="*/ 90 h 246"/>
                <a:gd name="T8" fmla="*/ 114 w 246"/>
                <a:gd name="T9" fmla="*/ 102 h 246"/>
                <a:gd name="T10" fmla="*/ 92 w 246"/>
                <a:gd name="T11" fmla="*/ 132 h 246"/>
                <a:gd name="T12" fmla="*/ 72 w 246"/>
                <a:gd name="T13" fmla="*/ 186 h 246"/>
                <a:gd name="T14" fmla="*/ 42 w 246"/>
                <a:gd name="T15" fmla="*/ 212 h 246"/>
                <a:gd name="T16" fmla="*/ 12 w 246"/>
                <a:gd name="T17" fmla="*/ 236 h 246"/>
                <a:gd name="T18" fmla="*/ 0 w 246"/>
                <a:gd name="T1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46">
                  <a:moveTo>
                    <a:pt x="246" y="0"/>
                  </a:moveTo>
                  <a:cubicBezTo>
                    <a:pt x="230" y="2"/>
                    <a:pt x="215" y="7"/>
                    <a:pt x="200" y="10"/>
                  </a:cubicBezTo>
                  <a:cubicBezTo>
                    <a:pt x="183" y="21"/>
                    <a:pt x="185" y="54"/>
                    <a:pt x="168" y="68"/>
                  </a:cubicBezTo>
                  <a:cubicBezTo>
                    <a:pt x="157" y="77"/>
                    <a:pt x="144" y="82"/>
                    <a:pt x="132" y="90"/>
                  </a:cubicBezTo>
                  <a:cubicBezTo>
                    <a:pt x="126" y="94"/>
                    <a:pt x="114" y="102"/>
                    <a:pt x="114" y="102"/>
                  </a:cubicBezTo>
                  <a:cubicBezTo>
                    <a:pt x="107" y="112"/>
                    <a:pt x="100" y="124"/>
                    <a:pt x="92" y="132"/>
                  </a:cubicBezTo>
                  <a:cubicBezTo>
                    <a:pt x="87" y="147"/>
                    <a:pt x="83" y="175"/>
                    <a:pt x="72" y="186"/>
                  </a:cubicBezTo>
                  <a:cubicBezTo>
                    <a:pt x="63" y="195"/>
                    <a:pt x="52" y="204"/>
                    <a:pt x="42" y="212"/>
                  </a:cubicBezTo>
                  <a:cubicBezTo>
                    <a:pt x="32" y="220"/>
                    <a:pt x="22" y="228"/>
                    <a:pt x="12" y="236"/>
                  </a:cubicBezTo>
                  <a:cubicBezTo>
                    <a:pt x="8" y="239"/>
                    <a:pt x="0" y="246"/>
                    <a:pt x="0" y="24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6" name="Freeform 210"/>
            <p:cNvSpPr>
              <a:spLocks/>
            </p:cNvSpPr>
            <p:nvPr/>
          </p:nvSpPr>
          <p:spPr bwMode="auto">
            <a:xfrm>
              <a:off x="4008" y="970"/>
              <a:ext cx="282" cy="96"/>
            </a:xfrm>
            <a:custGeom>
              <a:avLst/>
              <a:gdLst>
                <a:gd name="T0" fmla="*/ 0 w 282"/>
                <a:gd name="T1" fmla="*/ 96 h 96"/>
                <a:gd name="T2" fmla="*/ 48 w 282"/>
                <a:gd name="T3" fmla="*/ 72 h 96"/>
                <a:gd name="T4" fmla="*/ 82 w 282"/>
                <a:gd name="T5" fmla="*/ 30 h 96"/>
                <a:gd name="T6" fmla="*/ 112 w 282"/>
                <a:gd name="T7" fmla="*/ 40 h 96"/>
                <a:gd name="T8" fmla="*/ 128 w 282"/>
                <a:gd name="T9" fmla="*/ 50 h 96"/>
                <a:gd name="T10" fmla="*/ 162 w 282"/>
                <a:gd name="T11" fmla="*/ 40 h 96"/>
                <a:gd name="T12" fmla="*/ 180 w 282"/>
                <a:gd name="T13" fmla="*/ 24 h 96"/>
                <a:gd name="T14" fmla="*/ 204 w 282"/>
                <a:gd name="T15" fmla="*/ 0 h 96"/>
                <a:gd name="T16" fmla="*/ 252 w 282"/>
                <a:gd name="T17" fmla="*/ 12 h 96"/>
                <a:gd name="T18" fmla="*/ 270 w 282"/>
                <a:gd name="T19" fmla="*/ 16 h 96"/>
                <a:gd name="T20" fmla="*/ 282 w 282"/>
                <a:gd name="T2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2" h="96">
                  <a:moveTo>
                    <a:pt x="0" y="96"/>
                  </a:moveTo>
                  <a:cubicBezTo>
                    <a:pt x="23" y="88"/>
                    <a:pt x="29" y="85"/>
                    <a:pt x="48" y="72"/>
                  </a:cubicBezTo>
                  <a:cubicBezTo>
                    <a:pt x="58" y="57"/>
                    <a:pt x="63" y="36"/>
                    <a:pt x="82" y="30"/>
                  </a:cubicBezTo>
                  <a:cubicBezTo>
                    <a:pt x="94" y="32"/>
                    <a:pt x="101" y="36"/>
                    <a:pt x="112" y="40"/>
                  </a:cubicBezTo>
                  <a:cubicBezTo>
                    <a:pt x="115" y="45"/>
                    <a:pt x="128" y="50"/>
                    <a:pt x="128" y="50"/>
                  </a:cubicBezTo>
                  <a:cubicBezTo>
                    <a:pt x="143" y="48"/>
                    <a:pt x="149" y="44"/>
                    <a:pt x="162" y="40"/>
                  </a:cubicBezTo>
                  <a:cubicBezTo>
                    <a:pt x="168" y="34"/>
                    <a:pt x="175" y="30"/>
                    <a:pt x="180" y="24"/>
                  </a:cubicBezTo>
                  <a:cubicBezTo>
                    <a:pt x="189" y="12"/>
                    <a:pt x="190" y="5"/>
                    <a:pt x="204" y="0"/>
                  </a:cubicBezTo>
                  <a:cubicBezTo>
                    <a:pt x="224" y="2"/>
                    <a:pt x="235" y="5"/>
                    <a:pt x="252" y="12"/>
                  </a:cubicBezTo>
                  <a:cubicBezTo>
                    <a:pt x="254" y="13"/>
                    <a:pt x="268" y="16"/>
                    <a:pt x="270" y="16"/>
                  </a:cubicBezTo>
                  <a:cubicBezTo>
                    <a:pt x="274" y="17"/>
                    <a:pt x="282" y="18"/>
                    <a:pt x="282" y="18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7" name="Freeform 211"/>
            <p:cNvSpPr>
              <a:spLocks/>
            </p:cNvSpPr>
            <p:nvPr/>
          </p:nvSpPr>
          <p:spPr bwMode="auto">
            <a:xfrm>
              <a:off x="4454" y="1096"/>
              <a:ext cx="146" cy="121"/>
            </a:xfrm>
            <a:custGeom>
              <a:avLst/>
              <a:gdLst>
                <a:gd name="T0" fmla="*/ 0 w 146"/>
                <a:gd name="T1" fmla="*/ 0 h 121"/>
                <a:gd name="T2" fmla="*/ 20 w 146"/>
                <a:gd name="T3" fmla="*/ 30 h 121"/>
                <a:gd name="T4" fmla="*/ 28 w 146"/>
                <a:gd name="T5" fmla="*/ 42 h 121"/>
                <a:gd name="T6" fmla="*/ 50 w 146"/>
                <a:gd name="T7" fmla="*/ 48 h 121"/>
                <a:gd name="T8" fmla="*/ 62 w 146"/>
                <a:gd name="T9" fmla="*/ 52 h 121"/>
                <a:gd name="T10" fmla="*/ 78 w 146"/>
                <a:gd name="T11" fmla="*/ 68 h 121"/>
                <a:gd name="T12" fmla="*/ 104 w 146"/>
                <a:gd name="T13" fmla="*/ 120 h 121"/>
                <a:gd name="T14" fmla="*/ 146 w 146"/>
                <a:gd name="T1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121">
                  <a:moveTo>
                    <a:pt x="0" y="0"/>
                  </a:moveTo>
                  <a:cubicBezTo>
                    <a:pt x="7" y="10"/>
                    <a:pt x="12" y="20"/>
                    <a:pt x="20" y="30"/>
                  </a:cubicBezTo>
                  <a:cubicBezTo>
                    <a:pt x="23" y="34"/>
                    <a:pt x="23" y="40"/>
                    <a:pt x="28" y="42"/>
                  </a:cubicBezTo>
                  <a:cubicBezTo>
                    <a:pt x="39" y="46"/>
                    <a:pt x="32" y="43"/>
                    <a:pt x="50" y="48"/>
                  </a:cubicBezTo>
                  <a:cubicBezTo>
                    <a:pt x="54" y="49"/>
                    <a:pt x="62" y="52"/>
                    <a:pt x="62" y="52"/>
                  </a:cubicBezTo>
                  <a:cubicBezTo>
                    <a:pt x="67" y="57"/>
                    <a:pt x="75" y="61"/>
                    <a:pt x="78" y="68"/>
                  </a:cubicBezTo>
                  <a:cubicBezTo>
                    <a:pt x="84" y="81"/>
                    <a:pt x="86" y="119"/>
                    <a:pt x="104" y="120"/>
                  </a:cubicBezTo>
                  <a:cubicBezTo>
                    <a:pt x="118" y="121"/>
                    <a:pt x="132" y="120"/>
                    <a:pt x="146" y="12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8" name="Freeform 212"/>
            <p:cNvSpPr>
              <a:spLocks/>
            </p:cNvSpPr>
            <p:nvPr/>
          </p:nvSpPr>
          <p:spPr bwMode="auto">
            <a:xfrm>
              <a:off x="4510" y="1464"/>
              <a:ext cx="76" cy="334"/>
            </a:xfrm>
            <a:custGeom>
              <a:avLst/>
              <a:gdLst>
                <a:gd name="T0" fmla="*/ 0 w 76"/>
                <a:gd name="T1" fmla="*/ 0 h 334"/>
                <a:gd name="T2" fmla="*/ 18 w 76"/>
                <a:gd name="T3" fmla="*/ 10 h 334"/>
                <a:gd name="T4" fmla="*/ 26 w 76"/>
                <a:gd name="T5" fmla="*/ 22 h 334"/>
                <a:gd name="T6" fmla="*/ 34 w 76"/>
                <a:gd name="T7" fmla="*/ 78 h 334"/>
                <a:gd name="T8" fmla="*/ 48 w 76"/>
                <a:gd name="T9" fmla="*/ 96 h 334"/>
                <a:gd name="T10" fmla="*/ 52 w 76"/>
                <a:gd name="T11" fmla="*/ 108 h 334"/>
                <a:gd name="T12" fmla="*/ 40 w 76"/>
                <a:gd name="T13" fmla="*/ 194 h 334"/>
                <a:gd name="T14" fmla="*/ 74 w 76"/>
                <a:gd name="T15" fmla="*/ 308 h 334"/>
                <a:gd name="T16" fmla="*/ 76 w 76"/>
                <a:gd name="T1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334">
                  <a:moveTo>
                    <a:pt x="0" y="0"/>
                  </a:moveTo>
                  <a:cubicBezTo>
                    <a:pt x="11" y="4"/>
                    <a:pt x="12" y="2"/>
                    <a:pt x="18" y="10"/>
                  </a:cubicBezTo>
                  <a:cubicBezTo>
                    <a:pt x="21" y="14"/>
                    <a:pt x="26" y="22"/>
                    <a:pt x="26" y="22"/>
                  </a:cubicBezTo>
                  <a:cubicBezTo>
                    <a:pt x="27" y="36"/>
                    <a:pt x="25" y="65"/>
                    <a:pt x="34" y="78"/>
                  </a:cubicBezTo>
                  <a:cubicBezTo>
                    <a:pt x="38" y="84"/>
                    <a:pt x="45" y="89"/>
                    <a:pt x="48" y="96"/>
                  </a:cubicBezTo>
                  <a:cubicBezTo>
                    <a:pt x="50" y="100"/>
                    <a:pt x="52" y="108"/>
                    <a:pt x="52" y="108"/>
                  </a:cubicBezTo>
                  <a:cubicBezTo>
                    <a:pt x="50" y="156"/>
                    <a:pt x="47" y="159"/>
                    <a:pt x="40" y="194"/>
                  </a:cubicBezTo>
                  <a:cubicBezTo>
                    <a:pt x="42" y="244"/>
                    <a:pt x="48" y="269"/>
                    <a:pt x="74" y="308"/>
                  </a:cubicBezTo>
                  <a:cubicBezTo>
                    <a:pt x="76" y="327"/>
                    <a:pt x="76" y="319"/>
                    <a:pt x="76" y="33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49" name="Freeform 213"/>
            <p:cNvSpPr>
              <a:spLocks/>
            </p:cNvSpPr>
            <p:nvPr/>
          </p:nvSpPr>
          <p:spPr bwMode="auto">
            <a:xfrm rot="1299250">
              <a:off x="4560" y="1490"/>
              <a:ext cx="76" cy="334"/>
            </a:xfrm>
            <a:custGeom>
              <a:avLst/>
              <a:gdLst>
                <a:gd name="T0" fmla="*/ 0 w 76"/>
                <a:gd name="T1" fmla="*/ 0 h 334"/>
                <a:gd name="T2" fmla="*/ 18 w 76"/>
                <a:gd name="T3" fmla="*/ 10 h 334"/>
                <a:gd name="T4" fmla="*/ 26 w 76"/>
                <a:gd name="T5" fmla="*/ 22 h 334"/>
                <a:gd name="T6" fmla="*/ 34 w 76"/>
                <a:gd name="T7" fmla="*/ 78 h 334"/>
                <a:gd name="T8" fmla="*/ 48 w 76"/>
                <a:gd name="T9" fmla="*/ 96 h 334"/>
                <a:gd name="T10" fmla="*/ 52 w 76"/>
                <a:gd name="T11" fmla="*/ 108 h 334"/>
                <a:gd name="T12" fmla="*/ 40 w 76"/>
                <a:gd name="T13" fmla="*/ 194 h 334"/>
                <a:gd name="T14" fmla="*/ 74 w 76"/>
                <a:gd name="T15" fmla="*/ 308 h 334"/>
                <a:gd name="T16" fmla="*/ 76 w 76"/>
                <a:gd name="T1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334">
                  <a:moveTo>
                    <a:pt x="0" y="0"/>
                  </a:moveTo>
                  <a:cubicBezTo>
                    <a:pt x="11" y="4"/>
                    <a:pt x="12" y="2"/>
                    <a:pt x="18" y="10"/>
                  </a:cubicBezTo>
                  <a:cubicBezTo>
                    <a:pt x="21" y="14"/>
                    <a:pt x="26" y="22"/>
                    <a:pt x="26" y="22"/>
                  </a:cubicBezTo>
                  <a:cubicBezTo>
                    <a:pt x="27" y="36"/>
                    <a:pt x="25" y="65"/>
                    <a:pt x="34" y="78"/>
                  </a:cubicBezTo>
                  <a:cubicBezTo>
                    <a:pt x="38" y="84"/>
                    <a:pt x="45" y="89"/>
                    <a:pt x="48" y="96"/>
                  </a:cubicBezTo>
                  <a:cubicBezTo>
                    <a:pt x="50" y="100"/>
                    <a:pt x="52" y="108"/>
                    <a:pt x="52" y="108"/>
                  </a:cubicBezTo>
                  <a:cubicBezTo>
                    <a:pt x="50" y="156"/>
                    <a:pt x="47" y="159"/>
                    <a:pt x="40" y="194"/>
                  </a:cubicBezTo>
                  <a:cubicBezTo>
                    <a:pt x="42" y="244"/>
                    <a:pt x="48" y="269"/>
                    <a:pt x="74" y="308"/>
                  </a:cubicBezTo>
                  <a:cubicBezTo>
                    <a:pt x="76" y="327"/>
                    <a:pt x="76" y="319"/>
                    <a:pt x="76" y="334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50" name="Freeform 214"/>
            <p:cNvSpPr>
              <a:spLocks/>
            </p:cNvSpPr>
            <p:nvPr/>
          </p:nvSpPr>
          <p:spPr bwMode="auto">
            <a:xfrm>
              <a:off x="4575" y="1274"/>
              <a:ext cx="63" cy="188"/>
            </a:xfrm>
            <a:custGeom>
              <a:avLst/>
              <a:gdLst>
                <a:gd name="T0" fmla="*/ 63 w 63"/>
                <a:gd name="T1" fmla="*/ 0 h 188"/>
                <a:gd name="T2" fmla="*/ 43 w 63"/>
                <a:gd name="T3" fmla="*/ 48 h 188"/>
                <a:gd name="T4" fmla="*/ 25 w 63"/>
                <a:gd name="T5" fmla="*/ 54 h 188"/>
                <a:gd name="T6" fmla="*/ 13 w 63"/>
                <a:gd name="T7" fmla="*/ 58 h 188"/>
                <a:gd name="T8" fmla="*/ 5 w 63"/>
                <a:gd name="T9" fmla="*/ 70 h 188"/>
                <a:gd name="T10" fmla="*/ 1 w 63"/>
                <a:gd name="T11" fmla="*/ 82 h 188"/>
                <a:gd name="T12" fmla="*/ 9 w 63"/>
                <a:gd name="T13" fmla="*/ 104 h 188"/>
                <a:gd name="T14" fmla="*/ 33 w 63"/>
                <a:gd name="T15" fmla="*/ 114 h 188"/>
                <a:gd name="T16" fmla="*/ 37 w 63"/>
                <a:gd name="T17" fmla="*/ 160 h 188"/>
                <a:gd name="T18" fmla="*/ 23 w 63"/>
                <a:gd name="T19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88">
                  <a:moveTo>
                    <a:pt x="63" y="0"/>
                  </a:moveTo>
                  <a:cubicBezTo>
                    <a:pt x="62" y="9"/>
                    <a:pt x="51" y="43"/>
                    <a:pt x="43" y="48"/>
                  </a:cubicBezTo>
                  <a:cubicBezTo>
                    <a:pt x="43" y="48"/>
                    <a:pt x="28" y="53"/>
                    <a:pt x="25" y="54"/>
                  </a:cubicBezTo>
                  <a:cubicBezTo>
                    <a:pt x="21" y="55"/>
                    <a:pt x="13" y="58"/>
                    <a:pt x="13" y="58"/>
                  </a:cubicBezTo>
                  <a:cubicBezTo>
                    <a:pt x="10" y="62"/>
                    <a:pt x="7" y="65"/>
                    <a:pt x="5" y="70"/>
                  </a:cubicBezTo>
                  <a:cubicBezTo>
                    <a:pt x="4" y="74"/>
                    <a:pt x="1" y="82"/>
                    <a:pt x="1" y="82"/>
                  </a:cubicBezTo>
                  <a:cubicBezTo>
                    <a:pt x="3" y="94"/>
                    <a:pt x="0" y="98"/>
                    <a:pt x="9" y="104"/>
                  </a:cubicBezTo>
                  <a:cubicBezTo>
                    <a:pt x="16" y="109"/>
                    <a:pt x="33" y="114"/>
                    <a:pt x="33" y="114"/>
                  </a:cubicBezTo>
                  <a:cubicBezTo>
                    <a:pt x="48" y="129"/>
                    <a:pt x="42" y="120"/>
                    <a:pt x="37" y="160"/>
                  </a:cubicBezTo>
                  <a:cubicBezTo>
                    <a:pt x="36" y="167"/>
                    <a:pt x="31" y="188"/>
                    <a:pt x="23" y="18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51" name="Freeform 215"/>
            <p:cNvSpPr>
              <a:spLocks/>
            </p:cNvSpPr>
            <p:nvPr/>
          </p:nvSpPr>
          <p:spPr bwMode="auto">
            <a:xfrm>
              <a:off x="3452" y="1066"/>
              <a:ext cx="270" cy="292"/>
            </a:xfrm>
            <a:custGeom>
              <a:avLst/>
              <a:gdLst>
                <a:gd name="T0" fmla="*/ 0 w 270"/>
                <a:gd name="T1" fmla="*/ 292 h 292"/>
                <a:gd name="T2" fmla="*/ 24 w 270"/>
                <a:gd name="T3" fmla="*/ 284 h 292"/>
                <a:gd name="T4" fmla="*/ 36 w 270"/>
                <a:gd name="T5" fmla="*/ 280 h 292"/>
                <a:gd name="T6" fmla="*/ 64 w 270"/>
                <a:gd name="T7" fmla="*/ 286 h 292"/>
                <a:gd name="T8" fmla="*/ 80 w 270"/>
                <a:gd name="T9" fmla="*/ 272 h 292"/>
                <a:gd name="T10" fmla="*/ 96 w 270"/>
                <a:gd name="T11" fmla="*/ 212 h 292"/>
                <a:gd name="T12" fmla="*/ 108 w 270"/>
                <a:gd name="T13" fmla="*/ 204 h 292"/>
                <a:gd name="T14" fmla="*/ 144 w 270"/>
                <a:gd name="T15" fmla="*/ 184 h 292"/>
                <a:gd name="T16" fmla="*/ 162 w 270"/>
                <a:gd name="T17" fmla="*/ 168 h 292"/>
                <a:gd name="T18" fmla="*/ 176 w 270"/>
                <a:gd name="T19" fmla="*/ 150 h 292"/>
                <a:gd name="T20" fmla="*/ 212 w 270"/>
                <a:gd name="T21" fmla="*/ 82 h 292"/>
                <a:gd name="T22" fmla="*/ 248 w 270"/>
                <a:gd name="T23" fmla="*/ 76 h 292"/>
                <a:gd name="T24" fmla="*/ 270 w 270"/>
                <a:gd name="T2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2">
                  <a:moveTo>
                    <a:pt x="0" y="292"/>
                  </a:moveTo>
                  <a:cubicBezTo>
                    <a:pt x="8" y="289"/>
                    <a:pt x="16" y="287"/>
                    <a:pt x="24" y="284"/>
                  </a:cubicBezTo>
                  <a:cubicBezTo>
                    <a:pt x="28" y="283"/>
                    <a:pt x="36" y="280"/>
                    <a:pt x="36" y="280"/>
                  </a:cubicBezTo>
                  <a:cubicBezTo>
                    <a:pt x="46" y="282"/>
                    <a:pt x="54" y="284"/>
                    <a:pt x="64" y="286"/>
                  </a:cubicBezTo>
                  <a:cubicBezTo>
                    <a:pt x="77" y="283"/>
                    <a:pt x="73" y="282"/>
                    <a:pt x="80" y="272"/>
                  </a:cubicBezTo>
                  <a:cubicBezTo>
                    <a:pt x="83" y="252"/>
                    <a:pt x="90" y="231"/>
                    <a:pt x="96" y="212"/>
                  </a:cubicBezTo>
                  <a:cubicBezTo>
                    <a:pt x="98" y="205"/>
                    <a:pt x="103" y="207"/>
                    <a:pt x="108" y="204"/>
                  </a:cubicBezTo>
                  <a:cubicBezTo>
                    <a:pt x="120" y="197"/>
                    <a:pt x="131" y="188"/>
                    <a:pt x="144" y="184"/>
                  </a:cubicBezTo>
                  <a:cubicBezTo>
                    <a:pt x="158" y="170"/>
                    <a:pt x="151" y="175"/>
                    <a:pt x="162" y="168"/>
                  </a:cubicBezTo>
                  <a:cubicBezTo>
                    <a:pt x="172" y="154"/>
                    <a:pt x="167" y="159"/>
                    <a:pt x="176" y="150"/>
                  </a:cubicBezTo>
                  <a:cubicBezTo>
                    <a:pt x="182" y="131"/>
                    <a:pt x="192" y="89"/>
                    <a:pt x="212" y="82"/>
                  </a:cubicBezTo>
                  <a:cubicBezTo>
                    <a:pt x="224" y="78"/>
                    <a:pt x="236" y="78"/>
                    <a:pt x="248" y="76"/>
                  </a:cubicBezTo>
                  <a:cubicBezTo>
                    <a:pt x="270" y="62"/>
                    <a:pt x="251" y="19"/>
                    <a:pt x="270" y="0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92952" name="Freeform 216"/>
            <p:cNvSpPr>
              <a:spLocks/>
            </p:cNvSpPr>
            <p:nvPr/>
          </p:nvSpPr>
          <p:spPr bwMode="auto">
            <a:xfrm>
              <a:off x="3628" y="1847"/>
              <a:ext cx="308" cy="217"/>
            </a:xfrm>
            <a:custGeom>
              <a:avLst/>
              <a:gdLst>
                <a:gd name="T0" fmla="*/ 0 w 308"/>
                <a:gd name="T1" fmla="*/ 0 h 217"/>
                <a:gd name="T2" fmla="*/ 76 w 308"/>
                <a:gd name="T3" fmla="*/ 46 h 217"/>
                <a:gd name="T4" fmla="*/ 100 w 308"/>
                <a:gd name="T5" fmla="*/ 130 h 217"/>
                <a:gd name="T6" fmla="*/ 112 w 308"/>
                <a:gd name="T7" fmla="*/ 158 h 217"/>
                <a:gd name="T8" fmla="*/ 168 w 308"/>
                <a:gd name="T9" fmla="*/ 174 h 217"/>
                <a:gd name="T10" fmla="*/ 192 w 308"/>
                <a:gd name="T11" fmla="*/ 186 h 217"/>
                <a:gd name="T12" fmla="*/ 262 w 308"/>
                <a:gd name="T13" fmla="*/ 186 h 217"/>
                <a:gd name="T14" fmla="*/ 286 w 308"/>
                <a:gd name="T15" fmla="*/ 198 h 217"/>
                <a:gd name="T16" fmla="*/ 302 w 308"/>
                <a:gd name="T17" fmla="*/ 210 h 217"/>
                <a:gd name="T18" fmla="*/ 308 w 308"/>
                <a:gd name="T19" fmla="*/ 2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8" h="217">
                  <a:moveTo>
                    <a:pt x="0" y="0"/>
                  </a:moveTo>
                  <a:cubicBezTo>
                    <a:pt x="8" y="24"/>
                    <a:pt x="58" y="28"/>
                    <a:pt x="76" y="46"/>
                  </a:cubicBezTo>
                  <a:cubicBezTo>
                    <a:pt x="85" y="73"/>
                    <a:pt x="94" y="102"/>
                    <a:pt x="100" y="130"/>
                  </a:cubicBezTo>
                  <a:cubicBezTo>
                    <a:pt x="103" y="142"/>
                    <a:pt x="102" y="151"/>
                    <a:pt x="112" y="158"/>
                  </a:cubicBezTo>
                  <a:cubicBezTo>
                    <a:pt x="124" y="177"/>
                    <a:pt x="148" y="173"/>
                    <a:pt x="168" y="174"/>
                  </a:cubicBezTo>
                  <a:cubicBezTo>
                    <a:pt x="176" y="177"/>
                    <a:pt x="185" y="181"/>
                    <a:pt x="192" y="186"/>
                  </a:cubicBezTo>
                  <a:cubicBezTo>
                    <a:pt x="220" y="185"/>
                    <a:pt x="235" y="182"/>
                    <a:pt x="262" y="186"/>
                  </a:cubicBezTo>
                  <a:cubicBezTo>
                    <a:pt x="271" y="187"/>
                    <a:pt x="286" y="198"/>
                    <a:pt x="286" y="198"/>
                  </a:cubicBezTo>
                  <a:cubicBezTo>
                    <a:pt x="291" y="205"/>
                    <a:pt x="295" y="205"/>
                    <a:pt x="302" y="210"/>
                  </a:cubicBezTo>
                  <a:cubicBezTo>
                    <a:pt x="306" y="217"/>
                    <a:pt x="304" y="216"/>
                    <a:pt x="308" y="216"/>
                  </a:cubicBezTo>
                </a:path>
              </a:pathLst>
            </a:custGeom>
            <a:noFill/>
            <a:ln w="952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92953" name="Line 217"/>
          <p:cNvSpPr>
            <a:spLocks noChangeShapeType="1"/>
          </p:cNvSpPr>
          <p:nvPr/>
        </p:nvSpPr>
        <p:spPr bwMode="auto">
          <a:xfrm>
            <a:off x="2514600" y="4038600"/>
            <a:ext cx="381000" cy="30480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2954" name="Line 218"/>
          <p:cNvSpPr>
            <a:spLocks noChangeShapeType="1"/>
          </p:cNvSpPr>
          <p:nvPr/>
        </p:nvSpPr>
        <p:spPr bwMode="auto">
          <a:xfrm>
            <a:off x="3124200" y="2971800"/>
            <a:ext cx="609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2955" name="Rectangle 219"/>
          <p:cNvSpPr>
            <a:spLocks noChangeArrowheads="1"/>
          </p:cNvSpPr>
          <p:nvPr/>
        </p:nvSpPr>
        <p:spPr bwMode="auto">
          <a:xfrm>
            <a:off x="4724400" y="4784725"/>
            <a:ext cx="1600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Inward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Eutrophic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remodeling</a:t>
            </a:r>
          </a:p>
        </p:txBody>
      </p:sp>
      <p:sp>
        <p:nvSpPr>
          <p:cNvPr id="5492956" name="Rectangle 220"/>
          <p:cNvSpPr>
            <a:spLocks noChangeArrowheads="1"/>
          </p:cNvSpPr>
          <p:nvPr/>
        </p:nvSpPr>
        <p:spPr bwMode="auto">
          <a:xfrm>
            <a:off x="5943600" y="2574925"/>
            <a:ext cx="1828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Outward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Hypertrophic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0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remodeling</a:t>
            </a:r>
          </a:p>
        </p:txBody>
      </p:sp>
      <p:sp>
        <p:nvSpPr>
          <p:cNvPr id="5492957" name="Rectangle 221"/>
          <p:cNvSpPr>
            <a:spLocks noChangeArrowheads="1"/>
          </p:cNvSpPr>
          <p:nvPr/>
        </p:nvSpPr>
        <p:spPr bwMode="auto">
          <a:xfrm>
            <a:off x="1219200" y="6094413"/>
            <a:ext cx="5713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Small</a:t>
            </a:r>
            <a:r>
              <a:rPr kumimoji="0" lang="en-US" sz="28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sz="20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Arteries</a:t>
            </a:r>
            <a:r>
              <a:rPr kumimoji="0" lang="en-US" sz="28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b="0" i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(eutrophic)</a:t>
            </a:r>
            <a:r>
              <a:rPr kumimoji="0" lang="en-US" sz="28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in diastolic HTN</a:t>
            </a:r>
          </a:p>
        </p:txBody>
      </p:sp>
      <p:sp>
        <p:nvSpPr>
          <p:cNvPr id="5492958" name="Rectangle 222"/>
          <p:cNvSpPr>
            <a:spLocks noChangeArrowheads="1"/>
          </p:cNvSpPr>
          <p:nvPr/>
        </p:nvSpPr>
        <p:spPr bwMode="auto">
          <a:xfrm>
            <a:off x="3048000" y="1598613"/>
            <a:ext cx="49387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Large</a:t>
            </a:r>
            <a:r>
              <a:rPr kumimoji="0" lang="en-US" sz="28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sz="20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Arteries</a:t>
            </a: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b="0" i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(hypertrophic) </a:t>
            </a: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in</a:t>
            </a:r>
            <a:r>
              <a:rPr kumimoji="0" lang="en-US" b="0" i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kumimoji="0" lang="en-US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PPH</a:t>
            </a:r>
          </a:p>
        </p:txBody>
      </p:sp>
      <p:sp>
        <p:nvSpPr>
          <p:cNvPr id="5492959" name="Rectangle 223"/>
          <p:cNvSpPr>
            <a:spLocks noChangeArrowheads="1"/>
          </p:cNvSpPr>
          <p:nvPr/>
        </p:nvSpPr>
        <p:spPr bwMode="auto">
          <a:xfrm>
            <a:off x="7086600" y="6400800"/>
            <a:ext cx="1861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6D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Courtesy of </a:t>
            </a:r>
            <a:r>
              <a:rPr kumimoji="0" lang="en-US" sz="1200" b="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Schiffrin</a:t>
            </a:r>
            <a:r>
              <a:rPr kumimoji="0" lang="en-US" sz="12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EL</a:t>
            </a:r>
            <a:r>
              <a:rPr kumimoji="0" lang="en-US" sz="1200" b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1931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4786" name="Title 1"/>
          <p:cNvSpPr>
            <a:spLocks noGrp="1"/>
          </p:cNvSpPr>
          <p:nvPr>
            <p:ph type="title" idx="4294967295"/>
          </p:nvPr>
        </p:nvSpPr>
        <p:spPr>
          <a:xfrm>
            <a:off x="1568450" y="279400"/>
            <a:ext cx="7575550" cy="4635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>
                <a:solidFill>
                  <a:srgbClr val="FFFFCC"/>
                </a:solidFill>
              </a:rPr>
              <a:t>Pathogenic Role of Mechanical Forces</a:t>
            </a:r>
          </a:p>
        </p:txBody>
      </p:sp>
      <p:sp>
        <p:nvSpPr>
          <p:cNvPr id="5494787" name="AutoShape 1027"/>
          <p:cNvSpPr>
            <a:spLocks noChangeArrowheads="1"/>
          </p:cNvSpPr>
          <p:nvPr/>
        </p:nvSpPr>
        <p:spPr bwMode="auto">
          <a:xfrm rot="5400000">
            <a:off x="1778000" y="1041400"/>
            <a:ext cx="1181100" cy="3213100"/>
          </a:xfrm>
          <a:prstGeom prst="can">
            <a:avLst>
              <a:gd name="adj" fmla="val 68011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94788" name="Text Box 1042"/>
          <p:cNvSpPr txBox="1">
            <a:spLocks noChangeArrowheads="1"/>
          </p:cNvSpPr>
          <p:nvPr/>
        </p:nvSpPr>
        <p:spPr bwMode="auto">
          <a:xfrm>
            <a:off x="914400" y="1524000"/>
            <a:ext cx="2725738" cy="36671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kumimoji="0" lang="en-US" sz="18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Oscillatory Shear Stress*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267200" y="1600200"/>
            <a:ext cx="4021138" cy="20145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Occurs sites prone to lesion formation</a:t>
            </a:r>
          </a:p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     Carotid bulb</a:t>
            </a:r>
          </a:p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     Prox. Coronaries</a:t>
            </a:r>
          </a:p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     Distal aorta</a:t>
            </a:r>
          </a:p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High Shear </a:t>
            </a: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Wingdings" charset="0"/>
              </a:rPr>
              <a:t> Atheroprotective</a:t>
            </a:r>
          </a:p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Wingdings" charset="0"/>
              </a:rPr>
              <a:t>Low Shear  Atherogenic</a:t>
            </a:r>
            <a:endParaRPr kumimoji="0" lang="en-US" sz="1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</a:endParaRPr>
          </a:p>
          <a:p>
            <a:pPr fontAlgn="base">
              <a:spcAft>
                <a:spcPct val="0"/>
              </a:spcAft>
            </a:pPr>
            <a:endParaRPr kumimoji="0" lang="en-US" sz="18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</a:endParaRPr>
          </a:p>
        </p:txBody>
      </p:sp>
      <p:grpSp>
        <p:nvGrpSpPr>
          <p:cNvPr id="15" name="Group 1028"/>
          <p:cNvGrpSpPr>
            <a:grpSpLocks noChangeAspect="1"/>
          </p:cNvGrpSpPr>
          <p:nvPr/>
        </p:nvGrpSpPr>
        <p:grpSpPr bwMode="auto">
          <a:xfrm>
            <a:off x="2209800" y="2133600"/>
            <a:ext cx="955675" cy="992188"/>
            <a:chOff x="1552" y="2424"/>
            <a:chExt cx="316" cy="328"/>
          </a:xfrm>
        </p:grpSpPr>
        <p:grpSp>
          <p:nvGrpSpPr>
            <p:cNvPr id="5494791" name="Group 1029"/>
            <p:cNvGrpSpPr>
              <a:grpSpLocks noChangeAspect="1"/>
            </p:cNvGrpSpPr>
            <p:nvPr/>
          </p:nvGrpSpPr>
          <p:grpSpPr bwMode="auto">
            <a:xfrm>
              <a:off x="1552" y="2424"/>
              <a:ext cx="316" cy="160"/>
              <a:chOff x="1552" y="2424"/>
              <a:chExt cx="316" cy="160"/>
            </a:xfrm>
          </p:grpSpPr>
          <p:sp>
            <p:nvSpPr>
              <p:cNvPr id="5494792" name="Arc 1030"/>
              <p:cNvSpPr>
                <a:spLocks noChangeAspect="1"/>
              </p:cNvSpPr>
              <p:nvPr/>
            </p:nvSpPr>
            <p:spPr bwMode="auto">
              <a:xfrm>
                <a:off x="1552" y="2424"/>
                <a:ext cx="316" cy="1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94793" name="Line 1031"/>
              <p:cNvSpPr>
                <a:spLocks noChangeAspect="1" noChangeShapeType="1"/>
              </p:cNvSpPr>
              <p:nvPr/>
            </p:nvSpPr>
            <p:spPr bwMode="auto">
              <a:xfrm flipH="1">
                <a:off x="1572" y="2480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494794" name="Line 1032"/>
              <p:cNvSpPr>
                <a:spLocks noChangeAspect="1" noChangeShapeType="1"/>
              </p:cNvSpPr>
              <p:nvPr/>
            </p:nvSpPr>
            <p:spPr bwMode="auto">
              <a:xfrm flipH="1">
                <a:off x="1632" y="2548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494795" name="Group 1033"/>
            <p:cNvGrpSpPr>
              <a:grpSpLocks noChangeAspect="1"/>
            </p:cNvGrpSpPr>
            <p:nvPr/>
          </p:nvGrpSpPr>
          <p:grpSpPr bwMode="auto">
            <a:xfrm flipV="1">
              <a:off x="1552" y="2592"/>
              <a:ext cx="316" cy="160"/>
              <a:chOff x="1552" y="2424"/>
              <a:chExt cx="316" cy="160"/>
            </a:xfrm>
          </p:grpSpPr>
          <p:sp>
            <p:nvSpPr>
              <p:cNvPr id="5494796" name="Arc 1034"/>
              <p:cNvSpPr>
                <a:spLocks noChangeAspect="1"/>
              </p:cNvSpPr>
              <p:nvPr/>
            </p:nvSpPr>
            <p:spPr bwMode="auto">
              <a:xfrm>
                <a:off x="1552" y="2424"/>
                <a:ext cx="316" cy="1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94797" name="Line 1035"/>
              <p:cNvSpPr>
                <a:spLocks noChangeAspect="1" noChangeShapeType="1"/>
              </p:cNvSpPr>
              <p:nvPr/>
            </p:nvSpPr>
            <p:spPr bwMode="auto">
              <a:xfrm flipH="1">
                <a:off x="1572" y="2480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494798" name="Line 1036"/>
              <p:cNvSpPr>
                <a:spLocks noChangeAspect="1" noChangeShapeType="1"/>
              </p:cNvSpPr>
              <p:nvPr/>
            </p:nvSpPr>
            <p:spPr bwMode="auto">
              <a:xfrm flipH="1">
                <a:off x="1632" y="2548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5494799" name="TextBox 59"/>
          <p:cNvSpPr txBox="1">
            <a:spLocks noChangeArrowheads="1"/>
          </p:cNvSpPr>
          <p:nvPr/>
        </p:nvSpPr>
        <p:spPr bwMode="auto">
          <a:xfrm>
            <a:off x="4114800" y="3276600"/>
            <a:ext cx="4343400" cy="4572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*</a:t>
            </a:r>
            <a:r>
              <a:rPr kumimoji="0" lang="en-US" sz="16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Wide PP </a:t>
            </a:r>
            <a:r>
              <a:rPr kumimoji="0" lang="en-US" sz="16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Wingdings" charset="0"/>
              </a:rPr>
              <a:t> Augments Oscillatory Shear</a:t>
            </a:r>
            <a:endParaRPr kumimoji="0" lang="en-US" sz="160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</a:endParaRPr>
          </a:p>
        </p:txBody>
      </p:sp>
      <p:grpSp>
        <p:nvGrpSpPr>
          <p:cNvPr id="18" name="Group 1028"/>
          <p:cNvGrpSpPr>
            <a:grpSpLocks noChangeAspect="1"/>
          </p:cNvGrpSpPr>
          <p:nvPr/>
        </p:nvGrpSpPr>
        <p:grpSpPr bwMode="auto">
          <a:xfrm flipH="1">
            <a:off x="1295400" y="2133600"/>
            <a:ext cx="955675" cy="992188"/>
            <a:chOff x="1552" y="2424"/>
            <a:chExt cx="316" cy="328"/>
          </a:xfrm>
        </p:grpSpPr>
        <p:grpSp>
          <p:nvGrpSpPr>
            <p:cNvPr id="5494801" name="Group 1029"/>
            <p:cNvGrpSpPr>
              <a:grpSpLocks noChangeAspect="1"/>
            </p:cNvGrpSpPr>
            <p:nvPr/>
          </p:nvGrpSpPr>
          <p:grpSpPr bwMode="auto">
            <a:xfrm>
              <a:off x="1552" y="2424"/>
              <a:ext cx="316" cy="160"/>
              <a:chOff x="1552" y="2424"/>
              <a:chExt cx="316" cy="160"/>
            </a:xfrm>
          </p:grpSpPr>
          <p:sp>
            <p:nvSpPr>
              <p:cNvPr id="5494802" name="Arc 1030"/>
              <p:cNvSpPr>
                <a:spLocks noChangeAspect="1"/>
              </p:cNvSpPr>
              <p:nvPr/>
            </p:nvSpPr>
            <p:spPr bwMode="auto">
              <a:xfrm>
                <a:off x="1552" y="2424"/>
                <a:ext cx="316" cy="1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94803" name="Line 1031"/>
              <p:cNvSpPr>
                <a:spLocks noChangeAspect="1" noChangeShapeType="1"/>
              </p:cNvSpPr>
              <p:nvPr/>
            </p:nvSpPr>
            <p:spPr bwMode="auto">
              <a:xfrm flipH="1">
                <a:off x="1572" y="2480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494804" name="Line 1032"/>
              <p:cNvSpPr>
                <a:spLocks noChangeAspect="1" noChangeShapeType="1"/>
              </p:cNvSpPr>
              <p:nvPr/>
            </p:nvSpPr>
            <p:spPr bwMode="auto">
              <a:xfrm flipH="1">
                <a:off x="1632" y="2548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5494805" name="Group 1033"/>
            <p:cNvGrpSpPr>
              <a:grpSpLocks noChangeAspect="1"/>
            </p:cNvGrpSpPr>
            <p:nvPr/>
          </p:nvGrpSpPr>
          <p:grpSpPr bwMode="auto">
            <a:xfrm flipV="1">
              <a:off x="1552" y="2592"/>
              <a:ext cx="316" cy="160"/>
              <a:chOff x="1552" y="2424"/>
              <a:chExt cx="316" cy="160"/>
            </a:xfrm>
          </p:grpSpPr>
          <p:sp>
            <p:nvSpPr>
              <p:cNvPr id="5494806" name="Arc 1034"/>
              <p:cNvSpPr>
                <a:spLocks noChangeAspect="1"/>
              </p:cNvSpPr>
              <p:nvPr/>
            </p:nvSpPr>
            <p:spPr bwMode="auto">
              <a:xfrm>
                <a:off x="1552" y="2424"/>
                <a:ext cx="316" cy="1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94807" name="Line 1035"/>
              <p:cNvSpPr>
                <a:spLocks noChangeAspect="1" noChangeShapeType="1"/>
              </p:cNvSpPr>
              <p:nvPr/>
            </p:nvSpPr>
            <p:spPr bwMode="auto">
              <a:xfrm flipH="1">
                <a:off x="1572" y="2480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494808" name="Line 1036"/>
              <p:cNvSpPr>
                <a:spLocks noChangeAspect="1" noChangeShapeType="1"/>
              </p:cNvSpPr>
              <p:nvPr/>
            </p:nvSpPr>
            <p:spPr bwMode="auto">
              <a:xfrm flipH="1">
                <a:off x="1632" y="2548"/>
                <a:ext cx="220" cy="0"/>
              </a:xfrm>
              <a:prstGeom prst="line">
                <a:avLst/>
              </a:prstGeom>
              <a:noFill/>
              <a:ln w="9525">
                <a:solidFill>
                  <a:srgbClr val="FFFFCC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Monotype Sorts" charset="0"/>
                  <a:buChar char="4"/>
                </a:pPr>
                <a:endParaRPr kumimoji="1" lang="en-US" sz="2400" b="1">
                  <a:solidFill>
                    <a:srgbClr val="FFBA3E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5494809" name="Line 25"/>
          <p:cNvSpPr>
            <a:spLocks noChangeShapeType="1"/>
          </p:cNvSpPr>
          <p:nvPr/>
        </p:nvSpPr>
        <p:spPr bwMode="auto">
          <a:xfrm>
            <a:off x="2438400" y="2590800"/>
            <a:ext cx="762000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494810" name="Line 26"/>
          <p:cNvSpPr>
            <a:spLocks noChangeShapeType="1"/>
          </p:cNvSpPr>
          <p:nvPr/>
        </p:nvSpPr>
        <p:spPr bwMode="auto">
          <a:xfrm flipH="1">
            <a:off x="1295400" y="2590800"/>
            <a:ext cx="838200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5494811" name="Group 20"/>
          <p:cNvGrpSpPr>
            <a:grpSpLocks/>
          </p:cNvGrpSpPr>
          <p:nvPr/>
        </p:nvGrpSpPr>
        <p:grpSpPr bwMode="auto">
          <a:xfrm>
            <a:off x="1143000" y="4787900"/>
            <a:ext cx="1917700" cy="1689100"/>
            <a:chOff x="994930" y="4596687"/>
            <a:chExt cx="1689100" cy="1689100"/>
          </a:xfrm>
        </p:grpSpPr>
        <p:sp>
          <p:nvSpPr>
            <p:cNvPr id="5494812" name="Oval 1037"/>
            <p:cNvSpPr>
              <a:spLocks noChangeArrowheads="1"/>
            </p:cNvSpPr>
            <p:nvPr/>
          </p:nvSpPr>
          <p:spPr bwMode="auto">
            <a:xfrm>
              <a:off x="994930" y="4596687"/>
              <a:ext cx="1689100" cy="1689100"/>
            </a:xfrm>
            <a:prstGeom prst="ellips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494813" name="Line 1038"/>
            <p:cNvSpPr>
              <a:spLocks noChangeShapeType="1"/>
            </p:cNvSpPr>
            <p:nvPr/>
          </p:nvSpPr>
          <p:spPr bwMode="auto">
            <a:xfrm flipH="1">
              <a:off x="1033030" y="5422187"/>
              <a:ext cx="533400" cy="0"/>
            </a:xfrm>
            <a:prstGeom prst="lin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494814" name="Line 1039"/>
            <p:cNvSpPr>
              <a:spLocks noChangeShapeType="1"/>
            </p:cNvSpPr>
            <p:nvPr/>
          </p:nvSpPr>
          <p:spPr bwMode="auto">
            <a:xfrm>
              <a:off x="2023630" y="5434887"/>
              <a:ext cx="609600" cy="0"/>
            </a:xfrm>
            <a:prstGeom prst="lin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494815" name="Line 1040"/>
            <p:cNvSpPr>
              <a:spLocks noChangeShapeType="1"/>
            </p:cNvSpPr>
            <p:nvPr/>
          </p:nvSpPr>
          <p:spPr bwMode="auto">
            <a:xfrm>
              <a:off x="1847728" y="5483788"/>
              <a:ext cx="0" cy="736600"/>
            </a:xfrm>
            <a:prstGeom prst="lin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494816" name="Line 1041"/>
            <p:cNvSpPr>
              <a:spLocks noChangeShapeType="1"/>
            </p:cNvSpPr>
            <p:nvPr/>
          </p:nvSpPr>
          <p:spPr bwMode="auto">
            <a:xfrm flipV="1">
              <a:off x="1845830" y="4622087"/>
              <a:ext cx="0" cy="762000"/>
            </a:xfrm>
            <a:prstGeom prst="lin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494817" name="Rectangle 33"/>
          <p:cNvSpPr>
            <a:spLocks noChangeArrowheads="1"/>
          </p:cNvSpPr>
          <p:nvPr/>
        </p:nvSpPr>
        <p:spPr bwMode="auto">
          <a:xfrm>
            <a:off x="3810000" y="5149850"/>
            <a:ext cx="4572000" cy="6413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Elevated Stretch with Hypertension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Pro-Inflammatory / Atherogenic</a:t>
            </a:r>
          </a:p>
        </p:txBody>
      </p:sp>
      <p:sp>
        <p:nvSpPr>
          <p:cNvPr id="5494818" name="Rectangle 34"/>
          <p:cNvSpPr>
            <a:spLocks noChangeArrowheads="1"/>
          </p:cNvSpPr>
          <p:nvPr/>
        </p:nvSpPr>
        <p:spPr bwMode="auto">
          <a:xfrm>
            <a:off x="990600" y="4129088"/>
            <a:ext cx="1885950" cy="36671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Pressure/Stretch</a:t>
            </a:r>
          </a:p>
        </p:txBody>
      </p:sp>
    </p:spTree>
    <p:extLst>
      <p:ext uri="{BB962C8B-B14F-4D97-AF65-F5344CB8AC3E}">
        <p14:creationId xmlns:p14="http://schemas.microsoft.com/office/powerpoint/2010/main" val="362800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9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49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4809" grpId="0" animBg="1"/>
      <p:bldP spid="54948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5810" name="Rectangle 4"/>
          <p:cNvSpPr>
            <a:spLocks/>
          </p:cNvSpPr>
          <p:nvPr/>
        </p:nvSpPr>
        <p:spPr bwMode="auto">
          <a:xfrm>
            <a:off x="908050" y="2159000"/>
            <a:ext cx="7270750" cy="3062288"/>
          </a:xfrm>
          <a:prstGeom prst="rect">
            <a:avLst/>
          </a:prstGeom>
          <a:solidFill>
            <a:schemeClr val="accent1">
              <a:alpha val="52940"/>
            </a:schemeClr>
          </a:solidFill>
          <a:ln w="25400">
            <a:solidFill>
              <a:schemeClr val="tx1">
                <a:alpha val="5294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chemeClr val="tx1"/>
                </a:solidFill>
                <a:cs typeface="ＭＳ Ｐゴシック" charset="0"/>
              </a:rPr>
              <a:t>O</a:t>
            </a:r>
          </a:p>
        </p:txBody>
      </p:sp>
      <p:sp>
        <p:nvSpPr>
          <p:cNvPr id="5495811" name="Rectangle 5"/>
          <p:cNvSpPr>
            <a:spLocks/>
          </p:cNvSpPr>
          <p:nvPr/>
        </p:nvSpPr>
        <p:spPr bwMode="auto">
          <a:xfrm>
            <a:off x="908050" y="1524000"/>
            <a:ext cx="7270750" cy="765175"/>
          </a:xfrm>
          <a:prstGeom prst="rect">
            <a:avLst/>
          </a:prstGeom>
          <a:solidFill>
            <a:srgbClr val="FFCC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2" name="AutoShape 6"/>
          <p:cNvSpPr>
            <a:spLocks/>
          </p:cNvSpPr>
          <p:nvPr/>
        </p:nvSpPr>
        <p:spPr bwMode="auto">
          <a:xfrm>
            <a:off x="908050" y="2182813"/>
            <a:ext cx="1447800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3" name="AutoShape 7"/>
          <p:cNvSpPr>
            <a:spLocks/>
          </p:cNvSpPr>
          <p:nvPr/>
        </p:nvSpPr>
        <p:spPr bwMode="auto">
          <a:xfrm>
            <a:off x="2365375" y="2182813"/>
            <a:ext cx="1447800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4" name="AutoShape 8"/>
          <p:cNvSpPr>
            <a:spLocks/>
          </p:cNvSpPr>
          <p:nvPr/>
        </p:nvSpPr>
        <p:spPr bwMode="auto">
          <a:xfrm>
            <a:off x="5278438" y="2182813"/>
            <a:ext cx="1450975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5" name="AutoShape 9"/>
          <p:cNvSpPr>
            <a:spLocks/>
          </p:cNvSpPr>
          <p:nvPr/>
        </p:nvSpPr>
        <p:spPr bwMode="auto">
          <a:xfrm>
            <a:off x="6735763" y="2182813"/>
            <a:ext cx="1449387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6" name="AutoShape 10"/>
          <p:cNvSpPr>
            <a:spLocks/>
          </p:cNvSpPr>
          <p:nvPr/>
        </p:nvSpPr>
        <p:spPr bwMode="auto">
          <a:xfrm>
            <a:off x="1476375" y="2266950"/>
            <a:ext cx="312738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7" name="AutoShape 11"/>
          <p:cNvSpPr>
            <a:spLocks/>
          </p:cNvSpPr>
          <p:nvPr/>
        </p:nvSpPr>
        <p:spPr bwMode="auto">
          <a:xfrm>
            <a:off x="2933700" y="2266950"/>
            <a:ext cx="312738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8" name="AutoShape 12"/>
          <p:cNvSpPr>
            <a:spLocks/>
          </p:cNvSpPr>
          <p:nvPr/>
        </p:nvSpPr>
        <p:spPr bwMode="auto">
          <a:xfrm>
            <a:off x="5848350" y="2266950"/>
            <a:ext cx="311150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19" name="AutoShape 13"/>
          <p:cNvSpPr>
            <a:spLocks/>
          </p:cNvSpPr>
          <p:nvPr/>
        </p:nvSpPr>
        <p:spPr bwMode="auto">
          <a:xfrm>
            <a:off x="7304088" y="2266950"/>
            <a:ext cx="312737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grpSp>
        <p:nvGrpSpPr>
          <p:cNvPr id="5495820" name="Group 14"/>
          <p:cNvGrpSpPr>
            <a:grpSpLocks/>
          </p:cNvGrpSpPr>
          <p:nvPr/>
        </p:nvGrpSpPr>
        <p:grpSpPr bwMode="auto">
          <a:xfrm>
            <a:off x="3821113" y="2182813"/>
            <a:ext cx="1449387" cy="306387"/>
            <a:chOff x="0" y="0"/>
            <a:chExt cx="1515" cy="320"/>
          </a:xfrm>
        </p:grpSpPr>
        <p:sp>
          <p:nvSpPr>
            <p:cNvPr id="5495821" name="AutoShape 15"/>
            <p:cNvSpPr>
              <a:spLocks/>
            </p:cNvSpPr>
            <p:nvPr/>
          </p:nvSpPr>
          <p:spPr bwMode="auto">
            <a:xfrm>
              <a:off x="0" y="0"/>
              <a:ext cx="1515" cy="320"/>
            </a:xfrm>
            <a:prstGeom prst="roundRect">
              <a:avLst>
                <a:gd name="adj" fmla="val 32199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5822" name="AutoShape 16"/>
            <p:cNvSpPr>
              <a:spLocks/>
            </p:cNvSpPr>
            <p:nvPr/>
          </p:nvSpPr>
          <p:spPr bwMode="auto">
            <a:xfrm>
              <a:off x="594" y="88"/>
              <a:ext cx="326" cy="144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</p:grpSp>
      <p:sp>
        <p:nvSpPr>
          <p:cNvPr id="5495823" name="Rectangle 17"/>
          <p:cNvSpPr>
            <a:spLocks/>
          </p:cNvSpPr>
          <p:nvPr/>
        </p:nvSpPr>
        <p:spPr bwMode="auto">
          <a:xfrm>
            <a:off x="908050" y="5357813"/>
            <a:ext cx="7270750" cy="766762"/>
          </a:xfrm>
          <a:prstGeom prst="rect">
            <a:avLst/>
          </a:prstGeom>
          <a:solidFill>
            <a:srgbClr val="FFCC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4" name="AutoShape 18"/>
          <p:cNvSpPr>
            <a:spLocks/>
          </p:cNvSpPr>
          <p:nvPr/>
        </p:nvSpPr>
        <p:spPr bwMode="auto">
          <a:xfrm>
            <a:off x="908050" y="5189538"/>
            <a:ext cx="1447800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5" name="AutoShape 19"/>
          <p:cNvSpPr>
            <a:spLocks/>
          </p:cNvSpPr>
          <p:nvPr/>
        </p:nvSpPr>
        <p:spPr bwMode="auto">
          <a:xfrm>
            <a:off x="2365375" y="5189538"/>
            <a:ext cx="1447800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6" name="AutoShape 20"/>
          <p:cNvSpPr>
            <a:spLocks/>
          </p:cNvSpPr>
          <p:nvPr/>
        </p:nvSpPr>
        <p:spPr bwMode="auto">
          <a:xfrm>
            <a:off x="3821113" y="5189538"/>
            <a:ext cx="1449387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7" name="AutoShape 21"/>
          <p:cNvSpPr>
            <a:spLocks/>
          </p:cNvSpPr>
          <p:nvPr/>
        </p:nvSpPr>
        <p:spPr bwMode="auto">
          <a:xfrm>
            <a:off x="5278438" y="5189538"/>
            <a:ext cx="1450975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8" name="AutoShape 22"/>
          <p:cNvSpPr>
            <a:spLocks/>
          </p:cNvSpPr>
          <p:nvPr/>
        </p:nvSpPr>
        <p:spPr bwMode="auto">
          <a:xfrm>
            <a:off x="6735763" y="5189538"/>
            <a:ext cx="1449387" cy="306387"/>
          </a:xfrm>
          <a:prstGeom prst="roundRect">
            <a:avLst>
              <a:gd name="adj" fmla="val 32199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29" name="AutoShape 23"/>
          <p:cNvSpPr>
            <a:spLocks/>
          </p:cNvSpPr>
          <p:nvPr/>
        </p:nvSpPr>
        <p:spPr bwMode="auto">
          <a:xfrm>
            <a:off x="1476375" y="5273675"/>
            <a:ext cx="312738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30" name="AutoShape 24"/>
          <p:cNvSpPr>
            <a:spLocks/>
          </p:cNvSpPr>
          <p:nvPr/>
        </p:nvSpPr>
        <p:spPr bwMode="auto">
          <a:xfrm>
            <a:off x="2933700" y="5273675"/>
            <a:ext cx="312738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31" name="AutoShape 25"/>
          <p:cNvSpPr>
            <a:spLocks/>
          </p:cNvSpPr>
          <p:nvPr/>
        </p:nvSpPr>
        <p:spPr bwMode="auto">
          <a:xfrm>
            <a:off x="4391025" y="5273675"/>
            <a:ext cx="311150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32" name="AutoShape 26"/>
          <p:cNvSpPr>
            <a:spLocks/>
          </p:cNvSpPr>
          <p:nvPr/>
        </p:nvSpPr>
        <p:spPr bwMode="auto">
          <a:xfrm>
            <a:off x="5848350" y="5273675"/>
            <a:ext cx="311150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33" name="AutoShape 27"/>
          <p:cNvSpPr>
            <a:spLocks/>
          </p:cNvSpPr>
          <p:nvPr/>
        </p:nvSpPr>
        <p:spPr bwMode="auto">
          <a:xfrm>
            <a:off x="7304088" y="5273675"/>
            <a:ext cx="312737" cy="138113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34" name="Rectangle 28"/>
          <p:cNvSpPr>
            <a:spLocks/>
          </p:cNvSpPr>
          <p:nvPr/>
        </p:nvSpPr>
        <p:spPr bwMode="auto">
          <a:xfrm>
            <a:off x="1628775" y="3138488"/>
            <a:ext cx="5699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cs typeface="ＭＳ Ｐゴシック" charset="0"/>
                <a:sym typeface="Gill Sans" charset="0"/>
              </a:rPr>
              <a:t>NO</a:t>
            </a:r>
          </a:p>
        </p:txBody>
      </p:sp>
      <p:sp>
        <p:nvSpPr>
          <p:cNvPr id="5495835" name="Rectangle 29"/>
          <p:cNvSpPr>
            <a:spLocks/>
          </p:cNvSpPr>
          <p:nvPr/>
        </p:nvSpPr>
        <p:spPr bwMode="auto">
          <a:xfrm>
            <a:off x="1592263" y="4148138"/>
            <a:ext cx="6413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cs typeface="ＭＳ Ｐゴシック" charset="0"/>
                <a:sym typeface="Gill Sans" charset="0"/>
              </a:rPr>
              <a:t>PGI</a:t>
            </a:r>
            <a:r>
              <a:rPr kumimoji="0" lang="en-US" sz="2100" b="0" baseline="-6000">
                <a:solidFill>
                  <a:schemeClr val="tx1"/>
                </a:solidFill>
                <a:cs typeface="ＭＳ Ｐゴシック" charset="0"/>
                <a:sym typeface="Gill Sans" charset="0"/>
              </a:rPr>
              <a:t>2</a:t>
            </a:r>
          </a:p>
        </p:txBody>
      </p:sp>
      <p:sp>
        <p:nvSpPr>
          <p:cNvPr id="5495836" name="Rectangle 30"/>
          <p:cNvSpPr>
            <a:spLocks/>
          </p:cNvSpPr>
          <p:nvPr/>
        </p:nvSpPr>
        <p:spPr bwMode="auto">
          <a:xfrm>
            <a:off x="5942013" y="2801938"/>
            <a:ext cx="19764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Catecholamines</a:t>
            </a:r>
          </a:p>
        </p:txBody>
      </p:sp>
      <p:sp>
        <p:nvSpPr>
          <p:cNvPr id="5495837" name="Rectangle 31"/>
          <p:cNvSpPr>
            <a:spLocks/>
          </p:cNvSpPr>
          <p:nvPr/>
        </p:nvSpPr>
        <p:spPr bwMode="auto">
          <a:xfrm>
            <a:off x="6624638" y="3146425"/>
            <a:ext cx="6111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AT-II</a:t>
            </a:r>
          </a:p>
        </p:txBody>
      </p:sp>
      <p:sp>
        <p:nvSpPr>
          <p:cNvPr id="5495838" name="Rectangle 32"/>
          <p:cNvSpPr>
            <a:spLocks/>
          </p:cNvSpPr>
          <p:nvPr/>
        </p:nvSpPr>
        <p:spPr bwMode="auto">
          <a:xfrm>
            <a:off x="5753100" y="4486275"/>
            <a:ext cx="2354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ADH (vasopressin)</a:t>
            </a:r>
          </a:p>
        </p:txBody>
      </p:sp>
      <p:sp>
        <p:nvSpPr>
          <p:cNvPr id="5495839" name="Rectangle 33"/>
          <p:cNvSpPr>
            <a:spLocks/>
          </p:cNvSpPr>
          <p:nvPr/>
        </p:nvSpPr>
        <p:spPr bwMode="auto">
          <a:xfrm>
            <a:off x="6148388" y="4157663"/>
            <a:ext cx="1565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Aldosterone</a:t>
            </a:r>
          </a:p>
        </p:txBody>
      </p:sp>
      <p:sp>
        <p:nvSpPr>
          <p:cNvPr id="5495840" name="Rectangle 34"/>
          <p:cNvSpPr>
            <a:spLocks/>
          </p:cNvSpPr>
          <p:nvPr/>
        </p:nvSpPr>
        <p:spPr bwMode="auto">
          <a:xfrm>
            <a:off x="6583363" y="3490913"/>
            <a:ext cx="6937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TxA</a:t>
            </a:r>
            <a:r>
              <a:rPr kumimoji="0" lang="en-US" sz="2100" b="0" baseline="-6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2</a:t>
            </a:r>
          </a:p>
        </p:txBody>
      </p:sp>
      <p:sp>
        <p:nvSpPr>
          <p:cNvPr id="5495841" name="Rectangle 35"/>
          <p:cNvSpPr>
            <a:spLocks/>
          </p:cNvSpPr>
          <p:nvPr/>
        </p:nvSpPr>
        <p:spPr bwMode="auto">
          <a:xfrm>
            <a:off x="5943600" y="3819525"/>
            <a:ext cx="21336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21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  <a:sym typeface="Gill Sans" charset="0"/>
              </a:rPr>
              <a:t>Endothelium</a:t>
            </a:r>
            <a:endParaRPr kumimoji="0" lang="en-US" sz="2100" b="0" baseline="-6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  <a:sym typeface="Gill Sans" charset="0"/>
            </a:endParaRPr>
          </a:p>
        </p:txBody>
      </p:sp>
      <p:sp>
        <p:nvSpPr>
          <p:cNvPr id="5495842" name="Rectangle 37"/>
          <p:cNvSpPr>
            <a:spLocks/>
          </p:cNvSpPr>
          <p:nvPr/>
        </p:nvSpPr>
        <p:spPr bwMode="auto">
          <a:xfrm>
            <a:off x="4297363" y="3563938"/>
            <a:ext cx="1592262" cy="5365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>
                <a:solidFill>
                  <a:srgbClr val="000000"/>
                </a:solidFill>
                <a:cs typeface="ＭＳ Ｐゴシック" charset="0"/>
                <a:sym typeface="Gill Sans" charset="0"/>
              </a:rPr>
              <a:t>Endogenous vasoconstrictors</a:t>
            </a:r>
          </a:p>
        </p:txBody>
      </p:sp>
      <p:sp>
        <p:nvSpPr>
          <p:cNvPr id="5495843" name="Line 38"/>
          <p:cNvSpPr>
            <a:spLocks noChangeShapeType="1"/>
          </p:cNvSpPr>
          <p:nvPr/>
        </p:nvSpPr>
        <p:spPr bwMode="auto">
          <a:xfrm rot="10800000" flipH="1">
            <a:off x="2381250" y="2643188"/>
            <a:ext cx="612775" cy="627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5844" name="Line 39"/>
          <p:cNvSpPr>
            <a:spLocks noChangeShapeType="1"/>
          </p:cNvSpPr>
          <p:nvPr/>
        </p:nvSpPr>
        <p:spPr bwMode="auto">
          <a:xfrm>
            <a:off x="2381250" y="4519613"/>
            <a:ext cx="603250" cy="4841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5845" name="AutoShape 40"/>
          <p:cNvSpPr>
            <a:spLocks/>
          </p:cNvSpPr>
          <p:nvPr/>
        </p:nvSpPr>
        <p:spPr bwMode="auto">
          <a:xfrm>
            <a:off x="993775" y="1700213"/>
            <a:ext cx="1136650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46" name="AutoShape 41"/>
          <p:cNvSpPr>
            <a:spLocks/>
          </p:cNvSpPr>
          <p:nvPr/>
        </p:nvSpPr>
        <p:spPr bwMode="auto">
          <a:xfrm>
            <a:off x="2170113" y="1700213"/>
            <a:ext cx="1138237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47" name="AutoShape 42"/>
          <p:cNvSpPr>
            <a:spLocks/>
          </p:cNvSpPr>
          <p:nvPr/>
        </p:nvSpPr>
        <p:spPr bwMode="auto">
          <a:xfrm>
            <a:off x="3346450" y="1700213"/>
            <a:ext cx="1138238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48" name="AutoShape 43"/>
          <p:cNvSpPr>
            <a:spLocks/>
          </p:cNvSpPr>
          <p:nvPr/>
        </p:nvSpPr>
        <p:spPr bwMode="auto">
          <a:xfrm>
            <a:off x="4524375" y="1700213"/>
            <a:ext cx="1136650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49" name="AutoShape 44"/>
          <p:cNvSpPr>
            <a:spLocks/>
          </p:cNvSpPr>
          <p:nvPr/>
        </p:nvSpPr>
        <p:spPr bwMode="auto">
          <a:xfrm>
            <a:off x="5699125" y="1700213"/>
            <a:ext cx="1139825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0" name="AutoShape 45"/>
          <p:cNvSpPr>
            <a:spLocks/>
          </p:cNvSpPr>
          <p:nvPr/>
        </p:nvSpPr>
        <p:spPr bwMode="auto">
          <a:xfrm>
            <a:off x="6877050" y="1700213"/>
            <a:ext cx="1138238" cy="336550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1" name="AutoShape 46"/>
          <p:cNvSpPr>
            <a:spLocks/>
          </p:cNvSpPr>
          <p:nvPr/>
        </p:nvSpPr>
        <p:spPr bwMode="auto">
          <a:xfrm>
            <a:off x="1031875" y="5657850"/>
            <a:ext cx="1138238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2" name="AutoShape 47"/>
          <p:cNvSpPr>
            <a:spLocks/>
          </p:cNvSpPr>
          <p:nvPr/>
        </p:nvSpPr>
        <p:spPr bwMode="auto">
          <a:xfrm>
            <a:off x="2208213" y="5657850"/>
            <a:ext cx="1138237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3" name="AutoShape 48"/>
          <p:cNvSpPr>
            <a:spLocks/>
          </p:cNvSpPr>
          <p:nvPr/>
        </p:nvSpPr>
        <p:spPr bwMode="auto">
          <a:xfrm>
            <a:off x="3384550" y="5657850"/>
            <a:ext cx="1139825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4" name="AutoShape 49"/>
          <p:cNvSpPr>
            <a:spLocks/>
          </p:cNvSpPr>
          <p:nvPr/>
        </p:nvSpPr>
        <p:spPr bwMode="auto">
          <a:xfrm>
            <a:off x="4562475" y="5657850"/>
            <a:ext cx="1136650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5" name="AutoShape 50"/>
          <p:cNvSpPr>
            <a:spLocks/>
          </p:cNvSpPr>
          <p:nvPr/>
        </p:nvSpPr>
        <p:spPr bwMode="auto">
          <a:xfrm>
            <a:off x="5738813" y="5657850"/>
            <a:ext cx="1138237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6" name="AutoShape 51"/>
          <p:cNvSpPr>
            <a:spLocks/>
          </p:cNvSpPr>
          <p:nvPr/>
        </p:nvSpPr>
        <p:spPr bwMode="auto">
          <a:xfrm>
            <a:off x="6915150" y="5657850"/>
            <a:ext cx="1138238" cy="338138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5857" name="Line 53"/>
          <p:cNvSpPr>
            <a:spLocks noChangeShapeType="1"/>
          </p:cNvSpPr>
          <p:nvPr/>
        </p:nvSpPr>
        <p:spPr bwMode="auto">
          <a:xfrm rot="10800000">
            <a:off x="4492625" y="2674938"/>
            <a:ext cx="649288" cy="638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5858" name="Line 54"/>
          <p:cNvSpPr>
            <a:spLocks noChangeShapeType="1"/>
          </p:cNvSpPr>
          <p:nvPr/>
        </p:nvSpPr>
        <p:spPr bwMode="auto">
          <a:xfrm flipH="1">
            <a:off x="4518025" y="4386263"/>
            <a:ext cx="595313" cy="58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95859" name="Rectangle 57"/>
          <p:cNvSpPr>
            <a:spLocks noGrp="1" noChangeArrowheads="1"/>
          </p:cNvSpPr>
          <p:nvPr>
            <p:ph type="title" idx="4294967295"/>
          </p:nvPr>
        </p:nvSpPr>
        <p:spPr>
          <a:xfrm>
            <a:off x="1617663" y="317500"/>
            <a:ext cx="7526337" cy="406400"/>
          </a:xfrm>
          <a:noFill/>
        </p:spPr>
        <p:txBody>
          <a:bodyPr/>
          <a:lstStyle/>
          <a:p>
            <a:r>
              <a:rPr lang="en-US">
                <a:solidFill>
                  <a:srgbClr val="FFFFCC"/>
                </a:solidFill>
              </a:rPr>
              <a:t>The Endothelium Modulates Vascular Tone</a:t>
            </a:r>
          </a:p>
        </p:txBody>
      </p:sp>
      <p:sp>
        <p:nvSpPr>
          <p:cNvPr id="5495860" name="Text Box 58"/>
          <p:cNvSpPr txBox="1">
            <a:spLocks noChangeArrowheads="1"/>
          </p:cNvSpPr>
          <p:nvPr/>
        </p:nvSpPr>
        <p:spPr bwMode="auto">
          <a:xfrm>
            <a:off x="0" y="6583363"/>
            <a:ext cx="3657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en-US" sz="1200" b="0">
                <a:cs typeface="ＭＳ Ｐゴシック" charset="0"/>
              </a:rPr>
              <a:t>Courtesy of JJ Ferguson III, MD.</a:t>
            </a:r>
          </a:p>
        </p:txBody>
      </p:sp>
      <p:sp>
        <p:nvSpPr>
          <p:cNvPr id="5495861" name="Rectangle 36"/>
          <p:cNvSpPr>
            <a:spLocks/>
          </p:cNvSpPr>
          <p:nvPr/>
        </p:nvSpPr>
        <p:spPr bwMode="auto">
          <a:xfrm>
            <a:off x="1243013" y="3594100"/>
            <a:ext cx="1622425" cy="5207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>
                <a:solidFill>
                  <a:srgbClr val="000000"/>
                </a:solidFill>
                <a:cs typeface="ＭＳ Ｐゴシック" charset="0"/>
                <a:sym typeface="Gill Sans" charset="0"/>
              </a:rPr>
              <a:t>Endogenous vasodilators</a:t>
            </a:r>
          </a:p>
        </p:txBody>
      </p: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3430588" y="2628900"/>
            <a:ext cx="600075" cy="1389063"/>
            <a:chOff x="3430597" y="2628659"/>
            <a:chExt cx="600788" cy="1388895"/>
          </a:xfrm>
        </p:grpSpPr>
        <p:cxnSp>
          <p:nvCxnSpPr>
            <p:cNvPr id="55" name="Straight Arrow Connector 54"/>
            <p:cNvCxnSpPr>
              <a:cxnSpLocks noChangeShapeType="1"/>
            </p:cNvCxnSpPr>
            <p:nvPr/>
          </p:nvCxnSpPr>
          <p:spPr bwMode="auto">
            <a:xfrm rot="5400000">
              <a:off x="3306375" y="3043739"/>
              <a:ext cx="831750" cy="1590"/>
            </a:xfrm>
            <a:prstGeom prst="straightConnector1">
              <a:avLst/>
            </a:prstGeom>
            <a:noFill/>
            <a:ln w="28575">
              <a:solidFill>
                <a:srgbClr val="FFFFCC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95864" name="TextBox 55"/>
            <p:cNvSpPr txBox="1">
              <a:spLocks noChangeArrowheads="1"/>
            </p:cNvSpPr>
            <p:nvPr/>
          </p:nvSpPr>
          <p:spPr bwMode="auto">
            <a:xfrm>
              <a:off x="3430597" y="3620727"/>
              <a:ext cx="600788" cy="396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CC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37931725" indent="-37474525"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0" lang="en-US" sz="2000">
                  <a:cs typeface="ＭＳ Ｐゴシック" charset="0"/>
                </a:rPr>
                <a:t>O</a:t>
              </a:r>
              <a:r>
                <a:rPr kumimoji="0" lang="en-US" sz="2000" baseline="-25000">
                  <a:cs typeface="ＭＳ Ｐゴシック" charset="0"/>
                </a:rPr>
                <a:t>2</a:t>
              </a:r>
              <a:r>
                <a:rPr kumimoji="0" lang="en-US" sz="2000" baseline="30000">
                  <a:latin typeface="Wingdings" charset="0"/>
                  <a:cs typeface="ＭＳ Ｐゴシック" charset="0"/>
                </a:rPr>
                <a:t></a:t>
              </a:r>
              <a:r>
                <a:rPr kumimoji="0" lang="en-US" sz="1800" b="0" baseline="30000">
                  <a:cs typeface="ＭＳ Ｐゴシック" charset="0"/>
                </a:rPr>
                <a:t>-</a:t>
              </a:r>
            </a:p>
          </p:txBody>
        </p:sp>
      </p:grpSp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1751013" y="3065463"/>
            <a:ext cx="1577975" cy="744537"/>
            <a:chOff x="1751796" y="3065850"/>
            <a:chExt cx="1576613" cy="744556"/>
          </a:xfrm>
        </p:grpSpPr>
        <p:cxnSp>
          <p:nvCxnSpPr>
            <p:cNvPr id="58" name="Straight Arrow Connector 57"/>
            <p:cNvCxnSpPr/>
            <p:nvPr/>
          </p:nvCxnSpPr>
          <p:spPr>
            <a:xfrm rot="10800000">
              <a:off x="2203842" y="3489723"/>
              <a:ext cx="1124567" cy="320683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5495867" name="TextBox 59"/>
            <p:cNvSpPr txBox="1">
              <a:spLocks noChangeArrowheads="1"/>
            </p:cNvSpPr>
            <p:nvPr/>
          </p:nvSpPr>
          <p:spPr bwMode="auto">
            <a:xfrm>
              <a:off x="1751796" y="3065850"/>
              <a:ext cx="420324" cy="51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37931725" indent="-37474525"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0" lang="en-US" sz="2800" b="0">
                  <a:solidFill>
                    <a:srgbClr val="FF0000"/>
                  </a:solidFill>
                  <a:cs typeface="ＭＳ Ｐゴシック" charset="0"/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94326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7858" name="Rectangle 16"/>
          <p:cNvSpPr>
            <a:spLocks noGrp="1" noChangeArrowheads="1"/>
          </p:cNvSpPr>
          <p:nvPr>
            <p:ph type="title" idx="4294967295"/>
          </p:nvPr>
        </p:nvSpPr>
        <p:spPr bwMode="invGray">
          <a:xfrm>
            <a:off x="1371600" y="28575"/>
            <a:ext cx="7772400" cy="812800"/>
          </a:xfrm>
        </p:spPr>
        <p:txBody>
          <a:bodyPr/>
          <a:lstStyle/>
          <a:p>
            <a:r>
              <a:rPr lang="en-US">
                <a:solidFill>
                  <a:srgbClr val="FFFFCC"/>
                </a:solidFill>
              </a:rPr>
              <a:t>Proposed Vascular Pathophysiology </a:t>
            </a:r>
            <a:br>
              <a:rPr lang="en-US">
                <a:solidFill>
                  <a:srgbClr val="FFFFCC"/>
                </a:solidFill>
              </a:rPr>
            </a:br>
            <a:r>
              <a:rPr lang="en-US">
                <a:solidFill>
                  <a:srgbClr val="FFFFCC"/>
                </a:solidFill>
              </a:rPr>
              <a:t>of Hypertensive Urgency</a:t>
            </a:r>
          </a:p>
        </p:txBody>
      </p:sp>
      <p:sp>
        <p:nvSpPr>
          <p:cNvPr id="5497859" name="Text Box 22"/>
          <p:cNvSpPr txBox="1">
            <a:spLocks noChangeArrowheads="1"/>
          </p:cNvSpPr>
          <p:nvPr/>
        </p:nvSpPr>
        <p:spPr bwMode="invGray">
          <a:xfrm>
            <a:off x="0" y="64008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Vaughan CJ, Delanty N. </a:t>
            </a:r>
            <a:r>
              <a:rPr kumimoji="0" lang="en-US" sz="1200" b="0" i="1">
                <a:solidFill>
                  <a:srgbClr val="FFFFCC"/>
                </a:solidFill>
                <a:cs typeface="ＭＳ Ｐゴシック" charset="0"/>
              </a:rPr>
              <a:t>Lancet.</a:t>
            </a: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 2000;356:411-7.</a:t>
            </a:r>
            <a:br>
              <a:rPr kumimoji="0" lang="en-US" sz="1200" b="0">
                <a:solidFill>
                  <a:srgbClr val="FFFFCC"/>
                </a:solidFill>
                <a:cs typeface="ＭＳ Ｐゴシック" charset="0"/>
              </a:rPr>
            </a:b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Courtesy of JJ Ferguson III, MD.</a:t>
            </a:r>
          </a:p>
        </p:txBody>
      </p:sp>
      <p:sp>
        <p:nvSpPr>
          <p:cNvPr id="5497860" name="Rectangle 63"/>
          <p:cNvSpPr>
            <a:spLocks/>
          </p:cNvSpPr>
          <p:nvPr/>
        </p:nvSpPr>
        <p:spPr bwMode="auto">
          <a:xfrm>
            <a:off x="381000" y="5194300"/>
            <a:ext cx="8382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/>
          <a:p>
            <a:pPr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>
                <a:solidFill>
                  <a:srgbClr val="FFFFCC"/>
                </a:solidFill>
                <a:cs typeface="ＭＳ Ｐゴシック" charset="0"/>
                <a:sym typeface="Helvetica" charset="0"/>
              </a:rPr>
              <a:t>Acute </a:t>
            </a:r>
            <a:r>
              <a:rPr kumimoji="0" lang="en-US" sz="1800">
                <a:solidFill>
                  <a:srgbClr val="FFFFCC"/>
                </a:solidFill>
                <a:cs typeface="ＭＳ Ｐゴシック" charset="0"/>
                <a:sym typeface="Helvetica" charset="0"/>
              </a:rPr>
              <a:t>↑</a:t>
            </a:r>
            <a:r>
              <a:rPr kumimoji="0" lang="en-US" sz="1600">
                <a:solidFill>
                  <a:srgbClr val="FFFFCC"/>
                </a:solidFill>
                <a:cs typeface="ＭＳ Ｐゴシック" charset="0"/>
                <a:sym typeface="Helvetica" charset="0"/>
              </a:rPr>
              <a:t> BP triggers </a:t>
            </a:r>
            <a:r>
              <a:rPr kumimoji="0" lang="en-US" sz="1800">
                <a:solidFill>
                  <a:srgbClr val="FFFFCC"/>
                </a:solidFill>
                <a:cs typeface="ＭＳ Ｐゴシック" charset="0"/>
                <a:sym typeface="Helvetica" charset="0"/>
              </a:rPr>
              <a:t>↑</a:t>
            </a:r>
            <a:r>
              <a:rPr kumimoji="0" lang="en-US" sz="1800" b="0">
                <a:solidFill>
                  <a:srgbClr val="FFFFCC"/>
                </a:solidFill>
                <a:cs typeface="ＭＳ Ｐゴシック" charset="0"/>
                <a:sym typeface="Helvetica" charset="0"/>
              </a:rPr>
              <a:t> </a:t>
            </a:r>
            <a:r>
              <a:rPr kumimoji="0" lang="en-US" sz="1600">
                <a:solidFill>
                  <a:srgbClr val="FFFFCC"/>
                </a:solidFill>
                <a:cs typeface="ＭＳ Ｐゴシック" charset="0"/>
                <a:sym typeface="Helvetica" charset="0"/>
              </a:rPr>
              <a:t>cellular adhesion molecular expression</a:t>
            </a:r>
          </a:p>
        </p:txBody>
      </p:sp>
      <p:grpSp>
        <p:nvGrpSpPr>
          <p:cNvPr id="5497861" name="Group 127"/>
          <p:cNvGrpSpPr>
            <a:grpSpLocks/>
          </p:cNvGrpSpPr>
          <p:nvPr/>
        </p:nvGrpSpPr>
        <p:grpSpPr bwMode="auto">
          <a:xfrm>
            <a:off x="1100138" y="1506538"/>
            <a:ext cx="7358062" cy="3730625"/>
            <a:chOff x="693" y="871"/>
            <a:chExt cx="4635" cy="2350"/>
          </a:xfrm>
        </p:grpSpPr>
        <p:sp>
          <p:nvSpPr>
            <p:cNvPr id="5497862" name="Rectangle 64"/>
            <p:cNvSpPr>
              <a:spLocks/>
            </p:cNvSpPr>
            <p:nvPr/>
          </p:nvSpPr>
          <p:spPr bwMode="auto">
            <a:xfrm>
              <a:off x="693" y="1176"/>
              <a:ext cx="4602" cy="1728"/>
            </a:xfrm>
            <a:prstGeom prst="rect">
              <a:avLst/>
            </a:prstGeom>
            <a:solidFill>
              <a:schemeClr val="accent1">
                <a:alpha val="52940"/>
              </a:schemeClr>
            </a:solidFill>
            <a:ln w="25400">
              <a:solidFill>
                <a:schemeClr val="tx1">
                  <a:alpha val="5294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3" name="Rectangle 65"/>
            <p:cNvSpPr>
              <a:spLocks/>
            </p:cNvSpPr>
            <p:nvPr/>
          </p:nvSpPr>
          <p:spPr bwMode="auto">
            <a:xfrm>
              <a:off x="693" y="873"/>
              <a:ext cx="4602" cy="450"/>
            </a:xfrm>
            <a:prstGeom prst="rect">
              <a:avLst/>
            </a:prstGeom>
            <a:solidFill>
              <a:srgbClr val="FFCC6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4" name="AutoShape 66"/>
            <p:cNvSpPr>
              <a:spLocks/>
            </p:cNvSpPr>
            <p:nvPr/>
          </p:nvSpPr>
          <p:spPr bwMode="auto">
            <a:xfrm>
              <a:off x="693" y="1237"/>
              <a:ext cx="917" cy="172"/>
            </a:xfrm>
            <a:prstGeom prst="roundRect">
              <a:avLst>
                <a:gd name="adj" fmla="val 35917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5" name="AutoShape 67"/>
            <p:cNvSpPr>
              <a:spLocks/>
            </p:cNvSpPr>
            <p:nvPr/>
          </p:nvSpPr>
          <p:spPr bwMode="auto">
            <a:xfrm>
              <a:off x="1615" y="1237"/>
              <a:ext cx="917" cy="172"/>
            </a:xfrm>
            <a:prstGeom prst="roundRect">
              <a:avLst>
                <a:gd name="adj" fmla="val 35917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6" name="AutoShape 68"/>
            <p:cNvSpPr>
              <a:spLocks/>
            </p:cNvSpPr>
            <p:nvPr/>
          </p:nvSpPr>
          <p:spPr bwMode="auto">
            <a:xfrm>
              <a:off x="3460" y="1237"/>
              <a:ext cx="918" cy="172"/>
            </a:xfrm>
            <a:prstGeom prst="roundRect">
              <a:avLst>
                <a:gd name="adj" fmla="val 35917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7" name="AutoShape 69"/>
            <p:cNvSpPr>
              <a:spLocks/>
            </p:cNvSpPr>
            <p:nvPr/>
          </p:nvSpPr>
          <p:spPr bwMode="auto">
            <a:xfrm>
              <a:off x="4382" y="1237"/>
              <a:ext cx="918" cy="172"/>
            </a:xfrm>
            <a:prstGeom prst="roundRect">
              <a:avLst>
                <a:gd name="adj" fmla="val 35917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8" name="AutoShape 70"/>
            <p:cNvSpPr>
              <a:spLocks/>
            </p:cNvSpPr>
            <p:nvPr/>
          </p:nvSpPr>
          <p:spPr bwMode="auto">
            <a:xfrm>
              <a:off x="1053" y="1285"/>
              <a:ext cx="197" cy="7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69" name="AutoShape 71"/>
            <p:cNvSpPr>
              <a:spLocks/>
            </p:cNvSpPr>
            <p:nvPr/>
          </p:nvSpPr>
          <p:spPr bwMode="auto">
            <a:xfrm>
              <a:off x="1975" y="1285"/>
              <a:ext cx="197" cy="7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0" name="AutoShape 72"/>
            <p:cNvSpPr>
              <a:spLocks/>
            </p:cNvSpPr>
            <p:nvPr/>
          </p:nvSpPr>
          <p:spPr bwMode="auto">
            <a:xfrm>
              <a:off x="3820" y="1285"/>
              <a:ext cx="197" cy="7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1" name="AutoShape 73"/>
            <p:cNvSpPr>
              <a:spLocks/>
            </p:cNvSpPr>
            <p:nvPr/>
          </p:nvSpPr>
          <p:spPr bwMode="auto">
            <a:xfrm>
              <a:off x="4742" y="1285"/>
              <a:ext cx="198" cy="7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grpSp>
          <p:nvGrpSpPr>
            <p:cNvPr id="5497872" name="Group 74"/>
            <p:cNvGrpSpPr>
              <a:grpSpLocks/>
            </p:cNvGrpSpPr>
            <p:nvPr/>
          </p:nvGrpSpPr>
          <p:grpSpPr bwMode="auto">
            <a:xfrm>
              <a:off x="2538" y="1237"/>
              <a:ext cx="917" cy="172"/>
              <a:chOff x="0" y="0"/>
              <a:chExt cx="1508" cy="286"/>
            </a:xfrm>
          </p:grpSpPr>
          <p:sp>
            <p:nvSpPr>
              <p:cNvPr id="5497873" name="AutoShape 75"/>
              <p:cNvSpPr>
                <a:spLocks/>
              </p:cNvSpPr>
              <p:nvPr/>
            </p:nvSpPr>
            <p:spPr bwMode="auto">
              <a:xfrm>
                <a:off x="0" y="0"/>
                <a:ext cx="1508" cy="286"/>
              </a:xfrm>
              <a:prstGeom prst="roundRect">
                <a:avLst>
                  <a:gd name="adj" fmla="val 35917"/>
                </a:avLst>
              </a:prstGeom>
              <a:solidFill>
                <a:srgbClr val="008080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7874" name="AutoShape 76"/>
              <p:cNvSpPr>
                <a:spLocks/>
              </p:cNvSpPr>
              <p:nvPr/>
            </p:nvSpPr>
            <p:spPr bwMode="auto">
              <a:xfrm>
                <a:off x="592" y="78"/>
                <a:ext cx="324" cy="129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400080"/>
                  </a:gs>
                  <a:gs pos="100000">
                    <a:srgbClr val="E6E6E6"/>
                  </a:gs>
                </a:gsLst>
                <a:lin ang="3840000" scaled="1"/>
              </a:gra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</p:grpSp>
        <p:sp>
          <p:nvSpPr>
            <p:cNvPr id="5497875" name="Rectangle 77"/>
            <p:cNvSpPr>
              <a:spLocks/>
            </p:cNvSpPr>
            <p:nvPr/>
          </p:nvSpPr>
          <p:spPr bwMode="auto">
            <a:xfrm>
              <a:off x="693" y="2754"/>
              <a:ext cx="4602" cy="462"/>
            </a:xfrm>
            <a:prstGeom prst="rect">
              <a:avLst/>
            </a:prstGeom>
            <a:solidFill>
              <a:srgbClr val="FFCC6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6" name="AutoShape 78"/>
            <p:cNvSpPr>
              <a:spLocks/>
            </p:cNvSpPr>
            <p:nvPr/>
          </p:nvSpPr>
          <p:spPr bwMode="auto">
            <a:xfrm>
              <a:off x="693" y="2675"/>
              <a:ext cx="917" cy="174"/>
            </a:xfrm>
            <a:prstGeom prst="roundRect">
              <a:avLst>
                <a:gd name="adj" fmla="val 35917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7" name="AutoShape 79"/>
            <p:cNvSpPr>
              <a:spLocks/>
            </p:cNvSpPr>
            <p:nvPr/>
          </p:nvSpPr>
          <p:spPr bwMode="auto">
            <a:xfrm>
              <a:off x="1615" y="2675"/>
              <a:ext cx="917" cy="174"/>
            </a:xfrm>
            <a:prstGeom prst="roundRect">
              <a:avLst>
                <a:gd name="adj" fmla="val 35917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8" name="AutoShape 80"/>
            <p:cNvSpPr>
              <a:spLocks/>
            </p:cNvSpPr>
            <p:nvPr/>
          </p:nvSpPr>
          <p:spPr bwMode="auto">
            <a:xfrm>
              <a:off x="2538" y="2675"/>
              <a:ext cx="917" cy="174"/>
            </a:xfrm>
            <a:prstGeom prst="roundRect">
              <a:avLst>
                <a:gd name="adj" fmla="val 35917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79" name="AutoShape 81"/>
            <p:cNvSpPr>
              <a:spLocks/>
            </p:cNvSpPr>
            <p:nvPr/>
          </p:nvSpPr>
          <p:spPr bwMode="auto">
            <a:xfrm>
              <a:off x="3460" y="2675"/>
              <a:ext cx="918" cy="174"/>
            </a:xfrm>
            <a:prstGeom prst="roundRect">
              <a:avLst>
                <a:gd name="adj" fmla="val 35917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0" name="AutoShape 82"/>
            <p:cNvSpPr>
              <a:spLocks/>
            </p:cNvSpPr>
            <p:nvPr/>
          </p:nvSpPr>
          <p:spPr bwMode="auto">
            <a:xfrm>
              <a:off x="4382" y="2675"/>
              <a:ext cx="918" cy="174"/>
            </a:xfrm>
            <a:prstGeom prst="roundRect">
              <a:avLst>
                <a:gd name="adj" fmla="val 35917"/>
              </a:avLst>
            </a:prstGeom>
            <a:solidFill>
              <a:srgbClr val="00808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1" name="AutoShape 83"/>
            <p:cNvSpPr>
              <a:spLocks/>
            </p:cNvSpPr>
            <p:nvPr/>
          </p:nvSpPr>
          <p:spPr bwMode="auto">
            <a:xfrm>
              <a:off x="1053" y="2724"/>
              <a:ext cx="197" cy="76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2" name="AutoShape 84"/>
            <p:cNvSpPr>
              <a:spLocks/>
            </p:cNvSpPr>
            <p:nvPr/>
          </p:nvSpPr>
          <p:spPr bwMode="auto">
            <a:xfrm>
              <a:off x="1975" y="2724"/>
              <a:ext cx="197" cy="76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3" name="AutoShape 85"/>
            <p:cNvSpPr>
              <a:spLocks/>
            </p:cNvSpPr>
            <p:nvPr/>
          </p:nvSpPr>
          <p:spPr bwMode="auto">
            <a:xfrm>
              <a:off x="2898" y="2724"/>
              <a:ext cx="198" cy="76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4" name="AutoShape 86"/>
            <p:cNvSpPr>
              <a:spLocks/>
            </p:cNvSpPr>
            <p:nvPr/>
          </p:nvSpPr>
          <p:spPr bwMode="auto">
            <a:xfrm>
              <a:off x="3820" y="2724"/>
              <a:ext cx="197" cy="76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5" name="AutoShape 87"/>
            <p:cNvSpPr>
              <a:spLocks/>
            </p:cNvSpPr>
            <p:nvPr/>
          </p:nvSpPr>
          <p:spPr bwMode="auto">
            <a:xfrm>
              <a:off x="4742" y="2724"/>
              <a:ext cx="198" cy="76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400080"/>
                </a:gs>
                <a:gs pos="100000">
                  <a:srgbClr val="E6E6E6"/>
                </a:gs>
              </a:gsLst>
              <a:lin ang="3840000" scaled="1"/>
            </a:gra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86" name="Rectangle 88"/>
            <p:cNvSpPr>
              <a:spLocks/>
            </p:cNvSpPr>
            <p:nvPr/>
          </p:nvSpPr>
          <p:spPr bwMode="auto">
            <a:xfrm>
              <a:off x="1192" y="1694"/>
              <a:ext cx="36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1700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NO</a:t>
              </a:r>
            </a:p>
          </p:txBody>
        </p:sp>
        <p:sp>
          <p:nvSpPr>
            <p:cNvPr id="5497887" name="Rectangle 89"/>
            <p:cNvSpPr>
              <a:spLocks/>
            </p:cNvSpPr>
            <p:nvPr/>
          </p:nvSpPr>
          <p:spPr bwMode="auto">
            <a:xfrm>
              <a:off x="1169" y="2218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1700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PGI</a:t>
              </a:r>
              <a:r>
                <a:rPr kumimoji="0" lang="en-US" sz="1700" b="0" baseline="-600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2</a:t>
              </a:r>
            </a:p>
          </p:txBody>
        </p:sp>
        <p:sp>
          <p:nvSpPr>
            <p:cNvPr id="5497888" name="Rectangle 90"/>
            <p:cNvSpPr>
              <a:spLocks/>
            </p:cNvSpPr>
            <p:nvPr/>
          </p:nvSpPr>
          <p:spPr bwMode="auto">
            <a:xfrm>
              <a:off x="3957" y="1457"/>
              <a:ext cx="1250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Catecholamines</a:t>
              </a:r>
            </a:p>
          </p:txBody>
        </p:sp>
        <p:sp>
          <p:nvSpPr>
            <p:cNvPr id="5497889" name="Rectangle 91"/>
            <p:cNvSpPr>
              <a:spLocks/>
            </p:cNvSpPr>
            <p:nvPr/>
          </p:nvSpPr>
          <p:spPr bwMode="auto">
            <a:xfrm>
              <a:off x="4390" y="1651"/>
              <a:ext cx="385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AT-II</a:t>
              </a:r>
            </a:p>
          </p:txBody>
        </p:sp>
        <p:sp>
          <p:nvSpPr>
            <p:cNvPr id="5497890" name="Rectangle 92"/>
            <p:cNvSpPr>
              <a:spLocks/>
            </p:cNvSpPr>
            <p:nvPr/>
          </p:nvSpPr>
          <p:spPr bwMode="auto">
            <a:xfrm>
              <a:off x="3838" y="2407"/>
              <a:ext cx="1490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ADH (vasopressin)</a:t>
              </a:r>
            </a:p>
          </p:txBody>
        </p:sp>
        <p:sp>
          <p:nvSpPr>
            <p:cNvPr id="5497891" name="Rectangle 93"/>
            <p:cNvSpPr>
              <a:spLocks/>
            </p:cNvSpPr>
            <p:nvPr/>
          </p:nvSpPr>
          <p:spPr bwMode="auto">
            <a:xfrm>
              <a:off x="4088" y="2222"/>
              <a:ext cx="99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Aldosterone</a:t>
              </a:r>
            </a:p>
          </p:txBody>
        </p:sp>
        <p:sp>
          <p:nvSpPr>
            <p:cNvPr id="5497892" name="Rectangle 94"/>
            <p:cNvSpPr>
              <a:spLocks/>
            </p:cNvSpPr>
            <p:nvPr/>
          </p:nvSpPr>
          <p:spPr bwMode="auto">
            <a:xfrm>
              <a:off x="4364" y="1846"/>
              <a:ext cx="44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TxA</a:t>
              </a:r>
              <a:r>
                <a:rPr kumimoji="0" lang="en-US" sz="2000" b="0" baseline="-600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2</a:t>
              </a:r>
            </a:p>
          </p:txBody>
        </p:sp>
        <p:sp>
          <p:nvSpPr>
            <p:cNvPr id="5497893" name="Rectangle 95"/>
            <p:cNvSpPr>
              <a:spLocks/>
            </p:cNvSpPr>
            <p:nvPr/>
          </p:nvSpPr>
          <p:spPr bwMode="auto">
            <a:xfrm>
              <a:off x="4398" y="2008"/>
              <a:ext cx="313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ET</a:t>
              </a:r>
              <a:r>
                <a:rPr kumimoji="0" lang="en-US" sz="2000" b="0" baseline="-6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ＭＳ Ｐゴシック" charset="0"/>
                  <a:sym typeface="Gill Sans" charset="0"/>
                </a:rPr>
                <a:t>1</a:t>
              </a:r>
            </a:p>
          </p:txBody>
        </p:sp>
        <p:sp>
          <p:nvSpPr>
            <p:cNvPr id="5497894" name="AutoShape 96"/>
            <p:cNvSpPr>
              <a:spLocks/>
            </p:cNvSpPr>
            <p:nvPr/>
          </p:nvSpPr>
          <p:spPr bwMode="auto">
            <a:xfrm>
              <a:off x="722" y="896"/>
              <a:ext cx="721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95" name="AutoShape 98"/>
            <p:cNvSpPr>
              <a:spLocks/>
            </p:cNvSpPr>
            <p:nvPr/>
          </p:nvSpPr>
          <p:spPr bwMode="auto">
            <a:xfrm>
              <a:off x="1492" y="896"/>
              <a:ext cx="720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96" name="AutoShape 99"/>
            <p:cNvSpPr>
              <a:spLocks/>
            </p:cNvSpPr>
            <p:nvPr/>
          </p:nvSpPr>
          <p:spPr bwMode="auto">
            <a:xfrm>
              <a:off x="2261" y="896"/>
              <a:ext cx="720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97" name="AutoShape 100"/>
            <p:cNvSpPr>
              <a:spLocks/>
            </p:cNvSpPr>
            <p:nvPr/>
          </p:nvSpPr>
          <p:spPr bwMode="auto">
            <a:xfrm>
              <a:off x="3030" y="896"/>
              <a:ext cx="721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98" name="AutoShape 101"/>
            <p:cNvSpPr>
              <a:spLocks/>
            </p:cNvSpPr>
            <p:nvPr/>
          </p:nvSpPr>
          <p:spPr bwMode="auto">
            <a:xfrm>
              <a:off x="3800" y="896"/>
              <a:ext cx="720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899" name="AutoShape 102"/>
            <p:cNvSpPr>
              <a:spLocks/>
            </p:cNvSpPr>
            <p:nvPr/>
          </p:nvSpPr>
          <p:spPr bwMode="auto">
            <a:xfrm>
              <a:off x="4569" y="896"/>
              <a:ext cx="721" cy="324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0" name="AutoShape 103"/>
            <p:cNvSpPr>
              <a:spLocks/>
            </p:cNvSpPr>
            <p:nvPr/>
          </p:nvSpPr>
          <p:spPr bwMode="auto">
            <a:xfrm>
              <a:off x="712" y="2870"/>
              <a:ext cx="720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1" name="AutoShape 104"/>
            <p:cNvSpPr>
              <a:spLocks/>
            </p:cNvSpPr>
            <p:nvPr/>
          </p:nvSpPr>
          <p:spPr bwMode="auto">
            <a:xfrm>
              <a:off x="1482" y="2870"/>
              <a:ext cx="720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2" name="AutoShape 105"/>
            <p:cNvSpPr>
              <a:spLocks/>
            </p:cNvSpPr>
            <p:nvPr/>
          </p:nvSpPr>
          <p:spPr bwMode="auto">
            <a:xfrm>
              <a:off x="2252" y="2870"/>
              <a:ext cx="719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3" name="AutoShape 106"/>
            <p:cNvSpPr>
              <a:spLocks/>
            </p:cNvSpPr>
            <p:nvPr/>
          </p:nvSpPr>
          <p:spPr bwMode="auto">
            <a:xfrm>
              <a:off x="3021" y="2870"/>
              <a:ext cx="720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4" name="AutoShape 107"/>
            <p:cNvSpPr>
              <a:spLocks/>
            </p:cNvSpPr>
            <p:nvPr/>
          </p:nvSpPr>
          <p:spPr bwMode="auto">
            <a:xfrm>
              <a:off x="3791" y="2870"/>
              <a:ext cx="719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5" name="AutoShape 108"/>
            <p:cNvSpPr>
              <a:spLocks/>
            </p:cNvSpPr>
            <p:nvPr/>
          </p:nvSpPr>
          <p:spPr bwMode="auto">
            <a:xfrm>
              <a:off x="4559" y="2870"/>
              <a:ext cx="721" cy="325"/>
            </a:xfrm>
            <a:custGeom>
              <a:avLst/>
              <a:gdLst>
                <a:gd name="T0" fmla="*/ 0 w 21600"/>
                <a:gd name="T1" fmla="*/ 0 h 20659"/>
                <a:gd name="T2" fmla="*/ 21600 w 21600"/>
                <a:gd name="T3" fmla="*/ 20659 h 20659"/>
              </a:gdLst>
              <a:ahLst/>
              <a:cxnLst/>
              <a:rect l="T0" t="T1" r="T2" b="T3"/>
              <a:pathLst>
                <a:path w="21600" h="20659">
                  <a:moveTo>
                    <a:pt x="0" y="11086"/>
                  </a:moveTo>
                  <a:cubicBezTo>
                    <a:pt x="0" y="11086"/>
                    <a:pt x="4723" y="2830"/>
                    <a:pt x="7233" y="1165"/>
                  </a:cubicBezTo>
                  <a:cubicBezTo>
                    <a:pt x="9743" y="-500"/>
                    <a:pt x="12212" y="-340"/>
                    <a:pt x="14668" y="1356"/>
                  </a:cubicBezTo>
                  <a:cubicBezTo>
                    <a:pt x="17124" y="3052"/>
                    <a:pt x="21600" y="11086"/>
                    <a:pt x="21600" y="11086"/>
                  </a:cubicBezTo>
                  <a:cubicBezTo>
                    <a:pt x="21600" y="11086"/>
                    <a:pt x="17041" y="18023"/>
                    <a:pt x="14601" y="19481"/>
                  </a:cubicBezTo>
                  <a:cubicBezTo>
                    <a:pt x="12160" y="20940"/>
                    <a:pt x="9717" y="21100"/>
                    <a:pt x="7233" y="19672"/>
                  </a:cubicBezTo>
                  <a:cubicBezTo>
                    <a:pt x="4750" y="18244"/>
                    <a:pt x="0" y="11086"/>
                    <a:pt x="0" y="11086"/>
                  </a:cubicBezTo>
                  <a:close/>
                  <a:moveTo>
                    <a:pt x="0" y="11086"/>
                  </a:moveTo>
                </a:path>
              </a:pathLst>
            </a:custGeom>
            <a:gradFill rotWithShape="0">
              <a:gsLst>
                <a:gs pos="0">
                  <a:srgbClr val="FFCC66"/>
                </a:gs>
                <a:gs pos="100000">
                  <a:srgbClr val="FF0000"/>
                </a:gs>
              </a:gsLst>
              <a:lin ang="2520000" scaled="1"/>
            </a:gra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7906" name="Rectangle 109"/>
            <p:cNvSpPr>
              <a:spLocks/>
            </p:cNvSpPr>
            <p:nvPr/>
          </p:nvSpPr>
          <p:spPr bwMode="auto">
            <a:xfrm>
              <a:off x="1733" y="1921"/>
              <a:ext cx="345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b="0">
                  <a:solidFill>
                    <a:srgbClr val="FF0000"/>
                  </a:solidFill>
                  <a:cs typeface="ＭＳ Ｐゴシック" charset="0"/>
                  <a:sym typeface="Gill Sans" charset="0"/>
                </a:rPr>
                <a:t>( - )</a:t>
              </a:r>
            </a:p>
          </p:txBody>
        </p:sp>
        <p:sp>
          <p:nvSpPr>
            <p:cNvPr id="5497907" name="Rectangle 110"/>
            <p:cNvSpPr>
              <a:spLocks/>
            </p:cNvSpPr>
            <p:nvPr/>
          </p:nvSpPr>
          <p:spPr bwMode="auto">
            <a:xfrm>
              <a:off x="2617" y="1921"/>
              <a:ext cx="397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( + )</a:t>
              </a:r>
            </a:p>
          </p:txBody>
        </p:sp>
        <p:grpSp>
          <p:nvGrpSpPr>
            <p:cNvPr id="5497908" name="Group 111"/>
            <p:cNvGrpSpPr>
              <a:grpSpLocks/>
            </p:cNvGrpSpPr>
            <p:nvPr/>
          </p:nvGrpSpPr>
          <p:grpSpPr bwMode="auto">
            <a:xfrm>
              <a:off x="2040" y="1409"/>
              <a:ext cx="1818" cy="1258"/>
              <a:chOff x="0" y="0"/>
              <a:chExt cx="2993" cy="2087"/>
            </a:xfrm>
          </p:grpSpPr>
          <p:sp>
            <p:nvSpPr>
              <p:cNvPr id="5497909" name="AutoShape 112"/>
              <p:cNvSpPr>
                <a:spLocks/>
              </p:cNvSpPr>
              <p:nvPr/>
            </p:nvSpPr>
            <p:spPr bwMode="auto">
              <a:xfrm>
                <a:off x="0" y="1764"/>
                <a:ext cx="421" cy="323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80"/>
                  </a:gs>
                  <a:gs pos="100000">
                    <a:srgbClr val="FFFF00"/>
                  </a:gs>
                </a:gsLst>
                <a:lin ang="4380000" scaled="1"/>
              </a:gra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7910" name="AutoShape 113"/>
              <p:cNvSpPr>
                <a:spLocks/>
              </p:cNvSpPr>
              <p:nvPr/>
            </p:nvSpPr>
            <p:spPr bwMode="auto">
              <a:xfrm>
                <a:off x="2498" y="1764"/>
                <a:ext cx="422" cy="323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80"/>
                  </a:gs>
                  <a:gs pos="100000">
                    <a:srgbClr val="FFFF00"/>
                  </a:gs>
                </a:gsLst>
                <a:lin ang="4380000" scaled="1"/>
              </a:gra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7911" name="AutoShape 114"/>
              <p:cNvSpPr>
                <a:spLocks/>
              </p:cNvSpPr>
              <p:nvPr/>
            </p:nvSpPr>
            <p:spPr bwMode="auto">
              <a:xfrm rot="10800000">
                <a:off x="89" y="0"/>
                <a:ext cx="422" cy="322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00"/>
                  </a:gs>
                  <a:gs pos="100000">
                    <a:srgbClr val="008080"/>
                  </a:gs>
                </a:gsLst>
                <a:lin ang="4380000" scaled="1"/>
              </a:gra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7912" name="AutoShape 115"/>
              <p:cNvSpPr>
                <a:spLocks/>
              </p:cNvSpPr>
              <p:nvPr/>
            </p:nvSpPr>
            <p:spPr bwMode="auto">
              <a:xfrm rot="10800000">
                <a:off x="2571" y="0"/>
                <a:ext cx="422" cy="322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00"/>
                  </a:gs>
                  <a:gs pos="100000">
                    <a:srgbClr val="008080"/>
                  </a:gs>
                </a:gsLst>
                <a:lin ang="4380000" scaled="1"/>
              </a:gra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7913" name="Rectangle 116"/>
              <p:cNvSpPr>
                <a:spLocks/>
              </p:cNvSpPr>
              <p:nvPr/>
            </p:nvSpPr>
            <p:spPr bwMode="auto">
              <a:xfrm>
                <a:off x="486" y="179"/>
                <a:ext cx="906" cy="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defTabSz="642938"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b="0">
                    <a:solidFill>
                      <a:schemeClr val="tx1"/>
                    </a:solidFill>
                    <a:cs typeface="ＭＳ Ｐゴシック" charset="0"/>
                    <a:sym typeface="Gill Sans" charset="0"/>
                  </a:rPr>
                  <a:t>CAMs</a:t>
                </a:r>
              </a:p>
            </p:txBody>
          </p:sp>
        </p:grpSp>
        <p:sp>
          <p:nvSpPr>
            <p:cNvPr id="5497914" name="Rectangle 117"/>
            <p:cNvSpPr>
              <a:spLocks/>
            </p:cNvSpPr>
            <p:nvPr/>
          </p:nvSpPr>
          <p:spPr bwMode="auto">
            <a:xfrm>
              <a:off x="1087" y="1908"/>
              <a:ext cx="569" cy="32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1100" b="0">
                  <a:solidFill>
                    <a:schemeClr val="bg1"/>
                  </a:solidFill>
                  <a:cs typeface="ＭＳ Ｐゴシック" charset="0"/>
                  <a:sym typeface="Gill Sans" charset="0"/>
                </a:rPr>
                <a:t>Endogenous vasodilators</a:t>
              </a:r>
            </a:p>
          </p:txBody>
        </p:sp>
        <p:sp>
          <p:nvSpPr>
            <p:cNvPr id="5497915" name="Rectangle 118"/>
            <p:cNvSpPr>
              <a:spLocks/>
            </p:cNvSpPr>
            <p:nvPr/>
          </p:nvSpPr>
          <p:spPr bwMode="auto">
            <a:xfrm>
              <a:off x="3110" y="1820"/>
              <a:ext cx="1046" cy="43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1600" b="0">
                  <a:solidFill>
                    <a:schemeClr val="bg1"/>
                  </a:solidFill>
                  <a:cs typeface="ＭＳ Ｐゴシック" charset="0"/>
                  <a:sym typeface="Gill Sans" charset="0"/>
                </a:rPr>
                <a:t>Endogenous vasoconstrictors</a:t>
              </a:r>
            </a:p>
          </p:txBody>
        </p:sp>
        <p:sp>
          <p:nvSpPr>
            <p:cNvPr id="5497916" name="Line 119"/>
            <p:cNvSpPr>
              <a:spLocks noChangeShapeType="1"/>
            </p:cNvSpPr>
            <p:nvPr/>
          </p:nvSpPr>
          <p:spPr bwMode="auto">
            <a:xfrm rot="10800000" flipH="1">
              <a:off x="1606" y="1554"/>
              <a:ext cx="254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7917" name="Line 120"/>
            <p:cNvSpPr>
              <a:spLocks noChangeShapeType="1"/>
            </p:cNvSpPr>
            <p:nvPr/>
          </p:nvSpPr>
          <p:spPr bwMode="auto">
            <a:xfrm>
              <a:off x="1626" y="2388"/>
              <a:ext cx="249" cy="2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7918" name="Line 121"/>
            <p:cNvSpPr>
              <a:spLocks noChangeShapeType="1"/>
            </p:cNvSpPr>
            <p:nvPr/>
          </p:nvSpPr>
          <p:spPr bwMode="auto">
            <a:xfrm rot="10800000">
              <a:off x="3039" y="1511"/>
              <a:ext cx="211" cy="205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7919" name="Line 122"/>
            <p:cNvSpPr>
              <a:spLocks noChangeShapeType="1"/>
            </p:cNvSpPr>
            <p:nvPr/>
          </p:nvSpPr>
          <p:spPr bwMode="auto">
            <a:xfrm flipH="1">
              <a:off x="3077" y="2383"/>
              <a:ext cx="233" cy="195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7920" name="Rectangle 126"/>
            <p:cNvSpPr>
              <a:spLocks noChangeArrowheads="1"/>
            </p:cNvSpPr>
            <p:nvPr/>
          </p:nvSpPr>
          <p:spPr bwMode="auto">
            <a:xfrm>
              <a:off x="3014" y="871"/>
              <a:ext cx="2295" cy="2350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</p:grpSp>
      <p:grpSp>
        <p:nvGrpSpPr>
          <p:cNvPr id="5497921" name="Group 67"/>
          <p:cNvGrpSpPr>
            <a:grpSpLocks/>
          </p:cNvGrpSpPr>
          <p:nvPr/>
        </p:nvGrpSpPr>
        <p:grpSpPr bwMode="auto">
          <a:xfrm>
            <a:off x="3225800" y="2628900"/>
            <a:ext cx="600075" cy="1389063"/>
            <a:chOff x="3430597" y="2628659"/>
            <a:chExt cx="599224" cy="1388895"/>
          </a:xfrm>
        </p:grpSpPr>
        <p:cxnSp>
          <p:nvCxnSpPr>
            <p:cNvPr id="66" name="Straight Arrow Connector 65"/>
            <p:cNvCxnSpPr>
              <a:cxnSpLocks noChangeShapeType="1"/>
            </p:cNvCxnSpPr>
            <p:nvPr/>
          </p:nvCxnSpPr>
          <p:spPr bwMode="auto">
            <a:xfrm rot="5400000">
              <a:off x="3307201" y="3043741"/>
              <a:ext cx="831750" cy="1586"/>
            </a:xfrm>
            <a:prstGeom prst="straightConnector1">
              <a:avLst/>
            </a:prstGeom>
            <a:noFill/>
            <a:ln w="28575">
              <a:solidFill>
                <a:srgbClr val="FFFF99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97923" name="TextBox 66"/>
            <p:cNvSpPr txBox="1">
              <a:spLocks noChangeArrowheads="1"/>
            </p:cNvSpPr>
            <p:nvPr/>
          </p:nvSpPr>
          <p:spPr bwMode="auto">
            <a:xfrm>
              <a:off x="3430597" y="3620727"/>
              <a:ext cx="599224" cy="396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99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37931725" indent="-37474525" algn="l"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spcBef>
                  <a:spcPct val="0"/>
                </a:spcBef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0" lang="en-US" sz="2000">
                  <a:cs typeface="ＭＳ Ｐゴシック" charset="0"/>
                </a:rPr>
                <a:t>O</a:t>
              </a:r>
              <a:r>
                <a:rPr kumimoji="0" lang="en-US" sz="2000" baseline="-25000">
                  <a:cs typeface="ＭＳ Ｐゴシック" charset="0"/>
                </a:rPr>
                <a:t>2</a:t>
              </a:r>
              <a:r>
                <a:rPr kumimoji="0" lang="en-US" sz="2000" baseline="30000">
                  <a:latin typeface="Wingdings" charset="0"/>
                  <a:cs typeface="ＭＳ Ｐゴシック" charset="0"/>
                </a:rPr>
                <a:t></a:t>
              </a:r>
              <a:r>
                <a:rPr kumimoji="0" lang="en-US" sz="1800" b="0" baseline="30000">
                  <a:cs typeface="ＭＳ Ｐゴシック" charset="0"/>
                </a:rPr>
                <a:t>-</a:t>
              </a:r>
            </a:p>
          </p:txBody>
        </p:sp>
      </p:grpSp>
      <p:cxnSp>
        <p:nvCxnSpPr>
          <p:cNvPr id="70" name="Straight Arrow Connector 69"/>
          <p:cNvCxnSpPr>
            <a:cxnSpLocks noChangeShapeType="1"/>
          </p:cNvCxnSpPr>
          <p:nvPr/>
        </p:nvCxnSpPr>
        <p:spPr bwMode="auto">
          <a:xfrm rot="5400000" flipH="1" flipV="1">
            <a:off x="3517901" y="3124200"/>
            <a:ext cx="671512" cy="407987"/>
          </a:xfrm>
          <a:prstGeom prst="straightConnector1">
            <a:avLst/>
          </a:prstGeom>
          <a:noFill/>
          <a:ln w="38100">
            <a:solidFill>
              <a:srgbClr val="FFFF99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2950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9906" name="Rectangle 94"/>
          <p:cNvSpPr>
            <a:spLocks/>
          </p:cNvSpPr>
          <p:nvPr/>
        </p:nvSpPr>
        <p:spPr bwMode="auto">
          <a:xfrm>
            <a:off x="381000" y="5029200"/>
            <a:ext cx="838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pPr algn="l" defTabSz="642938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kumimoji="0" lang="en-US" sz="16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Helvetica" charset="0"/>
              </a:rPr>
              <a:t> </a:t>
            </a:r>
            <a:r>
              <a:rPr kumimoji="0" lang="en-US" sz="16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Helvetica" charset="0"/>
              </a:rPr>
              <a:t>Overwhelmed control of vascular tone leads to coagulation cascade activation</a:t>
            </a:r>
          </a:p>
          <a:p>
            <a:pPr algn="l" defTabSz="642938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kumimoji="0" lang="en-US" sz="16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Helvetica" charset="0"/>
              </a:rPr>
              <a:t> Loss of endothelial activity coupled with coagulation and platelets promotes DIC</a:t>
            </a:r>
          </a:p>
        </p:txBody>
      </p:sp>
      <p:sp>
        <p:nvSpPr>
          <p:cNvPr id="5499907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0"/>
            <a:ext cx="7772400" cy="927100"/>
          </a:xfrm>
        </p:spPr>
        <p:txBody>
          <a:bodyPr/>
          <a:lstStyle/>
          <a:p>
            <a:r>
              <a:rPr lang="en-US" sz="3200">
                <a:solidFill>
                  <a:srgbClr val="FFFFCC"/>
                </a:solidFill>
              </a:rPr>
              <a:t>Proposed Vascular Pathophysiology </a:t>
            </a:r>
            <a:br>
              <a:rPr lang="en-US" sz="3200">
                <a:solidFill>
                  <a:srgbClr val="FFFFCC"/>
                </a:solidFill>
              </a:rPr>
            </a:br>
            <a:r>
              <a:rPr lang="en-US" sz="3200">
                <a:solidFill>
                  <a:srgbClr val="FFFFCC"/>
                </a:solidFill>
              </a:rPr>
              <a:t>of Hypertensive Emergency</a:t>
            </a:r>
          </a:p>
        </p:txBody>
      </p:sp>
      <p:sp>
        <p:nvSpPr>
          <p:cNvPr id="5499908" name="Text Box 16"/>
          <p:cNvSpPr txBox="1">
            <a:spLocks noChangeArrowheads="1"/>
          </p:cNvSpPr>
          <p:nvPr/>
        </p:nvSpPr>
        <p:spPr bwMode="auto">
          <a:xfrm>
            <a:off x="0" y="64008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Vaughan CJ, Delanty N. </a:t>
            </a:r>
            <a:r>
              <a:rPr kumimoji="0" lang="en-US" sz="1200" b="0" i="1">
                <a:solidFill>
                  <a:srgbClr val="FFFFCC"/>
                </a:solidFill>
                <a:cs typeface="ＭＳ Ｐゴシック" charset="0"/>
              </a:rPr>
              <a:t>Lancet.</a:t>
            </a: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 2000;356:411-7.</a:t>
            </a:r>
            <a:br>
              <a:rPr kumimoji="0" lang="en-US" sz="1200" b="0">
                <a:solidFill>
                  <a:srgbClr val="FFFFCC"/>
                </a:solidFill>
                <a:cs typeface="ＭＳ Ｐゴシック" charset="0"/>
              </a:rPr>
            </a:br>
            <a:r>
              <a:rPr kumimoji="0" lang="en-US" sz="1200" b="0">
                <a:solidFill>
                  <a:srgbClr val="FFFFCC"/>
                </a:solidFill>
                <a:cs typeface="ＭＳ Ｐゴシック" charset="0"/>
              </a:rPr>
              <a:t> Courtesy of JJ Ferguson III, MD</a:t>
            </a:r>
            <a:r>
              <a:rPr kumimoji="0" lang="en-US" sz="1200" b="0">
                <a:cs typeface="ＭＳ Ｐゴシック" charset="0"/>
              </a:rPr>
              <a:t>.</a:t>
            </a:r>
          </a:p>
        </p:txBody>
      </p:sp>
      <p:sp>
        <p:nvSpPr>
          <p:cNvPr id="5499909" name="Rectangle 96"/>
          <p:cNvSpPr>
            <a:spLocks/>
          </p:cNvSpPr>
          <p:nvPr/>
        </p:nvSpPr>
        <p:spPr bwMode="auto">
          <a:xfrm>
            <a:off x="1104900" y="4164013"/>
            <a:ext cx="6956425" cy="696912"/>
          </a:xfrm>
          <a:prstGeom prst="rect">
            <a:avLst/>
          </a:prstGeom>
          <a:solidFill>
            <a:srgbClr val="FFCC66">
              <a:alpha val="65097"/>
            </a:srgbClr>
          </a:solidFill>
          <a:ln w="25400">
            <a:solidFill>
              <a:schemeClr val="tx1">
                <a:alpha val="65097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0" name="Rectangle 97"/>
          <p:cNvSpPr>
            <a:spLocks/>
          </p:cNvSpPr>
          <p:nvPr/>
        </p:nvSpPr>
        <p:spPr bwMode="auto">
          <a:xfrm>
            <a:off x="1104900" y="1452563"/>
            <a:ext cx="6956425" cy="695325"/>
          </a:xfrm>
          <a:prstGeom prst="rect">
            <a:avLst/>
          </a:prstGeom>
          <a:solidFill>
            <a:srgbClr val="FFCC66">
              <a:alpha val="65097"/>
            </a:srgbClr>
          </a:solidFill>
          <a:ln w="25400">
            <a:solidFill>
              <a:schemeClr val="tx1">
                <a:alpha val="65097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grpSp>
        <p:nvGrpSpPr>
          <p:cNvPr id="5499911" name="Group 98"/>
          <p:cNvGrpSpPr>
            <a:grpSpLocks/>
          </p:cNvGrpSpPr>
          <p:nvPr/>
        </p:nvGrpSpPr>
        <p:grpSpPr bwMode="auto">
          <a:xfrm>
            <a:off x="1104900" y="1447800"/>
            <a:ext cx="6956425" cy="3413125"/>
            <a:chOff x="0" y="0"/>
            <a:chExt cx="7537" cy="4663"/>
          </a:xfrm>
        </p:grpSpPr>
        <p:sp>
          <p:nvSpPr>
            <p:cNvPr id="5499912" name="Rectangle 99"/>
            <p:cNvSpPr>
              <a:spLocks/>
            </p:cNvSpPr>
            <p:nvPr/>
          </p:nvSpPr>
          <p:spPr bwMode="auto">
            <a:xfrm>
              <a:off x="0" y="0"/>
              <a:ext cx="7537" cy="950"/>
            </a:xfrm>
            <a:prstGeom prst="rect">
              <a:avLst/>
            </a:prstGeom>
            <a:gradFill rotWithShape="0">
              <a:gsLst>
                <a:gs pos="0">
                  <a:srgbClr val="0000FF">
                    <a:alpha val="65038"/>
                  </a:srgbClr>
                </a:gs>
                <a:gs pos="100000">
                  <a:srgbClr val="FFCC66">
                    <a:alpha val="65038"/>
                  </a:srgbClr>
                </a:gs>
              </a:gsLst>
              <a:lin ang="5400000" scaled="1"/>
            </a:gradFill>
            <a:ln w="25400">
              <a:solidFill>
                <a:schemeClr val="tx1">
                  <a:alpha val="65097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13" name="Rectangle 100"/>
            <p:cNvSpPr>
              <a:spLocks/>
            </p:cNvSpPr>
            <p:nvPr/>
          </p:nvSpPr>
          <p:spPr bwMode="auto">
            <a:xfrm>
              <a:off x="0" y="3750"/>
              <a:ext cx="7537" cy="913"/>
            </a:xfrm>
            <a:prstGeom prst="rect">
              <a:avLst/>
            </a:prstGeom>
            <a:gradFill rotWithShape="0">
              <a:gsLst>
                <a:gs pos="0">
                  <a:srgbClr val="FFCC66">
                    <a:alpha val="65038"/>
                  </a:srgbClr>
                </a:gs>
                <a:gs pos="100000">
                  <a:srgbClr val="0000FF">
                    <a:alpha val="65038"/>
                  </a:srgbClr>
                </a:gs>
              </a:gsLst>
              <a:lin ang="5400000" scaled="1"/>
            </a:gradFill>
            <a:ln w="25400">
              <a:solidFill>
                <a:schemeClr val="tx1">
                  <a:alpha val="65097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</p:grpSp>
      <p:sp>
        <p:nvSpPr>
          <p:cNvPr id="5499914" name="Rectangle 101"/>
          <p:cNvSpPr>
            <a:spLocks/>
          </p:cNvSpPr>
          <p:nvPr/>
        </p:nvSpPr>
        <p:spPr bwMode="auto">
          <a:xfrm>
            <a:off x="1060450" y="2209800"/>
            <a:ext cx="6958013" cy="2124075"/>
          </a:xfrm>
          <a:prstGeom prst="rect">
            <a:avLst/>
          </a:prstGeom>
          <a:solidFill>
            <a:schemeClr val="accent1">
              <a:alpha val="52940"/>
            </a:schemeClr>
          </a:solidFill>
          <a:ln w="25400">
            <a:solidFill>
              <a:schemeClr val="tx1">
                <a:alpha val="5294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5" name="AutoShape 102"/>
          <p:cNvSpPr>
            <a:spLocks/>
          </p:cNvSpPr>
          <p:nvPr/>
        </p:nvSpPr>
        <p:spPr bwMode="auto">
          <a:xfrm>
            <a:off x="1149350" y="1606550"/>
            <a:ext cx="1089025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6" name="AutoShape 103"/>
          <p:cNvSpPr>
            <a:spLocks/>
          </p:cNvSpPr>
          <p:nvPr/>
        </p:nvSpPr>
        <p:spPr bwMode="auto">
          <a:xfrm>
            <a:off x="2314575" y="1606550"/>
            <a:ext cx="1087438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7" name="AutoShape 104"/>
          <p:cNvSpPr>
            <a:spLocks/>
          </p:cNvSpPr>
          <p:nvPr/>
        </p:nvSpPr>
        <p:spPr bwMode="auto">
          <a:xfrm>
            <a:off x="3475038" y="1606550"/>
            <a:ext cx="1090612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8" name="AutoShape 105"/>
          <p:cNvSpPr>
            <a:spLocks/>
          </p:cNvSpPr>
          <p:nvPr/>
        </p:nvSpPr>
        <p:spPr bwMode="auto">
          <a:xfrm>
            <a:off x="4638675" y="1606550"/>
            <a:ext cx="1089025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19" name="AutoShape 106"/>
          <p:cNvSpPr>
            <a:spLocks/>
          </p:cNvSpPr>
          <p:nvPr/>
        </p:nvSpPr>
        <p:spPr bwMode="auto">
          <a:xfrm>
            <a:off x="5788025" y="1606550"/>
            <a:ext cx="1087438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0" name="AutoShape 107"/>
          <p:cNvSpPr>
            <a:spLocks/>
          </p:cNvSpPr>
          <p:nvPr/>
        </p:nvSpPr>
        <p:spPr bwMode="auto">
          <a:xfrm>
            <a:off x="6965950" y="1606550"/>
            <a:ext cx="1089025" cy="398463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1" name="AutoShape 108"/>
          <p:cNvSpPr>
            <a:spLocks/>
          </p:cNvSpPr>
          <p:nvPr/>
        </p:nvSpPr>
        <p:spPr bwMode="auto">
          <a:xfrm>
            <a:off x="1135063" y="4351338"/>
            <a:ext cx="1089025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2" name="AutoShape 109"/>
          <p:cNvSpPr>
            <a:spLocks/>
          </p:cNvSpPr>
          <p:nvPr/>
        </p:nvSpPr>
        <p:spPr bwMode="auto">
          <a:xfrm>
            <a:off x="2298700" y="4351338"/>
            <a:ext cx="1087438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3" name="AutoShape 110"/>
          <p:cNvSpPr>
            <a:spLocks/>
          </p:cNvSpPr>
          <p:nvPr/>
        </p:nvSpPr>
        <p:spPr bwMode="auto">
          <a:xfrm>
            <a:off x="3460750" y="4351338"/>
            <a:ext cx="1089025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4" name="AutoShape 111"/>
          <p:cNvSpPr>
            <a:spLocks/>
          </p:cNvSpPr>
          <p:nvPr/>
        </p:nvSpPr>
        <p:spPr bwMode="auto">
          <a:xfrm>
            <a:off x="4624388" y="4351338"/>
            <a:ext cx="1089025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5" name="AutoShape 112"/>
          <p:cNvSpPr>
            <a:spLocks/>
          </p:cNvSpPr>
          <p:nvPr/>
        </p:nvSpPr>
        <p:spPr bwMode="auto">
          <a:xfrm>
            <a:off x="5788025" y="4351338"/>
            <a:ext cx="1087438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26" name="AutoShape 113"/>
          <p:cNvSpPr>
            <a:spLocks/>
          </p:cNvSpPr>
          <p:nvPr/>
        </p:nvSpPr>
        <p:spPr bwMode="auto">
          <a:xfrm>
            <a:off x="6951663" y="4351338"/>
            <a:ext cx="1087437" cy="396875"/>
          </a:xfrm>
          <a:custGeom>
            <a:avLst/>
            <a:gdLst>
              <a:gd name="T0" fmla="*/ 0 w 21600"/>
              <a:gd name="T1" fmla="*/ 0 h 20659"/>
              <a:gd name="T2" fmla="*/ 21600 w 21600"/>
              <a:gd name="T3" fmla="*/ 20659 h 20659"/>
            </a:gdLst>
            <a:ahLst/>
            <a:cxnLst/>
            <a:rect l="T0" t="T1" r="T2" b="T3"/>
            <a:pathLst>
              <a:path w="21600" h="20659">
                <a:moveTo>
                  <a:pt x="0" y="11086"/>
                </a:moveTo>
                <a:cubicBezTo>
                  <a:pt x="0" y="11086"/>
                  <a:pt x="4723" y="2830"/>
                  <a:pt x="7233" y="1165"/>
                </a:cubicBezTo>
                <a:cubicBezTo>
                  <a:pt x="9743" y="-500"/>
                  <a:pt x="12212" y="-340"/>
                  <a:pt x="14668" y="1356"/>
                </a:cubicBezTo>
                <a:cubicBezTo>
                  <a:pt x="17124" y="3052"/>
                  <a:pt x="21600" y="11086"/>
                  <a:pt x="21600" y="11086"/>
                </a:cubicBezTo>
                <a:cubicBezTo>
                  <a:pt x="21600" y="11086"/>
                  <a:pt x="17041" y="18023"/>
                  <a:pt x="14601" y="19481"/>
                </a:cubicBezTo>
                <a:cubicBezTo>
                  <a:pt x="12160" y="20940"/>
                  <a:pt x="9717" y="21100"/>
                  <a:pt x="7233" y="19672"/>
                </a:cubicBezTo>
                <a:cubicBezTo>
                  <a:pt x="4750" y="18244"/>
                  <a:pt x="0" y="11086"/>
                  <a:pt x="0" y="11086"/>
                </a:cubicBezTo>
                <a:close/>
                <a:moveTo>
                  <a:pt x="0" y="11086"/>
                </a:moveTo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FF0000"/>
              </a:gs>
            </a:gsLst>
            <a:lin ang="252000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grpSp>
        <p:nvGrpSpPr>
          <p:cNvPr id="5499927" name="Group 118"/>
          <p:cNvGrpSpPr>
            <a:grpSpLocks/>
          </p:cNvGrpSpPr>
          <p:nvPr/>
        </p:nvGrpSpPr>
        <p:grpSpPr bwMode="auto">
          <a:xfrm>
            <a:off x="1352550" y="1468438"/>
            <a:ext cx="6532563" cy="3408362"/>
            <a:chOff x="0" y="0"/>
            <a:chExt cx="7080" cy="4656"/>
          </a:xfrm>
        </p:grpSpPr>
        <p:sp>
          <p:nvSpPr>
            <p:cNvPr id="5499928" name="Oval 119"/>
            <p:cNvSpPr>
              <a:spLocks/>
            </p:cNvSpPr>
            <p:nvPr/>
          </p:nvSpPr>
          <p:spPr bwMode="auto">
            <a:xfrm>
              <a:off x="3675" y="4263"/>
              <a:ext cx="169" cy="247"/>
            </a:xfrm>
            <a:prstGeom prst="ellipse">
              <a:avLst/>
            </a:prstGeom>
            <a:solidFill>
              <a:srgbClr val="FFFFFF"/>
            </a:solidFill>
            <a:ln w="63500">
              <a:solidFill>
                <a:srgbClr val="FF00FF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grpSp>
          <p:nvGrpSpPr>
            <p:cNvPr id="5499929" name="Group 120"/>
            <p:cNvGrpSpPr>
              <a:grpSpLocks/>
            </p:cNvGrpSpPr>
            <p:nvPr/>
          </p:nvGrpSpPr>
          <p:grpSpPr bwMode="auto">
            <a:xfrm>
              <a:off x="0" y="0"/>
              <a:ext cx="7080" cy="4656"/>
              <a:chOff x="0" y="0"/>
              <a:chExt cx="7080" cy="4656"/>
            </a:xfrm>
          </p:grpSpPr>
          <p:sp>
            <p:nvSpPr>
              <p:cNvPr id="5499930" name="Oval 121"/>
              <p:cNvSpPr>
                <a:spLocks/>
              </p:cNvSpPr>
              <p:nvPr/>
            </p:nvSpPr>
            <p:spPr bwMode="auto">
              <a:xfrm>
                <a:off x="1724" y="4116"/>
                <a:ext cx="269" cy="276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1" name="Oval 122"/>
              <p:cNvSpPr>
                <a:spLocks/>
              </p:cNvSpPr>
              <p:nvPr/>
            </p:nvSpPr>
            <p:spPr bwMode="auto">
              <a:xfrm>
                <a:off x="2348" y="4272"/>
                <a:ext cx="290" cy="164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2" name="Oval 123"/>
              <p:cNvSpPr>
                <a:spLocks/>
              </p:cNvSpPr>
              <p:nvPr/>
            </p:nvSpPr>
            <p:spPr bwMode="auto">
              <a:xfrm>
                <a:off x="3122" y="4220"/>
                <a:ext cx="430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3" name="Oval 124"/>
              <p:cNvSpPr>
                <a:spLocks/>
              </p:cNvSpPr>
              <p:nvPr/>
            </p:nvSpPr>
            <p:spPr bwMode="auto">
              <a:xfrm>
                <a:off x="2659" y="4056"/>
                <a:ext cx="678" cy="157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4" name="Oval 125"/>
              <p:cNvSpPr>
                <a:spLocks/>
              </p:cNvSpPr>
              <p:nvPr/>
            </p:nvSpPr>
            <p:spPr bwMode="auto">
              <a:xfrm>
                <a:off x="3789" y="3952"/>
                <a:ext cx="430" cy="499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5" name="Oval 126"/>
              <p:cNvSpPr>
                <a:spLocks/>
              </p:cNvSpPr>
              <p:nvPr/>
            </p:nvSpPr>
            <p:spPr bwMode="auto">
              <a:xfrm>
                <a:off x="4800" y="4004"/>
                <a:ext cx="430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6" name="Oval 127"/>
              <p:cNvSpPr>
                <a:spLocks/>
              </p:cNvSpPr>
              <p:nvPr/>
            </p:nvSpPr>
            <p:spPr bwMode="auto">
              <a:xfrm>
                <a:off x="5101" y="4220"/>
                <a:ext cx="871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7" name="Oval 128"/>
              <p:cNvSpPr>
                <a:spLocks/>
              </p:cNvSpPr>
              <p:nvPr/>
            </p:nvSpPr>
            <p:spPr bwMode="auto">
              <a:xfrm>
                <a:off x="6047" y="4049"/>
                <a:ext cx="290" cy="17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8" name="Oval 129"/>
              <p:cNvSpPr>
                <a:spLocks/>
              </p:cNvSpPr>
              <p:nvPr/>
            </p:nvSpPr>
            <p:spPr bwMode="auto">
              <a:xfrm>
                <a:off x="1122" y="4161"/>
                <a:ext cx="430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39" name="Oval 130"/>
              <p:cNvSpPr>
                <a:spLocks/>
              </p:cNvSpPr>
              <p:nvPr/>
            </p:nvSpPr>
            <p:spPr bwMode="auto">
              <a:xfrm>
                <a:off x="638" y="4034"/>
                <a:ext cx="473" cy="20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0" name="Oval 131"/>
              <p:cNvSpPr>
                <a:spLocks/>
              </p:cNvSpPr>
              <p:nvPr/>
            </p:nvSpPr>
            <p:spPr bwMode="auto">
              <a:xfrm>
                <a:off x="1724" y="301"/>
                <a:ext cx="269" cy="275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1" name="Oval 132"/>
              <p:cNvSpPr>
                <a:spLocks/>
              </p:cNvSpPr>
              <p:nvPr/>
            </p:nvSpPr>
            <p:spPr bwMode="auto">
              <a:xfrm>
                <a:off x="2466" y="435"/>
                <a:ext cx="290" cy="164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2" name="Oval 133"/>
              <p:cNvSpPr>
                <a:spLocks/>
              </p:cNvSpPr>
              <p:nvPr/>
            </p:nvSpPr>
            <p:spPr bwMode="auto">
              <a:xfrm>
                <a:off x="3143" y="390"/>
                <a:ext cx="431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3" name="Oval 134"/>
              <p:cNvSpPr>
                <a:spLocks/>
              </p:cNvSpPr>
              <p:nvPr/>
            </p:nvSpPr>
            <p:spPr bwMode="auto">
              <a:xfrm>
                <a:off x="2659" y="189"/>
                <a:ext cx="678" cy="156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4" name="Oval 135"/>
              <p:cNvSpPr>
                <a:spLocks/>
              </p:cNvSpPr>
              <p:nvPr/>
            </p:nvSpPr>
            <p:spPr bwMode="auto">
              <a:xfrm>
                <a:off x="3789" y="17"/>
                <a:ext cx="430" cy="500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5" name="Oval 136"/>
              <p:cNvSpPr>
                <a:spLocks/>
              </p:cNvSpPr>
              <p:nvPr/>
            </p:nvSpPr>
            <p:spPr bwMode="auto">
              <a:xfrm>
                <a:off x="4412" y="315"/>
                <a:ext cx="226" cy="254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6" name="Oval 137"/>
              <p:cNvSpPr>
                <a:spLocks/>
              </p:cNvSpPr>
              <p:nvPr/>
            </p:nvSpPr>
            <p:spPr bwMode="auto">
              <a:xfrm>
                <a:off x="4939" y="241"/>
                <a:ext cx="431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7" name="Oval 138"/>
              <p:cNvSpPr>
                <a:spLocks/>
              </p:cNvSpPr>
              <p:nvPr/>
            </p:nvSpPr>
            <p:spPr bwMode="auto">
              <a:xfrm>
                <a:off x="5886" y="390"/>
                <a:ext cx="871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8" name="Oval 139"/>
              <p:cNvSpPr>
                <a:spLocks/>
              </p:cNvSpPr>
              <p:nvPr/>
            </p:nvSpPr>
            <p:spPr bwMode="auto">
              <a:xfrm>
                <a:off x="5821" y="122"/>
                <a:ext cx="291" cy="17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49" name="Oval 140"/>
              <p:cNvSpPr>
                <a:spLocks/>
              </p:cNvSpPr>
              <p:nvPr/>
            </p:nvSpPr>
            <p:spPr bwMode="auto">
              <a:xfrm>
                <a:off x="1208" y="390"/>
                <a:ext cx="430" cy="26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0" name="Oval 141"/>
              <p:cNvSpPr>
                <a:spLocks/>
              </p:cNvSpPr>
              <p:nvPr/>
            </p:nvSpPr>
            <p:spPr bwMode="auto">
              <a:xfrm>
                <a:off x="907" y="107"/>
                <a:ext cx="473" cy="201"/>
              </a:xfrm>
              <a:prstGeom prst="ellipse">
                <a:avLst/>
              </a:prstGeom>
              <a:solidFill>
                <a:srgbClr val="FFFFFF"/>
              </a:solidFill>
              <a:ln w="635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1" name="AutoShape 142"/>
              <p:cNvSpPr>
                <a:spLocks/>
              </p:cNvSpPr>
              <p:nvPr/>
            </p:nvSpPr>
            <p:spPr bwMode="auto">
              <a:xfrm>
                <a:off x="4654" y="149"/>
                <a:ext cx="744" cy="447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11652" y="177"/>
                      <a:pt x="15916" y="4440"/>
                    </a:cubicBezTo>
                    <a:cubicBezTo>
                      <a:pt x="20179" y="8704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2" name="AutoShape 143"/>
              <p:cNvSpPr>
                <a:spLocks/>
              </p:cNvSpPr>
              <p:nvPr/>
            </p:nvSpPr>
            <p:spPr bwMode="auto">
              <a:xfrm>
                <a:off x="2613" y="47"/>
                <a:ext cx="1950" cy="556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2218" y="12027"/>
                      <a:pt x="5070" y="14226"/>
                    </a:cubicBezTo>
                    <a:cubicBezTo>
                      <a:pt x="7921" y="16425"/>
                      <a:pt x="12574" y="10537"/>
                      <a:pt x="16318" y="11064"/>
                    </a:cubicBezTo>
                    <a:cubicBezTo>
                      <a:pt x="18958" y="11435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3" name="AutoShape 144"/>
              <p:cNvSpPr>
                <a:spLocks/>
              </p:cNvSpPr>
              <p:nvPr/>
            </p:nvSpPr>
            <p:spPr bwMode="auto">
              <a:xfrm>
                <a:off x="4294" y="122"/>
                <a:ext cx="2786" cy="504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4509" y="12265"/>
                      <a:pt x="6505" y="14692"/>
                    </a:cubicBezTo>
                    <a:cubicBezTo>
                      <a:pt x="8501" y="17118"/>
                      <a:pt x="14823" y="6611"/>
                      <a:pt x="17444" y="7192"/>
                    </a:cubicBezTo>
                    <a:cubicBezTo>
                      <a:pt x="19292" y="760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4" name="AutoShape 145"/>
              <p:cNvSpPr>
                <a:spLocks/>
              </p:cNvSpPr>
              <p:nvPr/>
            </p:nvSpPr>
            <p:spPr bwMode="auto">
              <a:xfrm rot="10800000" flipH="1">
                <a:off x="1280" y="47"/>
                <a:ext cx="1949" cy="556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2218" y="12027"/>
                      <a:pt x="5070" y="14226"/>
                    </a:cubicBezTo>
                    <a:cubicBezTo>
                      <a:pt x="7921" y="16425"/>
                      <a:pt x="12574" y="10537"/>
                      <a:pt x="16318" y="11064"/>
                    </a:cubicBezTo>
                    <a:cubicBezTo>
                      <a:pt x="18958" y="11435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5" name="AutoShape 146"/>
              <p:cNvSpPr>
                <a:spLocks/>
              </p:cNvSpPr>
              <p:nvPr/>
            </p:nvSpPr>
            <p:spPr bwMode="auto">
              <a:xfrm rot="6913700">
                <a:off x="662" y="7"/>
                <a:ext cx="557" cy="610"/>
              </a:xfrm>
              <a:custGeom>
                <a:avLst/>
                <a:gdLst>
                  <a:gd name="T0" fmla="*/ 0 w 18992"/>
                  <a:gd name="T1" fmla="*/ 0 h 18875"/>
                  <a:gd name="T2" fmla="*/ 18992 w 18992"/>
                  <a:gd name="T3" fmla="*/ 18875 h 18875"/>
                </a:gdLst>
                <a:ahLst/>
                <a:cxnLst/>
                <a:rect l="T0" t="T1" r="T2" b="T3"/>
                <a:pathLst>
                  <a:path w="18992" h="18875">
                    <a:moveTo>
                      <a:pt x="0" y="0"/>
                    </a:moveTo>
                    <a:cubicBezTo>
                      <a:pt x="0" y="0"/>
                      <a:pt x="10267" y="1625"/>
                      <a:pt x="14530" y="5888"/>
                    </a:cubicBezTo>
                    <a:cubicBezTo>
                      <a:pt x="18794" y="1015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6" name="AutoShape 147"/>
              <p:cNvSpPr>
                <a:spLocks/>
              </p:cNvSpPr>
              <p:nvPr/>
            </p:nvSpPr>
            <p:spPr bwMode="auto">
              <a:xfrm rot="-4576732">
                <a:off x="128" y="137"/>
                <a:ext cx="528" cy="635"/>
              </a:xfrm>
              <a:custGeom>
                <a:avLst/>
                <a:gdLst>
                  <a:gd name="T0" fmla="*/ 0 w 19880"/>
                  <a:gd name="T1" fmla="*/ 0 h 19946"/>
                  <a:gd name="T2" fmla="*/ 19880 w 19880"/>
                  <a:gd name="T3" fmla="*/ 19946 h 19946"/>
                </a:gdLst>
                <a:ahLst/>
                <a:cxnLst/>
                <a:rect l="T0" t="T1" r="T2" b="T3"/>
                <a:pathLst>
                  <a:path w="19880" h="19946">
                    <a:moveTo>
                      <a:pt x="0" y="0"/>
                    </a:moveTo>
                    <a:cubicBezTo>
                      <a:pt x="0" y="0"/>
                      <a:pt x="10739" y="1055"/>
                      <a:pt x="15002" y="5319"/>
                    </a:cubicBezTo>
                    <a:cubicBezTo>
                      <a:pt x="19266" y="958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7" name="AutoShape 148"/>
              <p:cNvSpPr>
                <a:spLocks/>
              </p:cNvSpPr>
              <p:nvPr/>
            </p:nvSpPr>
            <p:spPr bwMode="auto">
              <a:xfrm>
                <a:off x="4632" y="4061"/>
                <a:ext cx="744" cy="448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11652" y="177"/>
                      <a:pt x="15916" y="4440"/>
                    </a:cubicBezTo>
                    <a:cubicBezTo>
                      <a:pt x="20179" y="8704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8" name="AutoShape 149"/>
              <p:cNvSpPr>
                <a:spLocks/>
              </p:cNvSpPr>
              <p:nvPr/>
            </p:nvSpPr>
            <p:spPr bwMode="auto">
              <a:xfrm>
                <a:off x="2592" y="3960"/>
                <a:ext cx="1949" cy="556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2218" y="12027"/>
                      <a:pt x="5070" y="14226"/>
                    </a:cubicBezTo>
                    <a:cubicBezTo>
                      <a:pt x="7921" y="16425"/>
                      <a:pt x="12574" y="10537"/>
                      <a:pt x="16318" y="11064"/>
                    </a:cubicBezTo>
                    <a:cubicBezTo>
                      <a:pt x="18958" y="11435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59" name="AutoShape 150"/>
              <p:cNvSpPr>
                <a:spLocks/>
              </p:cNvSpPr>
              <p:nvPr/>
            </p:nvSpPr>
            <p:spPr bwMode="auto">
              <a:xfrm>
                <a:off x="4273" y="4034"/>
                <a:ext cx="2785" cy="504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4509" y="12265"/>
                      <a:pt x="6505" y="14692"/>
                    </a:cubicBezTo>
                    <a:cubicBezTo>
                      <a:pt x="8501" y="17118"/>
                      <a:pt x="14823" y="6611"/>
                      <a:pt x="17444" y="7192"/>
                    </a:cubicBezTo>
                    <a:cubicBezTo>
                      <a:pt x="19292" y="760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60" name="AutoShape 151"/>
              <p:cNvSpPr>
                <a:spLocks/>
              </p:cNvSpPr>
              <p:nvPr/>
            </p:nvSpPr>
            <p:spPr bwMode="auto">
              <a:xfrm rot="10800000" flipH="1">
                <a:off x="1258" y="3960"/>
                <a:ext cx="1950" cy="556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0" y="0"/>
                      <a:pt x="2218" y="12027"/>
                      <a:pt x="5070" y="14226"/>
                    </a:cubicBezTo>
                    <a:cubicBezTo>
                      <a:pt x="7921" y="16425"/>
                      <a:pt x="12574" y="10537"/>
                      <a:pt x="16318" y="11064"/>
                    </a:cubicBezTo>
                    <a:cubicBezTo>
                      <a:pt x="18958" y="11435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61" name="AutoShape 152"/>
              <p:cNvSpPr>
                <a:spLocks/>
              </p:cNvSpPr>
              <p:nvPr/>
            </p:nvSpPr>
            <p:spPr bwMode="auto">
              <a:xfrm rot="6913700">
                <a:off x="642" y="3919"/>
                <a:ext cx="556" cy="609"/>
              </a:xfrm>
              <a:custGeom>
                <a:avLst/>
                <a:gdLst>
                  <a:gd name="T0" fmla="*/ 0 w 18992"/>
                  <a:gd name="T1" fmla="*/ 0 h 18875"/>
                  <a:gd name="T2" fmla="*/ 18992 w 18992"/>
                  <a:gd name="T3" fmla="*/ 18875 h 18875"/>
                </a:gdLst>
                <a:ahLst/>
                <a:cxnLst/>
                <a:rect l="T0" t="T1" r="T2" b="T3"/>
                <a:pathLst>
                  <a:path w="18992" h="18875">
                    <a:moveTo>
                      <a:pt x="0" y="0"/>
                    </a:moveTo>
                    <a:cubicBezTo>
                      <a:pt x="0" y="0"/>
                      <a:pt x="10267" y="1625"/>
                      <a:pt x="14530" y="5888"/>
                    </a:cubicBezTo>
                    <a:cubicBezTo>
                      <a:pt x="18794" y="1015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  <p:sp>
            <p:nvSpPr>
              <p:cNvPr id="5499962" name="AutoShape 153"/>
              <p:cNvSpPr>
                <a:spLocks/>
              </p:cNvSpPr>
              <p:nvPr/>
            </p:nvSpPr>
            <p:spPr bwMode="auto">
              <a:xfrm rot="-4576732">
                <a:off x="105" y="4051"/>
                <a:ext cx="529" cy="634"/>
              </a:xfrm>
              <a:custGeom>
                <a:avLst/>
                <a:gdLst>
                  <a:gd name="T0" fmla="*/ 0 w 19880"/>
                  <a:gd name="T1" fmla="*/ 0 h 19946"/>
                  <a:gd name="T2" fmla="*/ 19880 w 19880"/>
                  <a:gd name="T3" fmla="*/ 19946 h 19946"/>
                </a:gdLst>
                <a:ahLst/>
                <a:cxnLst/>
                <a:rect l="T0" t="T1" r="T2" b="T3"/>
                <a:pathLst>
                  <a:path w="19880" h="19946">
                    <a:moveTo>
                      <a:pt x="0" y="0"/>
                    </a:moveTo>
                    <a:cubicBezTo>
                      <a:pt x="0" y="0"/>
                      <a:pt x="10739" y="1055"/>
                      <a:pt x="15002" y="5319"/>
                    </a:cubicBezTo>
                    <a:cubicBezTo>
                      <a:pt x="19266" y="9582"/>
                      <a:pt x="21600" y="21600"/>
                      <a:pt x="21600" y="21600"/>
                    </a:cubicBezTo>
                  </a:path>
                </a:pathLst>
              </a:custGeom>
              <a:noFill/>
              <a:ln w="1143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algn="l" eaLnBrk="1" hangingPunct="1">
                  <a:spcBef>
                    <a:spcPct val="0"/>
                  </a:spcBef>
                  <a:buFontTx/>
                  <a:buNone/>
                </a:pPr>
                <a:endParaRPr kumimoji="0" lang="en-US" sz="1800" b="0">
                  <a:solidFill>
                    <a:schemeClr val="tx1"/>
                  </a:solidFill>
                  <a:cs typeface="ＭＳ Ｐゴシック" charset="0"/>
                </a:endParaRPr>
              </a:p>
            </p:txBody>
          </p:sp>
        </p:grpSp>
      </p:grpSp>
      <p:grpSp>
        <p:nvGrpSpPr>
          <p:cNvPr id="5499963" name="Group 102"/>
          <p:cNvGrpSpPr>
            <a:grpSpLocks/>
          </p:cNvGrpSpPr>
          <p:nvPr/>
        </p:nvGrpSpPr>
        <p:grpSpPr bwMode="auto">
          <a:xfrm>
            <a:off x="3719513" y="2066925"/>
            <a:ext cx="3787775" cy="2033588"/>
            <a:chOff x="2623877" y="2067209"/>
            <a:chExt cx="3787942" cy="2033017"/>
          </a:xfrm>
        </p:grpSpPr>
        <p:sp>
          <p:nvSpPr>
            <p:cNvPr id="5499964" name="AutoShape 114"/>
            <p:cNvSpPr>
              <a:spLocks/>
            </p:cNvSpPr>
            <p:nvPr/>
          </p:nvSpPr>
          <p:spPr bwMode="auto">
            <a:xfrm>
              <a:off x="3140800" y="3839980"/>
              <a:ext cx="388507" cy="239426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65" name="AutoShape 115"/>
            <p:cNvSpPr>
              <a:spLocks/>
            </p:cNvSpPr>
            <p:nvPr/>
          </p:nvSpPr>
          <p:spPr bwMode="auto">
            <a:xfrm>
              <a:off x="5437715" y="3861841"/>
              <a:ext cx="387194" cy="238385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008080"/>
                </a:gs>
                <a:gs pos="100000">
                  <a:srgbClr val="FFFF00"/>
                </a:gs>
              </a:gsLst>
              <a:lin ang="438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66" name="AutoShape 116"/>
            <p:cNvSpPr>
              <a:spLocks/>
            </p:cNvSpPr>
            <p:nvPr/>
          </p:nvSpPr>
          <p:spPr bwMode="auto">
            <a:xfrm rot="10800000">
              <a:off x="3222176" y="2236866"/>
              <a:ext cx="388507" cy="239426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008080"/>
                </a:gs>
              </a:gsLst>
              <a:lin ang="438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67" name="AutoShape 117"/>
            <p:cNvSpPr>
              <a:spLocks/>
            </p:cNvSpPr>
            <p:nvPr/>
          </p:nvSpPr>
          <p:spPr bwMode="auto">
            <a:xfrm rot="10800000">
              <a:off x="5504654" y="2236866"/>
              <a:ext cx="387194" cy="239426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008080"/>
                </a:gs>
              </a:gsLst>
              <a:lin ang="438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grpSp>
          <p:nvGrpSpPr>
            <p:cNvPr id="5499968" name="Group 154"/>
            <p:cNvGrpSpPr>
              <a:grpSpLocks/>
            </p:cNvGrpSpPr>
            <p:nvPr/>
          </p:nvGrpSpPr>
          <p:grpSpPr bwMode="auto">
            <a:xfrm>
              <a:off x="2623877" y="2067209"/>
              <a:ext cx="3787942" cy="2025754"/>
              <a:chOff x="0" y="0"/>
              <a:chExt cx="4105" cy="2768"/>
            </a:xfrm>
          </p:grpSpPr>
          <p:pic>
            <p:nvPicPr>
              <p:cNvPr id="5499969" name="Picture 155"/>
              <p:cNvPicPr>
                <a:picLocks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0" y="1688"/>
                <a:ext cx="1704" cy="1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99970" name="Picture 156"/>
              <p:cNvPicPr>
                <a:picLocks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419880">
                <a:off x="146" y="440"/>
                <a:ext cx="1704" cy="1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99971" name="Picture 157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372195">
                <a:off x="2248" y="402"/>
                <a:ext cx="1680" cy="1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499972" name="Group 101"/>
          <p:cNvGrpSpPr>
            <a:grpSpLocks/>
          </p:cNvGrpSpPr>
          <p:nvPr/>
        </p:nvGrpSpPr>
        <p:grpSpPr bwMode="auto">
          <a:xfrm>
            <a:off x="949325" y="2395538"/>
            <a:ext cx="2189163" cy="1581150"/>
            <a:chOff x="5342989" y="2381562"/>
            <a:chExt cx="2189742" cy="1581254"/>
          </a:xfrm>
        </p:grpSpPr>
        <p:sp>
          <p:nvSpPr>
            <p:cNvPr id="5499973" name="Rectangle 158"/>
            <p:cNvSpPr>
              <a:spLocks/>
            </p:cNvSpPr>
            <p:nvPr/>
          </p:nvSpPr>
          <p:spPr bwMode="auto">
            <a:xfrm>
              <a:off x="5342989" y="3038422"/>
              <a:ext cx="2189742" cy="377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2000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TxA</a:t>
              </a:r>
              <a:r>
                <a:rPr kumimoji="0" lang="en-US" sz="2000" b="0" baseline="-600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2</a:t>
              </a:r>
              <a:r>
                <a:rPr kumimoji="0" lang="en-US" sz="2000" b="0">
                  <a:solidFill>
                    <a:schemeClr val="tx1"/>
                  </a:solidFill>
                  <a:cs typeface="ＭＳ Ｐゴシック" charset="0"/>
                  <a:sym typeface="Gill Sans" charset="0"/>
                </a:rPr>
                <a:t>, PAI-1, TF</a:t>
              </a:r>
              <a:endParaRPr kumimoji="0" lang="en-US" sz="2000" b="0" baseline="-6000">
                <a:solidFill>
                  <a:schemeClr val="tx1"/>
                </a:solidFill>
                <a:cs typeface="ＭＳ Ｐゴシック" charset="0"/>
                <a:sym typeface="Gill Sans" charset="0"/>
              </a:endParaRPr>
            </a:p>
          </p:txBody>
        </p:sp>
        <p:sp>
          <p:nvSpPr>
            <p:cNvPr id="5499974" name="Line 159"/>
            <p:cNvSpPr>
              <a:spLocks noChangeShapeType="1"/>
            </p:cNvSpPr>
            <p:nvPr/>
          </p:nvSpPr>
          <p:spPr bwMode="auto">
            <a:xfrm rot="10800000">
              <a:off x="6461988" y="2381562"/>
              <a:ext cx="6563" cy="532984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9975" name="Line 160"/>
            <p:cNvSpPr>
              <a:spLocks noChangeShapeType="1"/>
            </p:cNvSpPr>
            <p:nvPr/>
          </p:nvSpPr>
          <p:spPr bwMode="auto">
            <a:xfrm flipH="1">
              <a:off x="6463300" y="3457939"/>
              <a:ext cx="1313" cy="504877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99976" name="AutoShape 161"/>
          <p:cNvSpPr>
            <a:spLocks/>
          </p:cNvSpPr>
          <p:nvPr/>
        </p:nvSpPr>
        <p:spPr bwMode="auto">
          <a:xfrm>
            <a:off x="1104900" y="2024063"/>
            <a:ext cx="1387475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77" name="AutoShape 162"/>
          <p:cNvSpPr>
            <a:spLocks/>
          </p:cNvSpPr>
          <p:nvPr/>
        </p:nvSpPr>
        <p:spPr bwMode="auto">
          <a:xfrm>
            <a:off x="2500313" y="2024063"/>
            <a:ext cx="1385887" cy="212725"/>
          </a:xfrm>
          <a:prstGeom prst="roundRect">
            <a:avLst>
              <a:gd name="adj" fmla="val 35514"/>
            </a:avLst>
          </a:prstGeom>
          <a:gradFill rotWithShape="0">
            <a:gsLst>
              <a:gs pos="0">
                <a:srgbClr val="008080"/>
              </a:gs>
              <a:gs pos="100000">
                <a:srgbClr val="FFFF00"/>
              </a:gs>
            </a:gsLst>
            <a:lin ang="4380000" scaled="1"/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78" name="AutoShape 163"/>
          <p:cNvSpPr>
            <a:spLocks/>
          </p:cNvSpPr>
          <p:nvPr/>
        </p:nvSpPr>
        <p:spPr bwMode="auto">
          <a:xfrm>
            <a:off x="5287963" y="2024063"/>
            <a:ext cx="1387475" cy="212725"/>
          </a:xfrm>
          <a:prstGeom prst="roundRect">
            <a:avLst>
              <a:gd name="adj" fmla="val 35514"/>
            </a:avLst>
          </a:prstGeom>
          <a:gradFill rotWithShape="0">
            <a:gsLst>
              <a:gs pos="0">
                <a:srgbClr val="008080"/>
              </a:gs>
              <a:gs pos="100000">
                <a:srgbClr val="FFFF00"/>
              </a:gs>
            </a:gsLst>
            <a:lin ang="4380000" scaled="1"/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79" name="AutoShape 164"/>
          <p:cNvSpPr>
            <a:spLocks/>
          </p:cNvSpPr>
          <p:nvPr/>
        </p:nvSpPr>
        <p:spPr bwMode="auto">
          <a:xfrm>
            <a:off x="6681788" y="2024063"/>
            <a:ext cx="1387475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0" name="AutoShape 165"/>
          <p:cNvSpPr>
            <a:spLocks/>
          </p:cNvSpPr>
          <p:nvPr/>
        </p:nvSpPr>
        <p:spPr bwMode="auto">
          <a:xfrm>
            <a:off x="3894138" y="2024063"/>
            <a:ext cx="1385887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1" name="AutoShape 166"/>
          <p:cNvSpPr>
            <a:spLocks/>
          </p:cNvSpPr>
          <p:nvPr/>
        </p:nvSpPr>
        <p:spPr bwMode="auto">
          <a:xfrm>
            <a:off x="1104900" y="4089400"/>
            <a:ext cx="1387475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2" name="AutoShape 167"/>
          <p:cNvSpPr>
            <a:spLocks/>
          </p:cNvSpPr>
          <p:nvPr/>
        </p:nvSpPr>
        <p:spPr bwMode="auto">
          <a:xfrm>
            <a:off x="2500313" y="4089400"/>
            <a:ext cx="1385887" cy="212725"/>
          </a:xfrm>
          <a:prstGeom prst="roundRect">
            <a:avLst>
              <a:gd name="adj" fmla="val 35514"/>
            </a:avLst>
          </a:prstGeom>
          <a:gradFill rotWithShape="0">
            <a:gsLst>
              <a:gs pos="0">
                <a:srgbClr val="008080"/>
              </a:gs>
              <a:gs pos="100000">
                <a:srgbClr val="FFFF00"/>
              </a:gs>
            </a:gsLst>
            <a:lin ang="4380000" scaled="1"/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3" name="AutoShape 168"/>
          <p:cNvSpPr>
            <a:spLocks/>
          </p:cNvSpPr>
          <p:nvPr/>
        </p:nvSpPr>
        <p:spPr bwMode="auto">
          <a:xfrm>
            <a:off x="3894138" y="4089400"/>
            <a:ext cx="1385887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4" name="AutoShape 169"/>
          <p:cNvSpPr>
            <a:spLocks/>
          </p:cNvSpPr>
          <p:nvPr/>
        </p:nvSpPr>
        <p:spPr bwMode="auto">
          <a:xfrm>
            <a:off x="5287963" y="4089400"/>
            <a:ext cx="1387475" cy="212725"/>
          </a:xfrm>
          <a:prstGeom prst="roundRect">
            <a:avLst>
              <a:gd name="adj" fmla="val 35514"/>
            </a:avLst>
          </a:prstGeom>
          <a:gradFill rotWithShape="0">
            <a:gsLst>
              <a:gs pos="0">
                <a:srgbClr val="008080"/>
              </a:gs>
              <a:gs pos="100000">
                <a:srgbClr val="FFFF00"/>
              </a:gs>
            </a:gsLst>
            <a:lin ang="4380000" scaled="1"/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85" name="AutoShape 170"/>
          <p:cNvSpPr>
            <a:spLocks/>
          </p:cNvSpPr>
          <p:nvPr/>
        </p:nvSpPr>
        <p:spPr bwMode="auto">
          <a:xfrm>
            <a:off x="6681788" y="4089400"/>
            <a:ext cx="1387475" cy="212725"/>
          </a:xfrm>
          <a:prstGeom prst="roundRect">
            <a:avLst>
              <a:gd name="adj" fmla="val 35514"/>
            </a:avLst>
          </a:prstGeom>
          <a:solidFill>
            <a:srgbClr val="00808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grpSp>
        <p:nvGrpSpPr>
          <p:cNvPr id="5499986" name="Group 171"/>
          <p:cNvGrpSpPr>
            <a:grpSpLocks/>
          </p:cNvGrpSpPr>
          <p:nvPr/>
        </p:nvGrpSpPr>
        <p:grpSpPr bwMode="auto">
          <a:xfrm>
            <a:off x="1112838" y="2024063"/>
            <a:ext cx="6964362" cy="2278062"/>
            <a:chOff x="0" y="0"/>
            <a:chExt cx="7545" cy="3111"/>
          </a:xfrm>
        </p:grpSpPr>
        <p:sp>
          <p:nvSpPr>
            <p:cNvPr id="5499987" name="AutoShape 172"/>
            <p:cNvSpPr>
              <a:spLocks/>
            </p:cNvSpPr>
            <p:nvPr/>
          </p:nvSpPr>
          <p:spPr bwMode="auto">
            <a:xfrm>
              <a:off x="0" y="0"/>
              <a:ext cx="1502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88" name="AutoShape 173"/>
            <p:cNvSpPr>
              <a:spLocks/>
            </p:cNvSpPr>
            <p:nvPr/>
          </p:nvSpPr>
          <p:spPr bwMode="auto">
            <a:xfrm>
              <a:off x="1510" y="0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89" name="AutoShape 174"/>
            <p:cNvSpPr>
              <a:spLocks/>
            </p:cNvSpPr>
            <p:nvPr/>
          </p:nvSpPr>
          <p:spPr bwMode="auto">
            <a:xfrm>
              <a:off x="4532" y="0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0" name="AutoShape 175"/>
            <p:cNvSpPr>
              <a:spLocks/>
            </p:cNvSpPr>
            <p:nvPr/>
          </p:nvSpPr>
          <p:spPr bwMode="auto">
            <a:xfrm>
              <a:off x="6043" y="0"/>
              <a:ext cx="1502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1" name="AutoShape 176"/>
            <p:cNvSpPr>
              <a:spLocks/>
            </p:cNvSpPr>
            <p:nvPr/>
          </p:nvSpPr>
          <p:spPr bwMode="auto">
            <a:xfrm>
              <a:off x="3021" y="0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2" name="AutoShape 177"/>
            <p:cNvSpPr>
              <a:spLocks/>
            </p:cNvSpPr>
            <p:nvPr/>
          </p:nvSpPr>
          <p:spPr bwMode="auto">
            <a:xfrm>
              <a:off x="0" y="2821"/>
              <a:ext cx="1502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3" name="AutoShape 178"/>
            <p:cNvSpPr>
              <a:spLocks/>
            </p:cNvSpPr>
            <p:nvPr/>
          </p:nvSpPr>
          <p:spPr bwMode="auto">
            <a:xfrm>
              <a:off x="1510" y="2821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4" name="AutoShape 179"/>
            <p:cNvSpPr>
              <a:spLocks/>
            </p:cNvSpPr>
            <p:nvPr/>
          </p:nvSpPr>
          <p:spPr bwMode="auto">
            <a:xfrm>
              <a:off x="3021" y="2821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5" name="AutoShape 180"/>
            <p:cNvSpPr>
              <a:spLocks/>
            </p:cNvSpPr>
            <p:nvPr/>
          </p:nvSpPr>
          <p:spPr bwMode="auto">
            <a:xfrm>
              <a:off x="4532" y="2821"/>
              <a:ext cx="1503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  <p:sp>
          <p:nvSpPr>
            <p:cNvPr id="5499996" name="AutoShape 181"/>
            <p:cNvSpPr>
              <a:spLocks/>
            </p:cNvSpPr>
            <p:nvPr/>
          </p:nvSpPr>
          <p:spPr bwMode="auto">
            <a:xfrm>
              <a:off x="6043" y="2821"/>
              <a:ext cx="1502" cy="290"/>
            </a:xfrm>
            <a:prstGeom prst="roundRect">
              <a:avLst>
                <a:gd name="adj" fmla="val 35514"/>
              </a:avLst>
            </a:prstGeom>
            <a:gradFill rotWithShape="0">
              <a:gsLst>
                <a:gs pos="0">
                  <a:srgbClr val="CCCCCC"/>
                </a:gs>
                <a:gs pos="100000">
                  <a:srgbClr val="FF6FCF"/>
                </a:gs>
              </a:gsLst>
              <a:lin ang="4380000" scaled="1"/>
            </a:gra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pPr algn="l" eaLnBrk="1" hangingPunct="1">
                <a:spcBef>
                  <a:spcPct val="0"/>
                </a:spcBef>
                <a:buFontTx/>
                <a:buNone/>
              </a:pPr>
              <a:endParaRPr kumimoji="0" lang="en-US" sz="1800" b="0">
                <a:solidFill>
                  <a:schemeClr val="tx1"/>
                </a:solidFill>
                <a:cs typeface="ＭＳ Ｐゴシック" charset="0"/>
              </a:endParaRPr>
            </a:p>
          </p:txBody>
        </p:sp>
      </p:grpSp>
      <p:sp>
        <p:nvSpPr>
          <p:cNvPr id="5499997" name="AutoShape 182"/>
          <p:cNvSpPr>
            <a:spLocks/>
          </p:cNvSpPr>
          <p:nvPr/>
        </p:nvSpPr>
        <p:spPr bwMode="auto">
          <a:xfrm>
            <a:off x="1649413" y="4148138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98" name="AutoShape 183"/>
          <p:cNvSpPr>
            <a:spLocks/>
          </p:cNvSpPr>
          <p:nvPr/>
        </p:nvSpPr>
        <p:spPr bwMode="auto">
          <a:xfrm>
            <a:off x="3043238" y="4148138"/>
            <a:ext cx="300037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499999" name="AutoShape 184"/>
          <p:cNvSpPr>
            <a:spLocks/>
          </p:cNvSpPr>
          <p:nvPr/>
        </p:nvSpPr>
        <p:spPr bwMode="auto">
          <a:xfrm>
            <a:off x="4437063" y="4148138"/>
            <a:ext cx="300037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0" name="AutoShape 185"/>
          <p:cNvSpPr>
            <a:spLocks/>
          </p:cNvSpPr>
          <p:nvPr/>
        </p:nvSpPr>
        <p:spPr bwMode="auto">
          <a:xfrm>
            <a:off x="5832475" y="4148138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1" name="AutoShape 186"/>
          <p:cNvSpPr>
            <a:spLocks/>
          </p:cNvSpPr>
          <p:nvPr/>
        </p:nvSpPr>
        <p:spPr bwMode="auto">
          <a:xfrm>
            <a:off x="7226300" y="4152900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2" name="AutoShape 187"/>
          <p:cNvSpPr>
            <a:spLocks/>
          </p:cNvSpPr>
          <p:nvPr/>
        </p:nvSpPr>
        <p:spPr bwMode="auto">
          <a:xfrm>
            <a:off x="1649413" y="2082800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3" name="AutoShape 188"/>
          <p:cNvSpPr>
            <a:spLocks/>
          </p:cNvSpPr>
          <p:nvPr/>
        </p:nvSpPr>
        <p:spPr bwMode="auto">
          <a:xfrm>
            <a:off x="3043238" y="2082800"/>
            <a:ext cx="300037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4" name="AutoShape 189"/>
          <p:cNvSpPr>
            <a:spLocks/>
          </p:cNvSpPr>
          <p:nvPr/>
        </p:nvSpPr>
        <p:spPr bwMode="auto">
          <a:xfrm>
            <a:off x="5832475" y="2082800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5" name="AutoShape 190"/>
          <p:cNvSpPr>
            <a:spLocks/>
          </p:cNvSpPr>
          <p:nvPr/>
        </p:nvSpPr>
        <p:spPr bwMode="auto">
          <a:xfrm>
            <a:off x="7226300" y="2082800"/>
            <a:ext cx="298450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  <p:sp>
        <p:nvSpPr>
          <p:cNvPr id="5500006" name="AutoShape 191"/>
          <p:cNvSpPr>
            <a:spLocks/>
          </p:cNvSpPr>
          <p:nvPr/>
        </p:nvSpPr>
        <p:spPr bwMode="auto">
          <a:xfrm>
            <a:off x="4437063" y="2082800"/>
            <a:ext cx="300037" cy="9525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400080"/>
              </a:gs>
              <a:gs pos="100000">
                <a:srgbClr val="E6E6E6"/>
              </a:gs>
            </a:gsLst>
            <a:lin ang="3840000" scaled="1"/>
          </a:gradFill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chemeClr val="tx1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4288"/>
            <a:ext cx="9144000" cy="8128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Pathophysiology of Acute Hypertensive Syndromes</a:t>
            </a:r>
          </a:p>
        </p:txBody>
      </p:sp>
      <p:sp>
        <p:nvSpPr>
          <p:cNvPr id="5508099" name="AutoShape 3"/>
          <p:cNvSpPr>
            <a:spLocks/>
          </p:cNvSpPr>
          <p:nvPr/>
        </p:nvSpPr>
        <p:spPr bwMode="auto">
          <a:xfrm>
            <a:off x="1928813" y="1562100"/>
            <a:ext cx="1473200" cy="938213"/>
          </a:xfrm>
          <a:prstGeom prst="roundRect">
            <a:avLst>
              <a:gd name="adj" fmla="val 14282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Mechanical stress on the vessel wall</a:t>
            </a:r>
          </a:p>
        </p:txBody>
      </p:sp>
      <p:sp>
        <p:nvSpPr>
          <p:cNvPr id="5508100" name="AutoShape 4"/>
          <p:cNvSpPr>
            <a:spLocks/>
          </p:cNvSpPr>
          <p:nvPr/>
        </p:nvSpPr>
        <p:spPr bwMode="auto">
          <a:xfrm>
            <a:off x="381000" y="1752600"/>
            <a:ext cx="931863" cy="622300"/>
          </a:xfrm>
          <a:prstGeom prst="roundRect">
            <a:avLst>
              <a:gd name="adj" fmla="val 13389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 </a:t>
            </a: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↑BP</a:t>
            </a:r>
          </a:p>
        </p:txBody>
      </p:sp>
      <p:sp>
        <p:nvSpPr>
          <p:cNvPr id="5508101" name="AutoShape 5"/>
          <p:cNvSpPr>
            <a:spLocks/>
          </p:cNvSpPr>
          <p:nvPr/>
        </p:nvSpPr>
        <p:spPr bwMode="auto">
          <a:xfrm>
            <a:off x="4010025" y="1679575"/>
            <a:ext cx="2098675" cy="695325"/>
          </a:xfrm>
          <a:prstGeom prst="roundRect">
            <a:avLst>
              <a:gd name="adj" fmla="val 15343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Release of Local </a:t>
            </a:r>
            <a:r>
              <a:rPr kumimoji="0" lang="en-US" sz="1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humoral</a:t>
            </a: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 vasoconstrictors</a:t>
            </a:r>
          </a:p>
        </p:txBody>
      </p:sp>
      <p:sp>
        <p:nvSpPr>
          <p:cNvPr id="5508102" name="AutoShape 6"/>
          <p:cNvSpPr>
            <a:spLocks/>
          </p:cNvSpPr>
          <p:nvPr/>
        </p:nvSpPr>
        <p:spPr bwMode="auto">
          <a:xfrm>
            <a:off x="3276600" y="3124200"/>
            <a:ext cx="2009775" cy="642938"/>
          </a:xfrm>
          <a:prstGeom prst="roundRect">
            <a:avLst>
              <a:gd name="adj" fmla="val 20833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Augments HTN</a:t>
            </a:r>
          </a:p>
        </p:txBody>
      </p:sp>
      <p:sp>
        <p:nvSpPr>
          <p:cNvPr id="5508103" name="AutoShape 7"/>
          <p:cNvSpPr>
            <a:spLocks/>
          </p:cNvSpPr>
          <p:nvPr/>
        </p:nvSpPr>
        <p:spPr bwMode="auto">
          <a:xfrm>
            <a:off x="4313238" y="4648200"/>
            <a:ext cx="1285875" cy="652463"/>
          </a:xfrm>
          <a:prstGeom prst="roundRect">
            <a:avLst>
              <a:gd name="adj" fmla="val 15065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Endothelial damage</a:t>
            </a:r>
          </a:p>
        </p:txBody>
      </p:sp>
      <p:sp>
        <p:nvSpPr>
          <p:cNvPr id="5508104" name="AutoShape 8"/>
          <p:cNvSpPr>
            <a:spLocks/>
          </p:cNvSpPr>
          <p:nvPr/>
        </p:nvSpPr>
        <p:spPr bwMode="auto">
          <a:xfrm>
            <a:off x="407988" y="5581650"/>
            <a:ext cx="2008187" cy="660400"/>
          </a:xfrm>
          <a:prstGeom prst="roundRect">
            <a:avLst>
              <a:gd name="adj" fmla="val 17565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Activation of the clotting cascade</a:t>
            </a:r>
          </a:p>
        </p:txBody>
      </p:sp>
      <p:sp>
        <p:nvSpPr>
          <p:cNvPr id="5508105" name="AutoShape 9"/>
          <p:cNvSpPr>
            <a:spLocks/>
          </p:cNvSpPr>
          <p:nvPr/>
        </p:nvSpPr>
        <p:spPr bwMode="auto">
          <a:xfrm>
            <a:off x="407988" y="3276600"/>
            <a:ext cx="2017712" cy="938213"/>
          </a:xfrm>
          <a:prstGeom prst="roundRect">
            <a:avLst>
              <a:gd name="adj" fmla="val 14282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Further release of </a:t>
            </a:r>
            <a:r>
              <a:rPr kumimoji="0" lang="en-US" sz="1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humoral</a:t>
            </a: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 vasoconstrictors</a:t>
            </a:r>
          </a:p>
        </p:txBody>
      </p:sp>
      <p:sp>
        <p:nvSpPr>
          <p:cNvPr id="5508106" name="Line 10"/>
          <p:cNvSpPr>
            <a:spLocks noChangeShapeType="1"/>
          </p:cNvSpPr>
          <p:nvPr/>
        </p:nvSpPr>
        <p:spPr bwMode="auto">
          <a:xfrm flipH="1">
            <a:off x="1374775" y="2036763"/>
            <a:ext cx="490538" cy="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07" name="AutoShape 11"/>
          <p:cNvSpPr>
            <a:spLocks/>
          </p:cNvSpPr>
          <p:nvPr/>
        </p:nvSpPr>
        <p:spPr bwMode="auto">
          <a:xfrm>
            <a:off x="449263" y="4495800"/>
            <a:ext cx="2065337" cy="847725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A80057">
                  <a:gamma/>
                  <a:shade val="46275"/>
                  <a:invGamma/>
                </a:srgbClr>
              </a:gs>
              <a:gs pos="50000">
                <a:srgbClr val="A80057"/>
              </a:gs>
              <a:gs pos="100000">
                <a:srgbClr val="A80057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Fibrinoid</a:t>
            </a:r>
            <a:r>
              <a:rPr kumimoji="0" lang="en-US" sz="1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 necrosis of small blood vessels</a:t>
            </a:r>
          </a:p>
        </p:txBody>
      </p:sp>
      <p:sp>
        <p:nvSpPr>
          <p:cNvPr id="5508108" name="Rectangle 12"/>
          <p:cNvSpPr>
            <a:spLocks/>
          </p:cNvSpPr>
          <p:nvPr/>
        </p:nvSpPr>
        <p:spPr bwMode="auto">
          <a:xfrm>
            <a:off x="6519863" y="3652838"/>
            <a:ext cx="125253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8" bIns="0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Pressure </a:t>
            </a:r>
            <a:r>
              <a:rPr kumimoji="0" lang="en-US" sz="1500" b="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natriuresis</a:t>
            </a:r>
            <a:endParaRPr kumimoji="0" lang="en-US" sz="1500" b="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  <a:sym typeface="Arial" charset="0"/>
            </a:endParaRPr>
          </a:p>
        </p:txBody>
      </p:sp>
      <p:sp>
        <p:nvSpPr>
          <p:cNvPr id="5508109" name="Rectangle 13"/>
          <p:cNvSpPr>
            <a:spLocks/>
          </p:cNvSpPr>
          <p:nvPr/>
        </p:nvSpPr>
        <p:spPr bwMode="auto">
          <a:xfrm>
            <a:off x="6415088" y="4419600"/>
            <a:ext cx="15097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8" bIns="0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Volume depletion</a:t>
            </a:r>
          </a:p>
        </p:txBody>
      </p:sp>
      <p:sp>
        <p:nvSpPr>
          <p:cNvPr id="5508110" name="Rectangle 14"/>
          <p:cNvSpPr>
            <a:spLocks/>
          </p:cNvSpPr>
          <p:nvPr/>
        </p:nvSpPr>
        <p:spPr bwMode="auto">
          <a:xfrm>
            <a:off x="5973763" y="5286375"/>
            <a:ext cx="11969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8" bIns="0"/>
          <a:lstStyle/>
          <a:p>
            <a:pPr marL="39688" defTabSz="642938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sz="15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RAAS activation</a:t>
            </a:r>
          </a:p>
        </p:txBody>
      </p:sp>
      <p:sp>
        <p:nvSpPr>
          <p:cNvPr id="5508111" name="Rectangle 15"/>
          <p:cNvSpPr>
            <a:spLocks/>
          </p:cNvSpPr>
          <p:nvPr/>
        </p:nvSpPr>
        <p:spPr bwMode="auto">
          <a:xfrm>
            <a:off x="7143750" y="5187950"/>
            <a:ext cx="19018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8" bIns="0"/>
          <a:lstStyle/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Vasopressin</a:t>
            </a:r>
          </a:p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endothelin</a:t>
            </a:r>
            <a:endParaRPr kumimoji="0" lang="en-US" sz="1500" b="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  <a:sym typeface="Arial" charset="0"/>
            </a:endParaRPr>
          </a:p>
          <a:p>
            <a:pPr marL="39688" defTabSz="642938" eaLnBrk="1" hangingPunct="1">
              <a:spcBef>
                <a:spcPct val="0"/>
              </a:spcBef>
              <a:buFontTx/>
              <a:buNone/>
            </a:pPr>
            <a:r>
              <a:rPr kumimoji="0" lang="en-US" sz="1500" b="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Arial" charset="0"/>
              </a:rPr>
              <a:t>catecholamines</a:t>
            </a:r>
            <a:endParaRPr kumimoji="0" lang="en-US" sz="1500" b="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  <a:sym typeface="Arial" charset="0"/>
            </a:endParaRPr>
          </a:p>
        </p:txBody>
      </p:sp>
      <p:sp>
        <p:nvSpPr>
          <p:cNvPr id="5508112" name="Line 16"/>
          <p:cNvSpPr>
            <a:spLocks noChangeShapeType="1"/>
          </p:cNvSpPr>
          <p:nvPr/>
        </p:nvSpPr>
        <p:spPr bwMode="auto">
          <a:xfrm flipH="1">
            <a:off x="3473450" y="2036763"/>
            <a:ext cx="490538" cy="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3" name="Line 17"/>
          <p:cNvSpPr>
            <a:spLocks noChangeShapeType="1"/>
          </p:cNvSpPr>
          <p:nvPr/>
        </p:nvSpPr>
        <p:spPr bwMode="auto">
          <a:xfrm rot="10800000" flipH="1">
            <a:off x="4465638" y="2536825"/>
            <a:ext cx="517525" cy="515938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4" name="Line 18"/>
          <p:cNvSpPr>
            <a:spLocks noChangeShapeType="1"/>
          </p:cNvSpPr>
          <p:nvPr/>
        </p:nvSpPr>
        <p:spPr bwMode="auto">
          <a:xfrm rot="10800000">
            <a:off x="4283075" y="3821113"/>
            <a:ext cx="573088" cy="674687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5" name="Line 19"/>
          <p:cNvSpPr>
            <a:spLocks noChangeShapeType="1"/>
          </p:cNvSpPr>
          <p:nvPr/>
        </p:nvSpPr>
        <p:spPr bwMode="auto">
          <a:xfrm>
            <a:off x="2622550" y="4919663"/>
            <a:ext cx="1476375" cy="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6" name="Line 20"/>
          <p:cNvSpPr>
            <a:spLocks noChangeShapeType="1"/>
          </p:cNvSpPr>
          <p:nvPr/>
        </p:nvSpPr>
        <p:spPr bwMode="auto">
          <a:xfrm>
            <a:off x="2633663" y="3860800"/>
            <a:ext cx="1446212" cy="86360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7" name="Line 21"/>
          <p:cNvSpPr>
            <a:spLocks noChangeShapeType="1"/>
          </p:cNvSpPr>
          <p:nvPr/>
        </p:nvSpPr>
        <p:spPr bwMode="auto">
          <a:xfrm rot="10800000" flipH="1">
            <a:off x="2633663" y="5113338"/>
            <a:ext cx="1462087" cy="77470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8" name="Line 22"/>
          <p:cNvSpPr>
            <a:spLocks noChangeShapeType="1"/>
          </p:cNvSpPr>
          <p:nvPr/>
        </p:nvSpPr>
        <p:spPr bwMode="auto">
          <a:xfrm flipH="1">
            <a:off x="2633663" y="3429000"/>
            <a:ext cx="520700" cy="33020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19" name="Line 23"/>
          <p:cNvSpPr>
            <a:spLocks noChangeShapeType="1"/>
          </p:cNvSpPr>
          <p:nvPr/>
        </p:nvSpPr>
        <p:spPr bwMode="auto">
          <a:xfrm rot="10800000">
            <a:off x="5399088" y="3509963"/>
            <a:ext cx="1165225" cy="398462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20" name="Line 24"/>
          <p:cNvSpPr>
            <a:spLocks noChangeShapeType="1"/>
          </p:cNvSpPr>
          <p:nvPr/>
        </p:nvSpPr>
        <p:spPr bwMode="auto">
          <a:xfrm rot="10800000" flipH="1">
            <a:off x="7153275" y="4114800"/>
            <a:ext cx="0" cy="311150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21" name="Line 25"/>
          <p:cNvSpPr>
            <a:spLocks noChangeShapeType="1"/>
          </p:cNvSpPr>
          <p:nvPr/>
        </p:nvSpPr>
        <p:spPr bwMode="auto">
          <a:xfrm rot="10800000" flipH="1">
            <a:off x="6797675" y="4953000"/>
            <a:ext cx="258763" cy="274638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22" name="Line 26"/>
          <p:cNvSpPr>
            <a:spLocks noChangeShapeType="1"/>
          </p:cNvSpPr>
          <p:nvPr/>
        </p:nvSpPr>
        <p:spPr bwMode="auto">
          <a:xfrm rot="10800000">
            <a:off x="7205663" y="4953000"/>
            <a:ext cx="271462" cy="258763"/>
          </a:xfrm>
          <a:prstGeom prst="line">
            <a:avLst/>
          </a:prstGeom>
          <a:noFill/>
          <a:ln w="25400">
            <a:solidFill>
              <a:srgbClr val="99FFCC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23" name="Line 27"/>
          <p:cNvSpPr>
            <a:spLocks noChangeShapeType="1"/>
          </p:cNvSpPr>
          <p:nvPr/>
        </p:nvSpPr>
        <p:spPr bwMode="auto">
          <a:xfrm>
            <a:off x="4967288" y="5334000"/>
            <a:ext cx="0" cy="53340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8124" name="Line 28"/>
          <p:cNvSpPr>
            <a:spLocks noChangeShapeType="1"/>
          </p:cNvSpPr>
          <p:nvPr/>
        </p:nvSpPr>
        <p:spPr bwMode="auto">
          <a:xfrm flipH="1">
            <a:off x="5942013" y="5715000"/>
            <a:ext cx="473075" cy="350838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08125" name="Group 29"/>
          <p:cNvGrpSpPr>
            <a:grpSpLocks/>
          </p:cNvGrpSpPr>
          <p:nvPr/>
        </p:nvGrpSpPr>
        <p:grpSpPr bwMode="auto">
          <a:xfrm>
            <a:off x="4125913" y="5715000"/>
            <a:ext cx="1874837" cy="571500"/>
            <a:chOff x="0" y="0"/>
            <a:chExt cx="1680" cy="512"/>
          </a:xfrm>
        </p:grpSpPr>
        <p:sp>
          <p:nvSpPr>
            <p:cNvPr id="5508126" name="Rectangle 30"/>
            <p:cNvSpPr>
              <a:spLocks/>
            </p:cNvSpPr>
            <p:nvPr/>
          </p:nvSpPr>
          <p:spPr bwMode="auto">
            <a:xfrm>
              <a:off x="0" y="0"/>
              <a:ext cx="1680" cy="51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lIns="0" tIns="0" rIns="40638" bIns="0" anchor="ctr"/>
            <a:lstStyle/>
            <a:p>
              <a:pPr marL="39688" defTabSz="642938" eaLnBrk="1" hangingPunct="1">
                <a:spcBef>
                  <a:spcPct val="0"/>
                </a:spcBef>
                <a:buFontTx/>
                <a:buNone/>
              </a:pPr>
              <a:r>
                <a:rPr kumimoji="0" lang="en-US" sz="1600" b="0" i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  <a:sym typeface="Gill Sans" charset="0"/>
                </a:rPr>
                <a:t>Major</a:t>
              </a:r>
              <a:r>
                <a:rPr kumimoji="0" lang="en-US" sz="1600" b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  <a:sym typeface="Arial" charset="0"/>
                </a:rPr>
                <a:t> physiologic derangements</a:t>
              </a:r>
            </a:p>
          </p:txBody>
        </p:sp>
        <p:sp>
          <p:nvSpPr>
            <p:cNvPr id="5508127" name="Line 31"/>
            <p:cNvSpPr>
              <a:spLocks noChangeShapeType="1"/>
            </p:cNvSpPr>
            <p:nvPr/>
          </p:nvSpPr>
          <p:spPr bwMode="auto">
            <a:xfrm flipH="1">
              <a:off x="78" y="275"/>
              <a:ext cx="559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08128" name="Text Box 32"/>
          <p:cNvSpPr txBox="1">
            <a:spLocks noChangeArrowheads="1"/>
          </p:cNvSpPr>
          <p:nvPr/>
        </p:nvSpPr>
        <p:spPr bwMode="auto">
          <a:xfrm>
            <a:off x="4648200" y="6507163"/>
            <a:ext cx="4114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algn="r" eaLnBrk="1" hangingPunct="1">
              <a:buFontTx/>
              <a:buNone/>
            </a:pPr>
            <a:r>
              <a:rPr kumimoji="0" lang="en-US" sz="12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Courtesy of JJ Ferguson III, MD</a:t>
            </a:r>
            <a:r>
              <a:rPr kumimoji="0" lang="en-US" sz="1200" b="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396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Amercian Medical\NEUREX PRESENTATIONS\KIDNEY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914400"/>
            <a:ext cx="1179689" cy="16891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967" y="4052889"/>
            <a:ext cx="1151467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02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378" y="3309939"/>
            <a:ext cx="1677812" cy="129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022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1" y="3309939"/>
            <a:ext cx="1665111" cy="128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023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3" y="4398963"/>
            <a:ext cx="1941689" cy="149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0231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65188"/>
            <a:ext cx="1909234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0232" name="Rectangle 8"/>
          <p:cNvSpPr>
            <a:spLocks noChangeAspect="1" noChangeArrowheads="1"/>
          </p:cNvSpPr>
          <p:nvPr/>
        </p:nvSpPr>
        <p:spPr bwMode="auto">
          <a:xfrm>
            <a:off x="2867378" y="2097088"/>
            <a:ext cx="1710267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Adrenergic Tone</a:t>
            </a:r>
          </a:p>
        </p:txBody>
      </p:sp>
      <p:sp>
        <p:nvSpPr>
          <p:cNvPr id="180233" name="Rectangle 9"/>
          <p:cNvSpPr>
            <a:spLocks noChangeAspect="1" noChangeArrowheads="1"/>
          </p:cNvSpPr>
          <p:nvPr/>
        </p:nvSpPr>
        <p:spPr bwMode="auto">
          <a:xfrm>
            <a:off x="754945" y="2386014"/>
            <a:ext cx="1866900" cy="62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r"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Baroreceptor Reflexes</a:t>
            </a:r>
          </a:p>
        </p:txBody>
      </p:sp>
      <p:sp>
        <p:nvSpPr>
          <p:cNvPr id="180234" name="Rectangle 10"/>
          <p:cNvSpPr>
            <a:spLocks noChangeAspect="1" noChangeArrowheads="1"/>
          </p:cNvSpPr>
          <p:nvPr/>
        </p:nvSpPr>
        <p:spPr bwMode="auto">
          <a:xfrm>
            <a:off x="4776996" y="4994945"/>
            <a:ext cx="258374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Volume/Pressure</a:t>
            </a:r>
          </a:p>
        </p:txBody>
      </p:sp>
      <p:sp>
        <p:nvSpPr>
          <p:cNvPr id="180235" name="Rectangle 11"/>
          <p:cNvSpPr>
            <a:spLocks noChangeAspect="1" noChangeArrowheads="1"/>
          </p:cNvSpPr>
          <p:nvPr/>
        </p:nvSpPr>
        <p:spPr bwMode="auto">
          <a:xfrm>
            <a:off x="4480440" y="5573713"/>
            <a:ext cx="258374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Renin/Angiotensin</a:t>
            </a:r>
          </a:p>
        </p:txBody>
      </p:sp>
      <p:sp>
        <p:nvSpPr>
          <p:cNvPr id="180236" name="Rectangle 12"/>
          <p:cNvSpPr>
            <a:spLocks noChangeAspect="1" noChangeArrowheads="1"/>
          </p:cNvSpPr>
          <p:nvPr/>
        </p:nvSpPr>
        <p:spPr bwMode="auto">
          <a:xfrm>
            <a:off x="2867378" y="4991101"/>
            <a:ext cx="1535289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Preload</a:t>
            </a:r>
          </a:p>
        </p:txBody>
      </p:sp>
      <p:sp>
        <p:nvSpPr>
          <p:cNvPr id="180237" name="Rectangle 13"/>
          <p:cNvSpPr>
            <a:spLocks noChangeAspect="1" noChangeArrowheads="1"/>
          </p:cNvSpPr>
          <p:nvPr/>
        </p:nvSpPr>
        <p:spPr bwMode="auto">
          <a:xfrm>
            <a:off x="2041879" y="5573713"/>
            <a:ext cx="2586566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Cardiac Output</a:t>
            </a:r>
          </a:p>
        </p:txBody>
      </p:sp>
      <p:sp>
        <p:nvSpPr>
          <p:cNvPr id="180238" name="Rectangle 14"/>
          <p:cNvSpPr>
            <a:spLocks noChangeAspect="1" noChangeArrowheads="1"/>
          </p:cNvSpPr>
          <p:nvPr/>
        </p:nvSpPr>
        <p:spPr bwMode="auto">
          <a:xfrm>
            <a:off x="261056" y="5983289"/>
            <a:ext cx="8624711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/>
                <a:latin typeface="Times New Roman" charset="0"/>
                <a:cs typeface="+mn-cs"/>
              </a:rPr>
              <a:t>Blood Pressure</a:t>
            </a:r>
          </a:p>
        </p:txBody>
      </p:sp>
      <p:sp>
        <p:nvSpPr>
          <p:cNvPr id="180239" name="Rectangle 15"/>
          <p:cNvSpPr>
            <a:spLocks noChangeAspect="1" noChangeArrowheads="1"/>
          </p:cNvSpPr>
          <p:nvPr/>
        </p:nvSpPr>
        <p:spPr bwMode="auto">
          <a:xfrm>
            <a:off x="4267201" y="2295525"/>
            <a:ext cx="208703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 err="1">
                <a:effectLst/>
                <a:cs typeface="+mn-cs"/>
              </a:rPr>
              <a:t>Catecholamines</a:t>
            </a:r>
            <a:endParaRPr lang="en-US" sz="2000" b="1" dirty="0">
              <a:effectLst/>
              <a:cs typeface="+mn-cs"/>
            </a:endParaRPr>
          </a:p>
        </p:txBody>
      </p:sp>
      <p:sp>
        <p:nvSpPr>
          <p:cNvPr id="180240" name="Rectangle 16"/>
          <p:cNvSpPr>
            <a:spLocks noChangeAspect="1" noChangeArrowheads="1"/>
          </p:cNvSpPr>
          <p:nvPr/>
        </p:nvSpPr>
        <p:spPr bwMode="auto">
          <a:xfrm>
            <a:off x="7610123" y="1057275"/>
            <a:ext cx="12192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Adrenal Gland</a:t>
            </a:r>
          </a:p>
        </p:txBody>
      </p:sp>
      <p:sp>
        <p:nvSpPr>
          <p:cNvPr id="180241" name="Rectangle 17"/>
          <p:cNvSpPr>
            <a:spLocks noChangeAspect="1" noChangeArrowheads="1"/>
          </p:cNvSpPr>
          <p:nvPr/>
        </p:nvSpPr>
        <p:spPr bwMode="auto">
          <a:xfrm>
            <a:off x="403578" y="1057275"/>
            <a:ext cx="79022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CNS</a:t>
            </a:r>
          </a:p>
        </p:txBody>
      </p:sp>
      <p:sp>
        <p:nvSpPr>
          <p:cNvPr id="180242" name="Rectangle 18"/>
          <p:cNvSpPr>
            <a:spLocks noChangeAspect="1" noChangeArrowheads="1"/>
          </p:cNvSpPr>
          <p:nvPr/>
        </p:nvSpPr>
        <p:spPr bwMode="auto">
          <a:xfrm>
            <a:off x="2041879" y="3214688"/>
            <a:ext cx="94826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Veins</a:t>
            </a:r>
          </a:p>
        </p:txBody>
      </p:sp>
      <p:sp>
        <p:nvSpPr>
          <p:cNvPr id="180243" name="Rectangle 19"/>
          <p:cNvSpPr>
            <a:spLocks noChangeAspect="1" noChangeArrowheads="1"/>
          </p:cNvSpPr>
          <p:nvPr/>
        </p:nvSpPr>
        <p:spPr bwMode="auto">
          <a:xfrm>
            <a:off x="6179256" y="3214688"/>
            <a:ext cx="1415344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Arteries</a:t>
            </a:r>
          </a:p>
        </p:txBody>
      </p:sp>
      <p:sp>
        <p:nvSpPr>
          <p:cNvPr id="180244" name="Line 20"/>
          <p:cNvSpPr>
            <a:spLocks noChangeAspect="1" noChangeShapeType="1"/>
          </p:cNvSpPr>
          <p:nvPr/>
        </p:nvSpPr>
        <p:spPr bwMode="auto">
          <a:xfrm>
            <a:off x="2342445" y="2230439"/>
            <a:ext cx="920044" cy="1252537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46" name="Line 22"/>
          <p:cNvSpPr>
            <a:spLocks noChangeAspect="1" noChangeShapeType="1"/>
          </p:cNvSpPr>
          <p:nvPr/>
        </p:nvSpPr>
        <p:spPr bwMode="auto">
          <a:xfrm>
            <a:off x="2540000" y="2159000"/>
            <a:ext cx="533400" cy="74930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48" name="Line 24"/>
          <p:cNvSpPr>
            <a:spLocks noChangeAspect="1" noChangeShapeType="1"/>
          </p:cNvSpPr>
          <p:nvPr/>
        </p:nvSpPr>
        <p:spPr bwMode="auto">
          <a:xfrm flipH="1">
            <a:off x="5970339" y="2305775"/>
            <a:ext cx="611012" cy="747713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0" name="Line 26"/>
          <p:cNvSpPr>
            <a:spLocks noChangeAspect="1" noChangeShapeType="1"/>
          </p:cNvSpPr>
          <p:nvPr/>
        </p:nvSpPr>
        <p:spPr bwMode="auto">
          <a:xfrm>
            <a:off x="4593167" y="4549776"/>
            <a:ext cx="0" cy="133667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2" name="Line 28"/>
          <p:cNvSpPr>
            <a:spLocks noChangeAspect="1" noChangeShapeType="1"/>
          </p:cNvSpPr>
          <p:nvPr/>
        </p:nvSpPr>
        <p:spPr bwMode="auto">
          <a:xfrm>
            <a:off x="2243667" y="5603875"/>
            <a:ext cx="2187222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3" name="Line 29"/>
          <p:cNvSpPr>
            <a:spLocks noChangeAspect="1" noChangeShapeType="1"/>
          </p:cNvSpPr>
          <p:nvPr/>
        </p:nvSpPr>
        <p:spPr bwMode="auto">
          <a:xfrm flipV="1">
            <a:off x="4430889" y="4564064"/>
            <a:ext cx="0" cy="1036637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5" name="Line 31"/>
          <p:cNvSpPr>
            <a:spLocks noChangeAspect="1" noChangeShapeType="1"/>
          </p:cNvSpPr>
          <p:nvPr/>
        </p:nvSpPr>
        <p:spPr bwMode="auto">
          <a:xfrm flipV="1">
            <a:off x="4789311" y="4492626"/>
            <a:ext cx="0" cy="1108075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6" name="Line 32"/>
          <p:cNvSpPr>
            <a:spLocks noChangeAspect="1" noChangeShapeType="1"/>
          </p:cNvSpPr>
          <p:nvPr/>
        </p:nvSpPr>
        <p:spPr bwMode="auto">
          <a:xfrm>
            <a:off x="4786489" y="5603875"/>
            <a:ext cx="2331156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8" name="Line 34"/>
          <p:cNvSpPr>
            <a:spLocks noChangeAspect="1" noChangeShapeType="1"/>
          </p:cNvSpPr>
          <p:nvPr/>
        </p:nvSpPr>
        <p:spPr bwMode="auto">
          <a:xfrm>
            <a:off x="2345267" y="5387975"/>
            <a:ext cx="1869723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59" name="Line 35"/>
          <p:cNvSpPr>
            <a:spLocks noChangeAspect="1" noChangeShapeType="1"/>
          </p:cNvSpPr>
          <p:nvPr/>
        </p:nvSpPr>
        <p:spPr bwMode="auto">
          <a:xfrm flipV="1">
            <a:off x="4214989" y="4492626"/>
            <a:ext cx="0" cy="892175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1" name="Line 37"/>
          <p:cNvSpPr>
            <a:spLocks noChangeAspect="1" noChangeShapeType="1"/>
          </p:cNvSpPr>
          <p:nvPr/>
        </p:nvSpPr>
        <p:spPr bwMode="auto">
          <a:xfrm flipV="1">
            <a:off x="5005212" y="4492626"/>
            <a:ext cx="0" cy="892175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3" name="Line 39"/>
          <p:cNvSpPr>
            <a:spLocks noChangeAspect="1" noChangeShapeType="1"/>
          </p:cNvSpPr>
          <p:nvPr/>
        </p:nvSpPr>
        <p:spPr bwMode="auto">
          <a:xfrm>
            <a:off x="1289756" y="2997200"/>
            <a:ext cx="6502400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4" name="Line 40"/>
          <p:cNvSpPr>
            <a:spLocks noChangeAspect="1" noChangeShapeType="1"/>
          </p:cNvSpPr>
          <p:nvPr/>
        </p:nvSpPr>
        <p:spPr bwMode="auto">
          <a:xfrm>
            <a:off x="1275644" y="2997200"/>
            <a:ext cx="0" cy="1366838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5" name="Line 41"/>
          <p:cNvSpPr>
            <a:spLocks noChangeAspect="1" noChangeShapeType="1"/>
          </p:cNvSpPr>
          <p:nvPr/>
        </p:nvSpPr>
        <p:spPr bwMode="auto">
          <a:xfrm>
            <a:off x="7792156" y="2994025"/>
            <a:ext cx="0" cy="96520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8" name="Line 44"/>
          <p:cNvSpPr>
            <a:spLocks noChangeAspect="1" noChangeShapeType="1"/>
          </p:cNvSpPr>
          <p:nvPr/>
        </p:nvSpPr>
        <p:spPr bwMode="auto">
          <a:xfrm>
            <a:off x="2943578" y="1416050"/>
            <a:ext cx="3410656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69" name="Rectangle 45"/>
          <p:cNvSpPr>
            <a:spLocks noChangeAspect="1" noChangeArrowheads="1"/>
          </p:cNvSpPr>
          <p:nvPr/>
        </p:nvSpPr>
        <p:spPr bwMode="auto">
          <a:xfrm>
            <a:off x="1348214" y="3575050"/>
            <a:ext cx="18669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 smtClean="0">
                <a:effectLst/>
                <a:cs typeface="+mn-cs"/>
              </a:rPr>
              <a:t>Capacitance</a:t>
            </a:r>
            <a:endParaRPr lang="en-US" sz="2000" b="1" dirty="0">
              <a:effectLst/>
              <a:cs typeface="+mn-cs"/>
            </a:endParaRPr>
          </a:p>
        </p:txBody>
      </p:sp>
      <p:sp>
        <p:nvSpPr>
          <p:cNvPr id="180270" name="Rectangle 46"/>
          <p:cNvSpPr>
            <a:spLocks noChangeAspect="1" noChangeArrowheads="1"/>
          </p:cNvSpPr>
          <p:nvPr/>
        </p:nvSpPr>
        <p:spPr bwMode="auto">
          <a:xfrm>
            <a:off x="6179256" y="3575050"/>
            <a:ext cx="1865489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Resistance</a:t>
            </a:r>
          </a:p>
        </p:txBody>
      </p:sp>
      <p:sp>
        <p:nvSpPr>
          <p:cNvPr id="180271" name="Line 47"/>
          <p:cNvSpPr>
            <a:spLocks noChangeAspect="1" noChangeShapeType="1"/>
          </p:cNvSpPr>
          <p:nvPr/>
        </p:nvSpPr>
        <p:spPr bwMode="auto">
          <a:xfrm>
            <a:off x="5002390" y="5387975"/>
            <a:ext cx="1971322" cy="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72" name="Line 48"/>
          <p:cNvSpPr>
            <a:spLocks noChangeAspect="1" noChangeShapeType="1"/>
          </p:cNvSpPr>
          <p:nvPr/>
        </p:nvSpPr>
        <p:spPr bwMode="auto">
          <a:xfrm>
            <a:off x="4600222" y="3025776"/>
            <a:ext cx="0" cy="320675"/>
          </a:xfrm>
          <a:prstGeom prst="line">
            <a:avLst/>
          </a:prstGeom>
          <a:noFill/>
          <a:ln w="476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73" name="Rectangle 49"/>
          <p:cNvSpPr>
            <a:spLocks noChangeAspect="1" noChangeArrowheads="1"/>
          </p:cNvSpPr>
          <p:nvPr/>
        </p:nvSpPr>
        <p:spPr bwMode="auto">
          <a:xfrm>
            <a:off x="379590" y="295275"/>
            <a:ext cx="8329788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400" b="1" dirty="0">
                <a:effectLst/>
                <a:latin typeface="Times New Roman" charset="0"/>
                <a:cs typeface="+mn-cs"/>
              </a:rPr>
              <a:t>Sympathetic Nervous System Regulation of Blood Pressure</a:t>
            </a:r>
          </a:p>
        </p:txBody>
      </p:sp>
      <p:sp>
        <p:nvSpPr>
          <p:cNvPr id="180274" name="Rectangle 50"/>
          <p:cNvSpPr>
            <a:spLocks noChangeAspect="1" noChangeArrowheads="1"/>
          </p:cNvSpPr>
          <p:nvPr/>
        </p:nvSpPr>
        <p:spPr bwMode="auto">
          <a:xfrm>
            <a:off x="0" y="725488"/>
            <a:ext cx="9144000" cy="69850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sp>
        <p:nvSpPr>
          <p:cNvPr id="180275" name="Rectangle 51"/>
          <p:cNvSpPr>
            <a:spLocks noChangeAspect="1" noChangeArrowheads="1"/>
          </p:cNvSpPr>
          <p:nvPr/>
        </p:nvSpPr>
        <p:spPr bwMode="auto">
          <a:xfrm>
            <a:off x="458612" y="5810250"/>
            <a:ext cx="104076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Heart</a:t>
            </a:r>
          </a:p>
        </p:txBody>
      </p:sp>
      <p:sp>
        <p:nvSpPr>
          <p:cNvPr id="180276" name="Rectangle 52"/>
          <p:cNvSpPr>
            <a:spLocks noChangeAspect="1" noChangeArrowheads="1"/>
          </p:cNvSpPr>
          <p:nvPr/>
        </p:nvSpPr>
        <p:spPr bwMode="auto">
          <a:xfrm>
            <a:off x="7223479" y="5810250"/>
            <a:ext cx="115539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Kidney</a:t>
            </a:r>
          </a:p>
        </p:txBody>
      </p:sp>
      <p:sp>
        <p:nvSpPr>
          <p:cNvPr id="180288" name="Text Box 64"/>
          <p:cNvSpPr txBox="1">
            <a:spLocks noChangeArrowheads="1"/>
          </p:cNvSpPr>
          <p:nvPr/>
        </p:nvSpPr>
        <p:spPr bwMode="auto">
          <a:xfrm>
            <a:off x="2281664" y="4427509"/>
            <a:ext cx="13068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100000">
                      <a:srgbClr val="FAFD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Afterload</a:t>
            </a:r>
          </a:p>
        </p:txBody>
      </p:sp>
      <p:sp>
        <p:nvSpPr>
          <p:cNvPr id="180293" name="Line 69"/>
          <p:cNvSpPr>
            <a:spLocks noChangeAspect="1" noChangeShapeType="1"/>
          </p:cNvSpPr>
          <p:nvPr/>
        </p:nvSpPr>
        <p:spPr bwMode="auto">
          <a:xfrm rot="6975252">
            <a:off x="2601296" y="5397941"/>
            <a:ext cx="1588" cy="1188156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94" name="Line 70"/>
          <p:cNvSpPr>
            <a:spLocks noChangeAspect="1" noChangeShapeType="1"/>
          </p:cNvSpPr>
          <p:nvPr/>
        </p:nvSpPr>
        <p:spPr bwMode="auto">
          <a:xfrm rot="4010912">
            <a:off x="6708334" y="5246952"/>
            <a:ext cx="1588" cy="1502834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95" name="Line 71"/>
          <p:cNvSpPr>
            <a:spLocks noChangeAspect="1" noChangeShapeType="1"/>
          </p:cNvSpPr>
          <p:nvPr/>
        </p:nvSpPr>
        <p:spPr bwMode="auto">
          <a:xfrm rot="2007264">
            <a:off x="4921955" y="4256089"/>
            <a:ext cx="1412" cy="1360487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96" name="Line 72"/>
          <p:cNvSpPr>
            <a:spLocks noChangeAspect="1" noChangeShapeType="1"/>
          </p:cNvSpPr>
          <p:nvPr/>
        </p:nvSpPr>
        <p:spPr bwMode="auto">
          <a:xfrm rot="4550559">
            <a:off x="3567435" y="3446220"/>
            <a:ext cx="3175" cy="2602089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7234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2617789"/>
            <a:ext cx="1600200" cy="246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12" y="2911475"/>
            <a:ext cx="2451100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1252" name="Rectangle 4"/>
          <p:cNvSpPr>
            <a:spLocks noChangeAspect="1" noChangeArrowheads="1"/>
          </p:cNvSpPr>
          <p:nvPr/>
        </p:nvSpPr>
        <p:spPr bwMode="auto">
          <a:xfrm>
            <a:off x="207434" y="288925"/>
            <a:ext cx="868256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effectLst/>
                <a:latin typeface="Times New Roman" charset="0"/>
                <a:cs typeface="+mn-cs"/>
              </a:rPr>
              <a:t>Renin-Angiotensin-Aldosterone Regulation of Blood Pressure</a:t>
            </a:r>
          </a:p>
        </p:txBody>
      </p:sp>
      <p:sp>
        <p:nvSpPr>
          <p:cNvPr id="181253" name="Rectangle 5"/>
          <p:cNvSpPr>
            <a:spLocks noChangeAspect="1" noChangeArrowheads="1"/>
          </p:cNvSpPr>
          <p:nvPr/>
        </p:nvSpPr>
        <p:spPr bwMode="auto">
          <a:xfrm>
            <a:off x="3259667" y="5748339"/>
            <a:ext cx="3544711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/>
                <a:latin typeface="Times New Roman" charset="0"/>
                <a:cs typeface="+mn-cs"/>
              </a:rPr>
              <a:t>Blood Pressure</a:t>
            </a:r>
          </a:p>
        </p:txBody>
      </p:sp>
      <p:sp>
        <p:nvSpPr>
          <p:cNvPr id="181254" name="Rectangle 6"/>
          <p:cNvSpPr>
            <a:spLocks noChangeAspect="1" noChangeArrowheads="1"/>
          </p:cNvSpPr>
          <p:nvPr/>
        </p:nvSpPr>
        <p:spPr bwMode="auto">
          <a:xfrm>
            <a:off x="1267178" y="4908550"/>
            <a:ext cx="1301044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Kidney</a:t>
            </a:r>
          </a:p>
        </p:txBody>
      </p:sp>
      <p:sp>
        <p:nvSpPr>
          <p:cNvPr id="181255" name="Rectangle 7"/>
          <p:cNvSpPr>
            <a:spLocks noChangeAspect="1" noChangeArrowheads="1"/>
          </p:cNvSpPr>
          <p:nvPr/>
        </p:nvSpPr>
        <p:spPr bwMode="auto">
          <a:xfrm>
            <a:off x="6338711" y="4632325"/>
            <a:ext cx="216887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Vasoconstriction</a:t>
            </a:r>
          </a:p>
        </p:txBody>
      </p:sp>
      <p:sp>
        <p:nvSpPr>
          <p:cNvPr id="181256" name="Rectangle 8"/>
          <p:cNvSpPr>
            <a:spLocks noChangeAspect="1" noChangeArrowheads="1"/>
          </p:cNvSpPr>
          <p:nvPr/>
        </p:nvSpPr>
        <p:spPr bwMode="auto">
          <a:xfrm>
            <a:off x="3897490" y="1187450"/>
            <a:ext cx="1748368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Angiotensin I</a:t>
            </a:r>
          </a:p>
        </p:txBody>
      </p:sp>
      <p:sp>
        <p:nvSpPr>
          <p:cNvPr id="181257" name="Rectangle 9"/>
          <p:cNvSpPr>
            <a:spLocks noChangeAspect="1" noChangeArrowheads="1"/>
          </p:cNvSpPr>
          <p:nvPr/>
        </p:nvSpPr>
        <p:spPr bwMode="auto">
          <a:xfrm>
            <a:off x="228600" y="1041400"/>
            <a:ext cx="1423812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Renin Substrate</a:t>
            </a:r>
          </a:p>
        </p:txBody>
      </p:sp>
      <p:sp>
        <p:nvSpPr>
          <p:cNvPr id="181258" name="Rectangle 10"/>
          <p:cNvSpPr>
            <a:spLocks noChangeAspect="1" noChangeArrowheads="1"/>
          </p:cNvSpPr>
          <p:nvPr/>
        </p:nvSpPr>
        <p:spPr bwMode="auto">
          <a:xfrm>
            <a:off x="6568723" y="1187450"/>
            <a:ext cx="193886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effectLst/>
                <a:cs typeface="+mn-cs"/>
              </a:rPr>
              <a:t>Angiotensin II</a:t>
            </a:r>
          </a:p>
        </p:txBody>
      </p:sp>
      <p:sp>
        <p:nvSpPr>
          <p:cNvPr id="181259" name="Rectangle 11"/>
          <p:cNvSpPr>
            <a:spLocks noChangeAspect="1" noChangeArrowheads="1"/>
          </p:cNvSpPr>
          <p:nvPr/>
        </p:nvSpPr>
        <p:spPr bwMode="auto">
          <a:xfrm>
            <a:off x="1459089" y="1727200"/>
            <a:ext cx="91722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Renin</a:t>
            </a:r>
          </a:p>
        </p:txBody>
      </p:sp>
      <p:sp>
        <p:nvSpPr>
          <p:cNvPr id="181260" name="Rectangle 12"/>
          <p:cNvSpPr>
            <a:spLocks noChangeAspect="1" noChangeArrowheads="1"/>
          </p:cNvSpPr>
          <p:nvPr/>
        </p:nvSpPr>
        <p:spPr bwMode="auto">
          <a:xfrm>
            <a:off x="952500" y="5761038"/>
            <a:ext cx="1930400" cy="101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effectLst/>
                <a:cs typeface="+mn-cs"/>
              </a:rPr>
              <a:t>Sodium &amp; Water Reabsorption</a:t>
            </a:r>
          </a:p>
        </p:txBody>
      </p:sp>
      <p:sp>
        <p:nvSpPr>
          <p:cNvPr id="181261" name="Rectangle 13"/>
          <p:cNvSpPr>
            <a:spLocks noChangeAspect="1" noChangeArrowheads="1"/>
          </p:cNvSpPr>
          <p:nvPr/>
        </p:nvSpPr>
        <p:spPr bwMode="auto">
          <a:xfrm>
            <a:off x="2408767" y="3529013"/>
            <a:ext cx="170180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effectLst/>
                <a:cs typeface="+mn-cs"/>
              </a:rPr>
              <a:t>Aldosterone</a:t>
            </a:r>
          </a:p>
        </p:txBody>
      </p:sp>
      <p:sp>
        <p:nvSpPr>
          <p:cNvPr id="181262" name="Rectangle 14"/>
          <p:cNvSpPr>
            <a:spLocks noChangeAspect="1" noChangeArrowheads="1"/>
          </p:cNvSpPr>
          <p:nvPr/>
        </p:nvSpPr>
        <p:spPr bwMode="auto">
          <a:xfrm>
            <a:off x="3931355" y="4910138"/>
            <a:ext cx="199438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b="1">
                <a:effectLst/>
                <a:cs typeface="+mn-cs"/>
              </a:rPr>
              <a:t>Adrenal Cortex</a:t>
            </a:r>
          </a:p>
        </p:txBody>
      </p:sp>
      <p:sp>
        <p:nvSpPr>
          <p:cNvPr id="181263" name="Line 15"/>
          <p:cNvSpPr>
            <a:spLocks noChangeAspect="1" noChangeShapeType="1"/>
          </p:cNvSpPr>
          <p:nvPr/>
        </p:nvSpPr>
        <p:spPr bwMode="auto">
          <a:xfrm flipV="1">
            <a:off x="1871133" y="3559175"/>
            <a:ext cx="0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4" name="Line 16"/>
          <p:cNvSpPr>
            <a:spLocks noChangeAspect="1" noChangeShapeType="1"/>
          </p:cNvSpPr>
          <p:nvPr/>
        </p:nvSpPr>
        <p:spPr bwMode="auto">
          <a:xfrm>
            <a:off x="1917700" y="5222875"/>
            <a:ext cx="0" cy="579438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5" name="Line 17"/>
          <p:cNvSpPr>
            <a:spLocks noChangeAspect="1" noChangeShapeType="1"/>
          </p:cNvSpPr>
          <p:nvPr/>
        </p:nvSpPr>
        <p:spPr bwMode="auto">
          <a:xfrm flipV="1">
            <a:off x="1917700" y="2038350"/>
            <a:ext cx="0" cy="579438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6" name="Line 18"/>
          <p:cNvSpPr>
            <a:spLocks noChangeAspect="1" noChangeShapeType="1"/>
          </p:cNvSpPr>
          <p:nvPr/>
        </p:nvSpPr>
        <p:spPr bwMode="auto">
          <a:xfrm>
            <a:off x="1581856" y="1373188"/>
            <a:ext cx="2389011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7" name="Line 19"/>
          <p:cNvSpPr>
            <a:spLocks noChangeAspect="1" noChangeShapeType="1"/>
          </p:cNvSpPr>
          <p:nvPr/>
        </p:nvSpPr>
        <p:spPr bwMode="auto">
          <a:xfrm>
            <a:off x="5580944" y="1356080"/>
            <a:ext cx="994834" cy="14287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8" name="Line 20"/>
          <p:cNvSpPr>
            <a:spLocks noChangeAspect="1" noChangeShapeType="1"/>
          </p:cNvSpPr>
          <p:nvPr/>
        </p:nvSpPr>
        <p:spPr bwMode="auto">
          <a:xfrm>
            <a:off x="7423856" y="1531939"/>
            <a:ext cx="0" cy="1303337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69" name="Line 21"/>
          <p:cNvSpPr>
            <a:spLocks noChangeAspect="1" noChangeShapeType="1"/>
          </p:cNvSpPr>
          <p:nvPr/>
        </p:nvSpPr>
        <p:spPr bwMode="auto">
          <a:xfrm>
            <a:off x="1917700" y="1387475"/>
            <a:ext cx="0" cy="433388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70" name="Line 22"/>
          <p:cNvSpPr>
            <a:spLocks noChangeAspect="1" noChangeShapeType="1"/>
          </p:cNvSpPr>
          <p:nvPr/>
        </p:nvSpPr>
        <p:spPr bwMode="auto">
          <a:xfrm flipH="1">
            <a:off x="2667000" y="3992563"/>
            <a:ext cx="1230489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71" name="Line 23"/>
          <p:cNvSpPr>
            <a:spLocks noChangeAspect="1" noChangeShapeType="1"/>
          </p:cNvSpPr>
          <p:nvPr/>
        </p:nvSpPr>
        <p:spPr bwMode="auto">
          <a:xfrm>
            <a:off x="2667000" y="6137275"/>
            <a:ext cx="869244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72" name="Line 24"/>
          <p:cNvSpPr>
            <a:spLocks noChangeAspect="1" noChangeShapeType="1"/>
          </p:cNvSpPr>
          <p:nvPr/>
        </p:nvSpPr>
        <p:spPr bwMode="auto">
          <a:xfrm>
            <a:off x="6575778" y="6051550"/>
            <a:ext cx="887589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73" name="Line 25"/>
          <p:cNvSpPr>
            <a:spLocks noChangeAspect="1" noChangeShapeType="1"/>
          </p:cNvSpPr>
          <p:nvPr/>
        </p:nvSpPr>
        <p:spPr bwMode="auto">
          <a:xfrm flipH="1">
            <a:off x="7435145" y="5060951"/>
            <a:ext cx="0" cy="1012825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1274" name="Line 26"/>
          <p:cNvSpPr>
            <a:spLocks noChangeAspect="1" noChangeShapeType="1"/>
          </p:cNvSpPr>
          <p:nvPr/>
        </p:nvSpPr>
        <p:spPr bwMode="auto">
          <a:xfrm flipH="1">
            <a:off x="4947356" y="1585913"/>
            <a:ext cx="2298700" cy="102870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26650" name="Picture 28" descr="C:\Amercian Medical\NEUREX PRESENTATIONS\KIDNEY.BM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456" y="2701925"/>
            <a:ext cx="1584677" cy="2271713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280" name="Rectangle 32"/>
          <p:cNvSpPr>
            <a:spLocks noChangeAspect="1" noChangeArrowheads="1"/>
          </p:cNvSpPr>
          <p:nvPr/>
        </p:nvSpPr>
        <p:spPr bwMode="auto">
          <a:xfrm>
            <a:off x="0" y="779463"/>
            <a:ext cx="9144000" cy="69850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4055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Rectangle 5"/>
          <p:cNvSpPr>
            <a:spLocks noGrp="1" noChangeArrowheads="1"/>
          </p:cNvSpPr>
          <p:nvPr>
            <p:ph type="title"/>
          </p:nvPr>
        </p:nvSpPr>
        <p:spPr>
          <a:xfrm>
            <a:off x="143395" y="254295"/>
            <a:ext cx="8849528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dirty="0"/>
              <a:t>Effects of </a:t>
            </a:r>
            <a:r>
              <a:rPr lang="en-US" sz="3600" dirty="0" smtClean="0"/>
              <a:t>Perioperative Hypertension</a:t>
            </a:r>
            <a:endParaRPr lang="en-US" sz="3600" dirty="0"/>
          </a:p>
        </p:txBody>
      </p:sp>
      <p:sp>
        <p:nvSpPr>
          <p:cNvPr id="134150" name="Rectangle 6"/>
          <p:cNvSpPr>
            <a:spLocks noGrp="1" noChangeArrowheads="1"/>
          </p:cNvSpPr>
          <p:nvPr>
            <p:ph idx="4294967295"/>
          </p:nvPr>
        </p:nvSpPr>
        <p:spPr>
          <a:xfrm>
            <a:off x="457199" y="1600200"/>
            <a:ext cx="8289903" cy="4832696"/>
          </a:xfrm>
          <a:prstGeom prst="rect">
            <a:avLst/>
          </a:prstGeom>
        </p:spPr>
        <p:txBody>
          <a:bodyPr/>
          <a:lstStyle/>
          <a:p>
            <a:pPr algn="just" eaLnBrk="1" hangingPunct="1">
              <a:defRPr/>
            </a:pPr>
            <a:r>
              <a:rPr lang="en-US" sz="2800" b="1" dirty="0"/>
              <a:t>CVS effects:</a:t>
            </a:r>
          </a:p>
          <a:p>
            <a:pPr lvl="1" algn="just" eaLnBrk="1" hangingPunct="1">
              <a:defRPr/>
            </a:pPr>
            <a:r>
              <a:rPr lang="en-US" sz="2400" dirty="0"/>
              <a:t>Increased BP</a:t>
            </a:r>
            <a:r>
              <a:rPr lang="en-US" sz="2400" dirty="0">
                <a:cs typeface="Times New Roman" charset="0"/>
              </a:rPr>
              <a:t>→ ↑ afterload &amp; myocardial oxygen demand → myocardial oxygen supply and demand imbalance.</a:t>
            </a:r>
          </a:p>
          <a:p>
            <a:pPr lvl="1" algn="just" eaLnBrk="1" hangingPunct="1">
              <a:defRPr/>
            </a:pPr>
            <a:endParaRPr lang="en-US" sz="2400" dirty="0">
              <a:cs typeface="Times New Roman" charset="0"/>
            </a:endParaRPr>
          </a:p>
          <a:p>
            <a:pPr lvl="1" algn="just" eaLnBrk="1" hangingPunct="1">
              <a:defRPr/>
            </a:pPr>
            <a:r>
              <a:rPr lang="en-US" sz="2400" dirty="0">
                <a:cs typeface="Times New Roman" charset="0"/>
              </a:rPr>
              <a:t>Chronic ↑ BP → myocardial hypertrophy → myocardial oxygen supply and demand imbalance</a:t>
            </a:r>
          </a:p>
          <a:p>
            <a:pPr lvl="1" algn="just" eaLnBrk="1" hangingPunct="1">
              <a:defRPr/>
            </a:pPr>
            <a:endParaRPr lang="en-US" sz="2400" dirty="0">
              <a:cs typeface="Times New Roman" charset="0"/>
            </a:endParaRPr>
          </a:p>
          <a:p>
            <a:pPr lvl="1" algn="just" eaLnBrk="1" hangingPunct="1">
              <a:defRPr/>
            </a:pPr>
            <a:r>
              <a:rPr lang="en-US" sz="2400" dirty="0">
                <a:cs typeface="Times New Roman" charset="0"/>
              </a:rPr>
              <a:t>Hypertrophied myocardium → decreased compliance → abnormal diastolic filling</a:t>
            </a:r>
          </a:p>
          <a:p>
            <a:pPr lvl="1" algn="just" eaLnBrk="1" hangingPunct="1">
              <a:defRPr/>
            </a:pPr>
            <a:endParaRPr lang="en-US" sz="24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4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Grp="1" noChangeArrowheads="1"/>
          </p:cNvSpPr>
          <p:nvPr>
            <p:ph/>
          </p:nvPr>
        </p:nvSpPr>
        <p:spPr>
          <a:xfrm>
            <a:off x="457200" y="1004888"/>
            <a:ext cx="8229600" cy="5853112"/>
          </a:xfrm>
        </p:spPr>
        <p:txBody>
          <a:bodyPr/>
          <a:lstStyle/>
          <a:p>
            <a:pPr algn="just" eaLnBrk="1" hangingPunct="1">
              <a:defRPr/>
            </a:pPr>
            <a:endParaRPr lang="en-US" sz="2800" dirty="0">
              <a:latin typeface="Times New Roman" charset="0"/>
              <a:cs typeface="+mn-cs"/>
            </a:endParaRPr>
          </a:p>
          <a:p>
            <a:pPr algn="just" eaLnBrk="1" hangingPunct="1">
              <a:defRPr/>
            </a:pPr>
            <a:r>
              <a:rPr lang="en-US" sz="2800" dirty="0">
                <a:latin typeface="Times New Roman" charset="0"/>
                <a:cs typeface="+mn-cs"/>
              </a:rPr>
              <a:t>CNS effects:</a:t>
            </a:r>
          </a:p>
          <a:p>
            <a:pPr lvl="1" algn="just" eaLnBrk="1" hangingPunct="1">
              <a:defRPr/>
            </a:pPr>
            <a:r>
              <a:rPr lang="en-US" sz="2400" dirty="0">
                <a:latin typeface="Times New Roman" charset="0"/>
              </a:rPr>
              <a:t>Increased risk of stroke</a:t>
            </a:r>
          </a:p>
          <a:p>
            <a:pPr lvl="1" algn="just" eaLnBrk="1" hangingPunct="1">
              <a:defRPr/>
            </a:pPr>
            <a:r>
              <a:rPr lang="en-US" sz="2400" dirty="0">
                <a:latin typeface="Times New Roman" charset="0"/>
              </a:rPr>
              <a:t>Impaired cerebral </a:t>
            </a:r>
            <a:r>
              <a:rPr lang="en-US" sz="2400" dirty="0" err="1">
                <a:latin typeface="Times New Roman" charset="0"/>
              </a:rPr>
              <a:t>autoregulation</a:t>
            </a:r>
            <a:endParaRPr lang="en-US" sz="2400" dirty="0">
              <a:latin typeface="Times New Roman" charset="0"/>
            </a:endParaRPr>
          </a:p>
          <a:p>
            <a:pPr lvl="1" algn="just" eaLnBrk="1" hangingPunct="1">
              <a:defRPr/>
            </a:pPr>
            <a:r>
              <a:rPr lang="en-US" sz="2400" dirty="0">
                <a:latin typeface="Times New Roman" charset="0"/>
              </a:rPr>
              <a:t>Especially important in neurosurgical patients</a:t>
            </a:r>
          </a:p>
          <a:p>
            <a:pPr lvl="1" algn="just" eaLnBrk="1" hangingPunct="1">
              <a:defRPr/>
            </a:pPr>
            <a:endParaRPr lang="en-US" dirty="0">
              <a:latin typeface="Times New Roman" charset="0"/>
            </a:endParaRPr>
          </a:p>
          <a:p>
            <a:pPr algn="just" eaLnBrk="1" hangingPunct="1">
              <a:defRPr/>
            </a:pPr>
            <a:r>
              <a:rPr lang="en-US" sz="2800" dirty="0">
                <a:latin typeface="Times New Roman" charset="0"/>
                <a:cs typeface="+mn-cs"/>
              </a:rPr>
              <a:t>Effects on renal function</a:t>
            </a:r>
          </a:p>
          <a:p>
            <a:pPr lvl="1" algn="just" eaLnBrk="1" hangingPunct="1">
              <a:defRPr/>
            </a:pPr>
            <a:r>
              <a:rPr lang="en-US" sz="2400" dirty="0">
                <a:latin typeface="Times New Roman" charset="0"/>
              </a:rPr>
              <a:t>Effective control of BP prevents renal dysfunction </a:t>
            </a:r>
          </a:p>
          <a:p>
            <a:pPr lvl="1" algn="just" eaLnBrk="1" hangingPunct="1">
              <a:defRPr/>
            </a:pPr>
            <a:r>
              <a:rPr lang="en-US" sz="2400" dirty="0">
                <a:latin typeface="Times New Roman" charset="0"/>
              </a:rPr>
              <a:t>Intraoperative urine output monitoring for assessment of perioperative renal function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143395" y="254295"/>
            <a:ext cx="884952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 smtClean="0"/>
              <a:t>Effects of Perioperative Hypertension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665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94" y="0"/>
            <a:ext cx="9153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3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5741"/>
            <a:ext cx="6512511" cy="1143000"/>
          </a:xfrm>
        </p:spPr>
        <p:txBody>
          <a:bodyPr/>
          <a:lstStyle/>
          <a:p>
            <a:r>
              <a:rPr lang="en-US" dirty="0" smtClean="0"/>
              <a:t>Preoperative Period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554761" y="1561191"/>
            <a:ext cx="7360528" cy="4734716"/>
          </a:xfrm>
        </p:spPr>
        <p:txBody>
          <a:bodyPr/>
          <a:lstStyle/>
          <a:p>
            <a:r>
              <a:rPr lang="en-US" dirty="0" smtClean="0"/>
              <a:t>Patients with well-controlled HTN preoperatively less likely to experience intraoperative BP </a:t>
            </a:r>
            <a:r>
              <a:rPr lang="en-US" dirty="0" err="1" smtClean="0"/>
              <a:t>lability</a:t>
            </a:r>
            <a:r>
              <a:rPr lang="en-US" dirty="0" smtClean="0"/>
              <a:t> &amp; postop complications</a:t>
            </a:r>
          </a:p>
          <a:p>
            <a:endParaRPr lang="en-US" dirty="0"/>
          </a:p>
          <a:p>
            <a:r>
              <a:rPr lang="en-US" dirty="0" smtClean="0"/>
              <a:t>Recent </a:t>
            </a:r>
            <a:r>
              <a:rPr lang="en-US" dirty="0" err="1" smtClean="0"/>
              <a:t>UpToDate</a:t>
            </a:r>
            <a:r>
              <a:rPr lang="en-US" dirty="0" smtClean="0"/>
              <a:t> Meta-Analysis suggests that in patients with hypertension, elective surgery does not need to be delayed as long as the blood pressure is below </a:t>
            </a:r>
            <a:r>
              <a:rPr lang="en-US" b="1" u="sng" dirty="0" smtClean="0"/>
              <a:t>170/110 mmHg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Patients taking chronic antihypertensive meds should </a:t>
            </a:r>
            <a:r>
              <a:rPr lang="en-US" b="1" u="sng" dirty="0" smtClean="0"/>
              <a:t>CONTINUE</a:t>
            </a:r>
            <a:r>
              <a:rPr lang="en-US" dirty="0" smtClean="0"/>
              <a:t> taking meds until time of </a:t>
            </a:r>
            <a:r>
              <a:rPr lang="en-US" dirty="0" err="1" smtClean="0"/>
              <a:t>Sx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6453383"/>
            <a:ext cx="780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UpToDate</a:t>
            </a:r>
            <a:r>
              <a:rPr lang="en-US" dirty="0" smtClean="0"/>
              <a:t> June 27, 2013: Perioperative management of hypertension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511" y="0"/>
            <a:ext cx="2632294" cy="120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3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6347"/>
            <a:ext cx="6512511" cy="1143000"/>
          </a:xfrm>
        </p:spPr>
        <p:txBody>
          <a:bodyPr/>
          <a:lstStyle/>
          <a:p>
            <a:r>
              <a:rPr lang="en-US" dirty="0"/>
              <a:t>Preoperative Period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18272" r="-18272"/>
          <a:stretch>
            <a:fillRect/>
          </a:stretch>
        </p:blipFill>
        <p:spPr>
          <a:xfrm>
            <a:off x="-955473" y="1070515"/>
            <a:ext cx="11098088" cy="5419394"/>
          </a:xfrm>
        </p:spPr>
      </p:pic>
      <p:sp>
        <p:nvSpPr>
          <p:cNvPr id="5" name="TextBox 4"/>
          <p:cNvSpPr txBox="1"/>
          <p:nvPr/>
        </p:nvSpPr>
        <p:spPr>
          <a:xfrm>
            <a:off x="312930" y="6489909"/>
            <a:ext cx="5669556" cy="36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Comfere</a:t>
            </a:r>
            <a:r>
              <a:rPr lang="en-US" dirty="0" smtClean="0"/>
              <a:t> T et al. </a:t>
            </a:r>
            <a:r>
              <a:rPr lang="en-US" dirty="0" err="1" smtClean="0"/>
              <a:t>Anesth</a:t>
            </a:r>
            <a:r>
              <a:rPr lang="en-US" dirty="0" smtClean="0"/>
              <a:t> and </a:t>
            </a:r>
            <a:r>
              <a:rPr lang="en-US" dirty="0" err="1" smtClean="0"/>
              <a:t>Analg</a:t>
            </a:r>
            <a:r>
              <a:rPr lang="en-US" dirty="0" smtClean="0"/>
              <a:t> 2005; 100: 636-44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460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79" r="-19079"/>
          <a:stretch>
            <a:fillRect/>
          </a:stretch>
        </p:blipFill>
        <p:spPr>
          <a:xfrm>
            <a:off x="-1654191" y="0"/>
            <a:ext cx="1239807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403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9215" y="160020"/>
            <a:ext cx="8480798" cy="1143000"/>
          </a:xfrm>
        </p:spPr>
        <p:txBody>
          <a:bodyPr/>
          <a:lstStyle/>
          <a:p>
            <a:pPr algn="ctr"/>
            <a:r>
              <a:rPr lang="en-US" sz="3200" dirty="0" smtClean="0"/>
              <a:t>Hemodynamic Response to Laryngoscopy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2369" r="-2369"/>
          <a:stretch>
            <a:fillRect/>
          </a:stretch>
        </p:blipFill>
        <p:spPr>
          <a:xfrm>
            <a:off x="0" y="1096702"/>
            <a:ext cx="9118011" cy="5438629"/>
          </a:xfrm>
        </p:spPr>
      </p:pic>
      <p:sp>
        <p:nvSpPr>
          <p:cNvPr id="6" name="TextBox 5"/>
          <p:cNvSpPr txBox="1"/>
          <p:nvPr/>
        </p:nvSpPr>
        <p:spPr>
          <a:xfrm>
            <a:off x="901341" y="6535331"/>
            <a:ext cx="702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Kihara</a:t>
            </a:r>
            <a:r>
              <a:rPr lang="en-US" dirty="0" smtClean="0"/>
              <a:t> et al. </a:t>
            </a:r>
            <a:r>
              <a:rPr lang="en-US" dirty="0" err="1" smtClean="0"/>
              <a:t>Anesth</a:t>
            </a:r>
            <a:r>
              <a:rPr lang="en-US" dirty="0" smtClean="0"/>
              <a:t> </a:t>
            </a:r>
            <a:r>
              <a:rPr lang="en-US" dirty="0" err="1" smtClean="0"/>
              <a:t>Analg</a:t>
            </a:r>
            <a:r>
              <a:rPr lang="en-US" dirty="0" smtClean="0"/>
              <a:t> 2003; 96: 890-5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434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37769" y="254295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Intraoperative Period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79" y="1397294"/>
            <a:ext cx="7823697" cy="49275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7461" y="6324851"/>
            <a:ext cx="7272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Prys</a:t>
            </a:r>
            <a:r>
              <a:rPr lang="en-US" dirty="0" smtClean="0"/>
              <a:t>-Roberts C et al. BJA 1971; 43: 122-137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24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5396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-1798" b="-1798"/>
          <a:stretch>
            <a:fillRect/>
          </a:stretch>
        </p:blipFill>
        <p:spPr>
          <a:xfrm>
            <a:off x="0" y="1325128"/>
            <a:ext cx="9196340" cy="5668606"/>
          </a:xfrm>
        </p:spPr>
      </p:pic>
    </p:spTree>
    <p:extLst>
      <p:ext uri="{BB962C8B-B14F-4D97-AF65-F5344CB8AC3E}">
        <p14:creationId xmlns:p14="http://schemas.microsoft.com/office/powerpoint/2010/main" val="19858344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75444" b="-75444"/>
          <a:stretch>
            <a:fillRect/>
          </a:stretch>
        </p:blipFill>
        <p:spPr>
          <a:xfrm>
            <a:off x="0" y="-1097864"/>
            <a:ext cx="9144000" cy="387695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64389"/>
            <a:ext cx="9157297" cy="52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702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477" y="339015"/>
            <a:ext cx="6512511" cy="1143000"/>
          </a:xfrm>
        </p:spPr>
        <p:txBody>
          <a:bodyPr/>
          <a:lstStyle/>
          <a:p>
            <a:r>
              <a:rPr lang="en-US" dirty="0"/>
              <a:t>Intraoperative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868511"/>
            <a:ext cx="6753100" cy="475713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17,638 consecutive day surgery patients</a:t>
            </a:r>
          </a:p>
          <a:p>
            <a:endParaRPr lang="en-US" dirty="0"/>
          </a:p>
          <a:p>
            <a:r>
              <a:rPr lang="en-US" dirty="0" smtClean="0"/>
              <a:t>Hypertension and intraoperative adverse events</a:t>
            </a:r>
          </a:p>
          <a:p>
            <a:pPr lvl="1"/>
            <a:r>
              <a:rPr lang="en-US" dirty="0" smtClean="0"/>
              <a:t>Any event 			</a:t>
            </a:r>
            <a:r>
              <a:rPr lang="en-US" b="1" dirty="0" smtClean="0"/>
              <a:t> OR 2.2 (</a:t>
            </a:r>
            <a:r>
              <a:rPr lang="en-US" dirty="0" smtClean="0"/>
              <a:t>1.4-3.6)</a:t>
            </a:r>
          </a:p>
          <a:p>
            <a:pPr lvl="1"/>
            <a:r>
              <a:rPr lang="en-US" dirty="0" smtClean="0"/>
              <a:t>Cardiovascular events	 </a:t>
            </a:r>
            <a:r>
              <a:rPr lang="en-US" b="1" dirty="0" smtClean="0"/>
              <a:t>OR 2.5 </a:t>
            </a:r>
            <a:r>
              <a:rPr lang="en-US" dirty="0" smtClean="0"/>
              <a:t>(1.5-4.2) </a:t>
            </a:r>
          </a:p>
          <a:p>
            <a:endParaRPr lang="en-US" dirty="0"/>
          </a:p>
          <a:p>
            <a:r>
              <a:rPr lang="en-US" dirty="0" smtClean="0"/>
              <a:t>Hypertension 	174 (76%)</a:t>
            </a:r>
          </a:p>
          <a:p>
            <a:r>
              <a:rPr lang="en-US" dirty="0" smtClean="0"/>
              <a:t>Arrhythmia		  21 (9.2%)</a:t>
            </a:r>
          </a:p>
          <a:p>
            <a:r>
              <a:rPr lang="en-US" dirty="0" smtClean="0"/>
              <a:t>Hypotension		  14 (6.1%)</a:t>
            </a:r>
          </a:p>
          <a:p>
            <a:r>
              <a:rPr lang="en-US" dirty="0" err="1" smtClean="0"/>
              <a:t>Bradycardia</a:t>
            </a:r>
            <a:r>
              <a:rPr lang="en-US" dirty="0" smtClean="0"/>
              <a:t>		  13 (5.7%)</a:t>
            </a:r>
          </a:p>
          <a:p>
            <a:r>
              <a:rPr lang="en-US" dirty="0" smtClean="0"/>
              <a:t>Tachycardia		   7  (3.1%)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75910" y="6435845"/>
            <a:ext cx="4068090" cy="379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Cheung F et al. BJA 1999; 83: 262-70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8046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289" y="337154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Intraoperative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766837"/>
            <a:ext cx="6400800" cy="4545927"/>
          </a:xfrm>
        </p:spPr>
        <p:txBody>
          <a:bodyPr>
            <a:normAutofit/>
          </a:bodyPr>
          <a:lstStyle/>
          <a:p>
            <a:r>
              <a:rPr lang="en-US" dirty="0" smtClean="0"/>
              <a:t>Acute BP elevations &gt; 20% considered hypertensive emergency</a:t>
            </a:r>
          </a:p>
          <a:p>
            <a:r>
              <a:rPr lang="en-US" dirty="0" smtClean="0"/>
              <a:t>Chronic </a:t>
            </a:r>
            <a:r>
              <a:rPr lang="en-US" dirty="0" err="1" smtClean="0"/>
              <a:t>Htive</a:t>
            </a:r>
            <a:r>
              <a:rPr lang="en-US" dirty="0" smtClean="0"/>
              <a:t> patients more likely to be labile</a:t>
            </a:r>
          </a:p>
          <a:p>
            <a:r>
              <a:rPr lang="en-US" dirty="0" smtClean="0"/>
              <a:t>Result in increased risk of postop mortality &amp; renal failure, especially during CV procedures</a:t>
            </a:r>
          </a:p>
          <a:p>
            <a:r>
              <a:rPr lang="en-US" dirty="0" err="1" smtClean="0"/>
              <a:t>Htive</a:t>
            </a:r>
            <a:r>
              <a:rPr lang="en-US" dirty="0" smtClean="0"/>
              <a:t> events more commonly during carotids &gt; abdominal aorta &gt; peripheral vascular &gt; </a:t>
            </a:r>
            <a:r>
              <a:rPr lang="en-US" dirty="0" err="1" smtClean="0"/>
              <a:t>intraperitoneal</a:t>
            </a:r>
            <a:r>
              <a:rPr lang="en-US" dirty="0" smtClean="0"/>
              <a:t> &gt;  </a:t>
            </a:r>
            <a:r>
              <a:rPr lang="en-US" dirty="0" err="1" smtClean="0"/>
              <a:t>intrathoracic</a:t>
            </a:r>
            <a:r>
              <a:rPr lang="en-US" dirty="0" smtClean="0"/>
              <a:t> surgeries.</a:t>
            </a:r>
          </a:p>
          <a:p>
            <a:r>
              <a:rPr lang="en-US" dirty="0" smtClean="0"/>
              <a:t>If known LV dysfunction +/- CAD, increased risk of myocardial ischemia or CHF.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9491" y="5944674"/>
            <a:ext cx="7694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Perioperative hypertension: Diagnosis and Treatment. </a:t>
            </a:r>
            <a:r>
              <a:rPr lang="en-US" dirty="0" err="1" smtClean="0"/>
              <a:t>Varon</a:t>
            </a:r>
            <a:r>
              <a:rPr lang="en-US" dirty="0" smtClean="0"/>
              <a:t> 2011 NJCC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582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7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422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/>
          <a:srcRect l="-11292" r="-11292"/>
          <a:stretch>
            <a:fillRect/>
          </a:stretch>
        </p:blipFill>
        <p:spPr>
          <a:xfrm>
            <a:off x="-1003462" y="-1"/>
            <a:ext cx="1117076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331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853" y="253002"/>
            <a:ext cx="6512511" cy="1143000"/>
          </a:xfrm>
        </p:spPr>
        <p:txBody>
          <a:bodyPr/>
          <a:lstStyle/>
          <a:p>
            <a:r>
              <a:rPr lang="en-US" dirty="0" smtClean="0"/>
              <a:t>Postoperative Period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99491" y="1427896"/>
            <a:ext cx="7821526" cy="46033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More common in </a:t>
            </a:r>
            <a:r>
              <a:rPr lang="en-US" dirty="0" err="1" smtClean="0"/>
              <a:t>preop</a:t>
            </a:r>
            <a:r>
              <a:rPr lang="en-US" dirty="0" smtClean="0"/>
              <a:t> </a:t>
            </a:r>
            <a:r>
              <a:rPr lang="en-US" dirty="0" err="1" smtClean="0"/>
              <a:t>Htive</a:t>
            </a:r>
            <a:r>
              <a:rPr lang="en-US" dirty="0" smtClean="0"/>
              <a:t> patients &amp; vascular </a:t>
            </a:r>
            <a:r>
              <a:rPr lang="en-US" dirty="0" err="1" smtClean="0"/>
              <a:t>Sx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SBP &gt; 190 mmHg and/or DBP &gt; 100 mmHg on 2 consecutive readings post surgical intervention</a:t>
            </a:r>
          </a:p>
          <a:p>
            <a:endParaRPr lang="en-US" dirty="0"/>
          </a:p>
          <a:p>
            <a:r>
              <a:rPr lang="en-US" dirty="0" smtClean="0"/>
              <a:t>Occur in </a:t>
            </a:r>
            <a:r>
              <a:rPr lang="en-US" b="1" u="sng" dirty="0" smtClean="0"/>
              <a:t>first 20 minutes </a:t>
            </a:r>
            <a:r>
              <a:rPr lang="en-US" dirty="0" smtClean="0"/>
              <a:t>of postop period</a:t>
            </a:r>
          </a:p>
          <a:p>
            <a:endParaRPr lang="en-US" dirty="0"/>
          </a:p>
          <a:p>
            <a:r>
              <a:rPr lang="en-US" b="1" u="sng" dirty="0" smtClean="0"/>
              <a:t>Resolution can require up to 3 hours </a:t>
            </a:r>
          </a:p>
          <a:p>
            <a:endParaRPr lang="en-US" b="1" u="sng" dirty="0"/>
          </a:p>
          <a:p>
            <a:r>
              <a:rPr lang="en-US" dirty="0" smtClean="0"/>
              <a:t>If left untreated, increases risk cv ischemia, AMI, CVA &amp; bleeding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9491" y="6293120"/>
            <a:ext cx="7694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Perioperative hypertension: Diagnosis and Treatment. </a:t>
            </a:r>
            <a:r>
              <a:rPr lang="en-US" dirty="0" err="1" smtClean="0"/>
              <a:t>Varon</a:t>
            </a:r>
            <a:r>
              <a:rPr lang="en-US" dirty="0" smtClean="0"/>
              <a:t> 2011 NJCC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1818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4775"/>
            <a:ext cx="9144000" cy="1143000"/>
          </a:xfr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US" sz="4000" dirty="0" smtClean="0">
                <a:cs typeface="+mj-cs"/>
              </a:rPr>
              <a:t>Factors in the Development of</a:t>
            </a:r>
            <a:br>
              <a:rPr lang="en-US" sz="4000" dirty="0" smtClean="0">
                <a:cs typeface="+mj-cs"/>
              </a:rPr>
            </a:br>
            <a:r>
              <a:rPr lang="en-US" sz="4000" dirty="0" smtClean="0">
                <a:cs typeface="+mj-cs"/>
              </a:rPr>
              <a:t>Acute Hypertension</a:t>
            </a:r>
          </a:p>
        </p:txBody>
      </p:sp>
      <p:sp>
        <p:nvSpPr>
          <p:cNvPr id="293891" name="Rectangle 3"/>
          <p:cNvSpPr>
            <a:spLocks noChangeArrowheads="1"/>
          </p:cNvSpPr>
          <p:nvPr/>
        </p:nvSpPr>
        <p:spPr bwMode="auto">
          <a:xfrm>
            <a:off x="6206067" y="1638300"/>
            <a:ext cx="2616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PACU</a:t>
            </a:r>
            <a:endParaRPr lang="en-US" sz="28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endParaRPr lang="en-US" sz="20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Pain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Anxiety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Distended Bladder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Hypervolemia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Vasoconstriction</a:t>
            </a: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0" y="1276351"/>
            <a:ext cx="3060700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lnSpc>
                <a:spcPct val="190000"/>
              </a:lnSpc>
              <a:spcBef>
                <a:spcPct val="30000"/>
              </a:spcBef>
              <a:spcAft>
                <a:spcPct val="10000"/>
              </a:spcAft>
              <a:buSzPct val="100000"/>
              <a:defRPr/>
            </a:pP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ER/CC</a:t>
            </a:r>
          </a:p>
          <a:p>
            <a:pPr algn="ctr">
              <a:lnSpc>
                <a:spcPct val="205000"/>
              </a:lnSpc>
              <a:buSzPct val="100000"/>
              <a:defRPr/>
            </a:pPr>
            <a:r>
              <a:rPr lang="en-US" sz="2400" dirty="0">
                <a:effectLst/>
                <a:cs typeface="+mn-cs"/>
              </a:rPr>
              <a:t>Myocardial Ischemia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 err="1">
                <a:effectLst/>
                <a:cs typeface="+mn-cs"/>
              </a:rPr>
              <a:t>Hypercarbia</a:t>
            </a:r>
            <a:r>
              <a:rPr lang="en-US" sz="2400" dirty="0">
                <a:effectLst/>
                <a:cs typeface="+mn-cs"/>
              </a:rPr>
              <a:t>/</a:t>
            </a: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Hypoxemia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Reduced organ perfusion</a:t>
            </a: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b="1" dirty="0">
                <a:effectLst/>
                <a:cs typeface="+mn-cs"/>
              </a:rPr>
              <a:t>-</a:t>
            </a:r>
            <a:r>
              <a:rPr lang="en-US" sz="2400" dirty="0">
                <a:effectLst/>
                <a:cs typeface="+mn-cs"/>
              </a:rPr>
              <a:t>Renal</a:t>
            </a: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-Cerebral</a:t>
            </a:r>
          </a:p>
        </p:txBody>
      </p:sp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0" y="1243013"/>
            <a:ext cx="9144000" cy="74612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sp>
        <p:nvSpPr>
          <p:cNvPr id="293894" name="Rectangle 6"/>
          <p:cNvSpPr>
            <a:spLocks noChangeArrowheads="1"/>
          </p:cNvSpPr>
          <p:nvPr/>
        </p:nvSpPr>
        <p:spPr bwMode="auto">
          <a:xfrm>
            <a:off x="2777067" y="1590676"/>
            <a:ext cx="3687234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OR</a:t>
            </a:r>
            <a:endParaRPr lang="en-US" sz="28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endParaRPr lang="en-US" sz="20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Vascular clamping (afterload)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 err="1">
                <a:effectLst/>
                <a:cs typeface="+mn-cs"/>
              </a:rPr>
              <a:t>Hyperdynamic</a:t>
            </a:r>
            <a:r>
              <a:rPr lang="en-US" sz="2400" dirty="0">
                <a:effectLst/>
                <a:cs typeface="+mn-cs"/>
              </a:rPr>
              <a:t> Myocardium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Malignant</a:t>
            </a: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Hyperthermia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  <a:buSzPct val="100000"/>
              <a:defRPr/>
            </a:pPr>
            <a:endParaRPr lang="en-US" sz="2400" dirty="0">
              <a:effectLst/>
              <a:cs typeface="+mn-cs"/>
            </a:endParaRPr>
          </a:p>
          <a:p>
            <a:pPr algn="ctr">
              <a:spcBef>
                <a:spcPct val="20000"/>
              </a:spcBef>
              <a:buSzPct val="100000"/>
              <a:defRPr/>
            </a:pPr>
            <a:r>
              <a:rPr lang="en-US" sz="2400" dirty="0">
                <a:effectLst/>
                <a:cs typeface="+mn-cs"/>
              </a:rPr>
              <a:t>Diastolic Dysfunction</a:t>
            </a:r>
          </a:p>
        </p:txBody>
      </p:sp>
      <p:sp>
        <p:nvSpPr>
          <p:cNvPr id="293898" name="Line 10"/>
          <p:cNvSpPr>
            <a:spLocks noChangeShapeType="1"/>
          </p:cNvSpPr>
          <p:nvPr/>
        </p:nvSpPr>
        <p:spPr bwMode="auto">
          <a:xfrm rot="13094042">
            <a:off x="4612200" y="1989958"/>
            <a:ext cx="3271291" cy="42870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899" name="Line 11"/>
          <p:cNvSpPr>
            <a:spLocks noChangeShapeType="1"/>
          </p:cNvSpPr>
          <p:nvPr/>
        </p:nvSpPr>
        <p:spPr bwMode="auto">
          <a:xfrm rot="13094042">
            <a:off x="1413152" y="2008568"/>
            <a:ext cx="3328427" cy="427836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5810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5615"/>
            <a:ext cx="6512511" cy="1143000"/>
          </a:xfrm>
        </p:spPr>
        <p:txBody>
          <a:bodyPr/>
          <a:lstStyle/>
          <a:p>
            <a:pPr algn="ctr"/>
            <a:r>
              <a:rPr lang="en-US" sz="3600" dirty="0" smtClean="0"/>
              <a:t>Causes of Postoperative Hypertension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2999" y="2332716"/>
            <a:ext cx="6512511" cy="4237713"/>
          </a:xfrm>
        </p:spPr>
        <p:txBody>
          <a:bodyPr>
            <a:noAutofit/>
          </a:bodyPr>
          <a:lstStyle/>
          <a:p>
            <a:r>
              <a:rPr lang="en-US" sz="2400" dirty="0" smtClean="0"/>
              <a:t>Preoperative hypertension</a:t>
            </a:r>
          </a:p>
          <a:p>
            <a:r>
              <a:rPr lang="en-US" sz="2400" dirty="0" smtClean="0"/>
              <a:t>Withdrawal of antihypertensive medications</a:t>
            </a:r>
          </a:p>
          <a:p>
            <a:r>
              <a:rPr lang="en-US" sz="2400" dirty="0" smtClean="0"/>
              <a:t>Pain</a:t>
            </a:r>
          </a:p>
          <a:p>
            <a:r>
              <a:rPr lang="en-US" sz="2400" dirty="0" smtClean="0"/>
              <a:t>Emergence Delirium/Agitation</a:t>
            </a:r>
          </a:p>
          <a:p>
            <a:r>
              <a:rPr lang="en-US" sz="2400" dirty="0" smtClean="0"/>
              <a:t>Hypoxia</a:t>
            </a:r>
          </a:p>
          <a:p>
            <a:r>
              <a:rPr lang="en-US" sz="2400" dirty="0" err="1" smtClean="0"/>
              <a:t>Hypercarbia</a:t>
            </a:r>
            <a:endParaRPr lang="en-US" sz="2400" dirty="0" smtClean="0"/>
          </a:p>
          <a:p>
            <a:r>
              <a:rPr lang="en-US" sz="2400" dirty="0" smtClean="0"/>
              <a:t>Hypothermia</a:t>
            </a:r>
          </a:p>
          <a:p>
            <a:r>
              <a:rPr lang="en-US" sz="2400" dirty="0" smtClean="0"/>
              <a:t>Hypervolemia</a:t>
            </a:r>
          </a:p>
          <a:p>
            <a:r>
              <a:rPr lang="en-US" sz="2400" dirty="0" smtClean="0"/>
              <a:t>Type of Surgery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1837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277502"/>
            <a:ext cx="6400800" cy="4384949"/>
          </a:xfrm>
        </p:spPr>
        <p:txBody>
          <a:bodyPr/>
          <a:lstStyle/>
          <a:p>
            <a:r>
              <a:rPr lang="en-US" sz="2800" dirty="0" smtClean="0"/>
              <a:t>Hypertensive crises</a:t>
            </a:r>
          </a:p>
          <a:p>
            <a:pPr lvl="1"/>
            <a:r>
              <a:rPr lang="en-US" sz="2400" dirty="0" smtClean="0"/>
              <a:t>Hypertensive encephalopathy</a:t>
            </a:r>
          </a:p>
          <a:p>
            <a:pPr lvl="1"/>
            <a:r>
              <a:rPr lang="en-US" sz="2400" dirty="0" smtClean="0"/>
              <a:t>Acute ICP elevation</a:t>
            </a:r>
          </a:p>
          <a:p>
            <a:pPr lvl="1"/>
            <a:r>
              <a:rPr lang="en-US" sz="2400" dirty="0" smtClean="0"/>
              <a:t>Acute Aortic Dissection</a:t>
            </a:r>
          </a:p>
          <a:p>
            <a:pPr lvl="1"/>
            <a:r>
              <a:rPr lang="en-US" sz="2400" dirty="0" smtClean="0"/>
              <a:t>Acute pulmonary edema with LVF</a:t>
            </a:r>
          </a:p>
          <a:p>
            <a:pPr lvl="1"/>
            <a:r>
              <a:rPr lang="en-US" sz="2400" dirty="0" smtClean="0"/>
              <a:t>Acute MI/Unstable Angina</a:t>
            </a:r>
          </a:p>
          <a:p>
            <a:pPr lvl="1"/>
            <a:r>
              <a:rPr lang="en-US" sz="2400" dirty="0" err="1" smtClean="0"/>
              <a:t>Eclampsia</a:t>
            </a:r>
            <a:endParaRPr lang="en-US" sz="2400" dirty="0" smtClean="0"/>
          </a:p>
          <a:p>
            <a:pPr lvl="1"/>
            <a:r>
              <a:rPr lang="en-US" sz="2400" dirty="0" smtClean="0"/>
              <a:t>Acute Renal Failure</a:t>
            </a:r>
          </a:p>
          <a:p>
            <a:pPr lvl="1"/>
            <a:r>
              <a:rPr lang="en-US" sz="2400" dirty="0" err="1" smtClean="0"/>
              <a:t>Pheochromocytoma</a:t>
            </a:r>
            <a:r>
              <a:rPr lang="en-US" sz="2400" dirty="0" smtClean="0"/>
              <a:t> crisis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43000" y="525615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smtClean="0"/>
              <a:t>Causes of Postoperative Hypertension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704334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52474" r="-52474"/>
          <a:stretch>
            <a:fillRect/>
          </a:stretch>
        </p:blipFill>
        <p:spPr>
          <a:xfrm>
            <a:off x="-4762065" y="0"/>
            <a:ext cx="18663953" cy="6858000"/>
          </a:xfrm>
        </p:spPr>
      </p:pic>
    </p:spTree>
    <p:extLst>
      <p:ext uri="{BB962C8B-B14F-4D97-AF65-F5344CB8AC3E}">
        <p14:creationId xmlns:p14="http://schemas.microsoft.com/office/powerpoint/2010/main" val="3183852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349218" y="1616076"/>
            <a:ext cx="773288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2">
              <a:defRPr/>
            </a:pPr>
            <a:r>
              <a:rPr lang="en-US" sz="3200" dirty="0">
                <a:effectLst/>
                <a:cs typeface="+mn-cs"/>
                <a:sym typeface="Wingdings" charset="0"/>
              </a:rPr>
              <a:t>   </a:t>
            </a:r>
            <a:r>
              <a:rPr lang="en-US" sz="3200" dirty="0">
                <a:effectLst/>
                <a:cs typeface="+mn-cs"/>
              </a:rPr>
              <a:t>Hypertensive Emergencies</a:t>
            </a:r>
          </a:p>
          <a:p>
            <a:pPr lvl="2">
              <a:defRPr/>
            </a:pPr>
            <a:r>
              <a:rPr lang="en-US" sz="3200" dirty="0">
                <a:effectLst/>
                <a:cs typeface="+mn-cs"/>
              </a:rPr>
              <a:t>     Initiate treatment immediately</a:t>
            </a:r>
          </a:p>
          <a:p>
            <a:pPr lvl="2">
              <a:defRPr/>
            </a:pPr>
            <a:endParaRPr lang="en-US" sz="3200" dirty="0">
              <a:effectLst/>
              <a:cs typeface="+mn-cs"/>
              <a:sym typeface="Wingdings" charset="0"/>
            </a:endParaRPr>
          </a:p>
          <a:p>
            <a:pPr lvl="2">
              <a:defRPr/>
            </a:pPr>
            <a:r>
              <a:rPr lang="en-US" sz="3200" dirty="0">
                <a:effectLst/>
                <a:cs typeface="+mn-cs"/>
                <a:sym typeface="Wingdings" charset="0"/>
              </a:rPr>
              <a:t>   </a:t>
            </a:r>
            <a:r>
              <a:rPr lang="en-US" sz="3200" dirty="0">
                <a:effectLst/>
                <a:cs typeface="+mn-cs"/>
              </a:rPr>
              <a:t>Hypertensive Urgencies</a:t>
            </a:r>
          </a:p>
          <a:p>
            <a:pPr lvl="2">
              <a:defRPr/>
            </a:pPr>
            <a:r>
              <a:rPr lang="en-US" sz="3200" dirty="0">
                <a:effectLst/>
                <a:cs typeface="+mn-cs"/>
              </a:rPr>
              <a:t>     Reduce BP within a few hours</a:t>
            </a:r>
          </a:p>
          <a:p>
            <a:pPr lvl="2">
              <a:defRPr/>
            </a:pPr>
            <a:endParaRPr lang="en-US" sz="3200" dirty="0">
              <a:effectLst/>
              <a:cs typeface="+mn-cs"/>
              <a:sym typeface="Wingdings" charset="0"/>
            </a:endParaRPr>
          </a:p>
          <a:p>
            <a:pPr lvl="2">
              <a:defRPr/>
            </a:pPr>
            <a:r>
              <a:rPr lang="en-US" sz="3200" dirty="0">
                <a:effectLst/>
                <a:cs typeface="+mn-cs"/>
                <a:sym typeface="Wingdings" charset="0"/>
              </a:rPr>
              <a:t></a:t>
            </a:r>
            <a:r>
              <a:rPr lang="en-US" sz="3200" dirty="0">
                <a:effectLst/>
                <a:cs typeface="+mn-cs"/>
              </a:rPr>
              <a:t>   Non-urgent Stage 3 Hypertension</a:t>
            </a:r>
          </a:p>
          <a:p>
            <a:pPr lvl="2">
              <a:defRPr/>
            </a:pPr>
            <a:r>
              <a:rPr lang="en-US" sz="3200" dirty="0">
                <a:effectLst/>
                <a:cs typeface="+mn-cs"/>
              </a:rPr>
              <a:t>     Reduce BP within one week</a:t>
            </a:r>
          </a:p>
        </p:txBody>
      </p:sp>
      <p:sp>
        <p:nvSpPr>
          <p:cNvPr id="194563" name="Rectangle 3"/>
          <p:cNvSpPr>
            <a:spLocks noChangeArrowheads="1"/>
          </p:cNvSpPr>
          <p:nvPr/>
        </p:nvSpPr>
        <p:spPr bwMode="auto">
          <a:xfrm>
            <a:off x="660863" y="271464"/>
            <a:ext cx="728697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effectLst/>
                <a:latin typeface="Times New Roman" charset="0"/>
                <a:cs typeface="+mn-cs"/>
              </a:rPr>
              <a:t>Treatment Guidelines*</a:t>
            </a:r>
            <a:endParaRPr lang="en-US" sz="4000" b="1" i="1" dirty="0">
              <a:effectLst/>
              <a:latin typeface="Times New Roman" charset="0"/>
              <a:cs typeface="+mn-cs"/>
            </a:endParaRPr>
          </a:p>
        </p:txBody>
      </p:sp>
      <p:sp>
        <p:nvSpPr>
          <p:cNvPr id="194564" name="Rectangle 4"/>
          <p:cNvSpPr>
            <a:spLocks noChangeArrowheads="1"/>
          </p:cNvSpPr>
          <p:nvPr/>
        </p:nvSpPr>
        <p:spPr bwMode="auto">
          <a:xfrm>
            <a:off x="0" y="1147763"/>
            <a:ext cx="9144000" cy="74612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3300589" y="6154738"/>
            <a:ext cx="553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600" dirty="0">
                <a:effectLst/>
                <a:cs typeface="+mn-cs"/>
              </a:rPr>
              <a:t>*JNC VI. Arch Intern Med 1997;157:2413-2448</a:t>
            </a:r>
          </a:p>
        </p:txBody>
      </p:sp>
    </p:spTree>
    <p:extLst>
      <p:ext uri="{BB962C8B-B14F-4D97-AF65-F5344CB8AC3E}">
        <p14:creationId xmlns:p14="http://schemas.microsoft.com/office/powerpoint/2010/main" val="23426282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0025"/>
            <a:ext cx="9144000" cy="1143000"/>
          </a:xfrm>
        </p:spPr>
        <p:txBody>
          <a:bodyPr/>
          <a:lstStyle/>
          <a:p>
            <a:pPr algn="ctr">
              <a:defRPr/>
            </a:pPr>
            <a:r>
              <a:rPr lang="en-US" sz="3600" dirty="0" smtClean="0">
                <a:cs typeface="+mj-cs"/>
              </a:rPr>
              <a:t>Endpoints of Antihypertensive Therapy</a:t>
            </a:r>
          </a:p>
        </p:txBody>
      </p:sp>
      <p:sp>
        <p:nvSpPr>
          <p:cNvPr id="296965" name="Text Box 5"/>
          <p:cNvSpPr txBox="1">
            <a:spLocks noChangeArrowheads="1"/>
          </p:cNvSpPr>
          <p:nvPr/>
        </p:nvSpPr>
        <p:spPr bwMode="auto">
          <a:xfrm>
            <a:off x="878764" y="1903770"/>
            <a:ext cx="7312640" cy="422679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0000"/>
                    </a:gs>
                    <a:gs pos="100000">
                      <a:srgbClr val="FAFD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dirty="0">
                <a:effectLst/>
                <a:cs typeface="+mn-cs"/>
              </a:rPr>
              <a:t>Reduce MAP by 20-25%</a:t>
            </a:r>
            <a:r>
              <a:rPr lang="en-US" sz="2800" dirty="0">
                <a:effectLst/>
                <a:cs typeface="+mn-cs"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charset="0"/>
                <a:cs typeface="+mn-cs"/>
              </a:rPr>
              <a:t/>
            </a:r>
            <a:br>
              <a:rPr lang="en-US" sz="2800" dirty="0">
                <a:solidFill>
                  <a:schemeClr val="tx1"/>
                </a:solidFill>
                <a:effectLst/>
                <a:latin typeface="Times New Roman" charset="0"/>
                <a:cs typeface="+mn-cs"/>
              </a:rPr>
            </a:br>
            <a:r>
              <a:rPr lang="en-US" sz="2800" dirty="0">
                <a:effectLst/>
                <a:cs typeface="+mn-cs"/>
              </a:rPr>
              <a:t>or</a:t>
            </a:r>
          </a:p>
          <a:p>
            <a:pPr algn="ctr">
              <a:lnSpc>
                <a:spcPct val="200000"/>
              </a:lnSpc>
              <a:defRPr/>
            </a:pPr>
            <a:r>
              <a:rPr lang="en-US" sz="3200" dirty="0">
                <a:effectLst/>
                <a:cs typeface="+mn-cs"/>
              </a:rPr>
              <a:t>Reduce MAP to 110-120 mmHg</a:t>
            </a:r>
            <a:r>
              <a:rPr lang="en-US" sz="2800" dirty="0">
                <a:effectLst/>
                <a:cs typeface="+mn-cs"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charset="0"/>
                <a:cs typeface="+mn-cs"/>
              </a:rPr>
              <a:t/>
            </a:r>
            <a:br>
              <a:rPr lang="en-US" sz="2800" dirty="0">
                <a:solidFill>
                  <a:schemeClr val="tx1"/>
                </a:solidFill>
                <a:effectLst/>
                <a:latin typeface="Times New Roman" charset="0"/>
                <a:cs typeface="+mn-cs"/>
              </a:rPr>
            </a:br>
            <a:r>
              <a:rPr lang="en-US" sz="2800" dirty="0">
                <a:effectLst/>
                <a:cs typeface="+mn-cs"/>
              </a:rPr>
              <a:t>(whichever is higher)</a:t>
            </a:r>
          </a:p>
          <a:p>
            <a:pPr algn="ctr">
              <a:lnSpc>
                <a:spcPct val="200000"/>
              </a:lnSpc>
              <a:defRPr/>
            </a:pPr>
            <a:r>
              <a:rPr lang="en-US" sz="3200" dirty="0">
                <a:effectLst/>
                <a:cs typeface="+mn-cs"/>
              </a:rPr>
              <a:t>Achieve target BP within 2-4 hours</a:t>
            </a:r>
            <a:endParaRPr lang="en-US" sz="2800" dirty="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  <p:sp>
        <p:nvSpPr>
          <p:cNvPr id="296966" name="Rectangle 6"/>
          <p:cNvSpPr>
            <a:spLocks noChangeArrowheads="1"/>
          </p:cNvSpPr>
          <p:nvPr/>
        </p:nvSpPr>
        <p:spPr bwMode="auto">
          <a:xfrm>
            <a:off x="0" y="1509713"/>
            <a:ext cx="9144000" cy="74612"/>
          </a:xfrm>
          <a:prstGeom prst="rect">
            <a:avLst/>
          </a:prstGeom>
          <a:gradFill rotWithShape="0">
            <a:gsLst>
              <a:gs pos="0">
                <a:srgbClr val="EA4E86"/>
              </a:gs>
              <a:gs pos="100000">
                <a:srgbClr val="FFD77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2400">
              <a:solidFill>
                <a:schemeClr val="tx1"/>
              </a:solidFill>
              <a:effectLst/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9857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34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73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4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533" y="114300"/>
            <a:ext cx="9025467" cy="8128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Goals for an Ideal Antihypertensive Agent in Setting of Cardiac Surgery</a:t>
            </a:r>
          </a:p>
        </p:txBody>
      </p:sp>
      <p:sp>
        <p:nvSpPr>
          <p:cNvPr id="5564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6175" y="1976438"/>
            <a:ext cx="7434263" cy="40449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Rapid onset of action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Predictable dose response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Titratable to desired BP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Highly vascular selective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Maintain stroke volume and cardiac output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Rapidly reversible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Low risk of overshoot hypotension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Low risk of adverse reactions</a:t>
            </a:r>
          </a:p>
        </p:txBody>
      </p:sp>
      <p:sp>
        <p:nvSpPr>
          <p:cNvPr id="5564420" name="Text Box 4"/>
          <p:cNvSpPr txBox="1">
            <a:spLocks noChangeArrowheads="1"/>
          </p:cNvSpPr>
          <p:nvPr/>
        </p:nvSpPr>
        <p:spPr bwMode="auto">
          <a:xfrm>
            <a:off x="0" y="6364288"/>
            <a:ext cx="71675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001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573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145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17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kumimoji="0" lang="en-US" sz="1200" b="0"/>
              <a:t>Levy JH. </a:t>
            </a:r>
            <a:r>
              <a:rPr kumimoji="0" lang="en-US" sz="1200" b="0" i="1"/>
              <a:t>Anesthesiol Clin North Am.</a:t>
            </a:r>
            <a:r>
              <a:rPr kumimoji="0" lang="en-US" sz="1200" b="0"/>
              <a:t> 1988;17:587-678.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kumimoji="0" lang="en-US" sz="1200" b="0"/>
              <a:t>Oparil S et al. </a:t>
            </a:r>
            <a:r>
              <a:rPr kumimoji="0" lang="en-US" sz="1200" b="0" i="1"/>
              <a:t>Am J Hypertens. </a:t>
            </a:r>
            <a:r>
              <a:rPr kumimoji="0" lang="en-US" sz="1200" b="0"/>
              <a:t>1999;12:653-664.</a:t>
            </a:r>
          </a:p>
        </p:txBody>
      </p:sp>
      <p:sp>
        <p:nvSpPr>
          <p:cNvPr id="5564421" name="Rectangle 5"/>
          <p:cNvSpPr>
            <a:spLocks noChangeArrowheads="1"/>
          </p:cNvSpPr>
          <p:nvPr/>
        </p:nvSpPr>
        <p:spPr bwMode="auto">
          <a:xfrm>
            <a:off x="895350" y="1412875"/>
            <a:ext cx="6883400" cy="4889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Monotype Sorts" charset="0"/>
              <a:buNone/>
            </a:pPr>
            <a:r>
              <a:rPr lang="en-US" sz="2600" b="0" dirty="0">
                <a:solidFill>
                  <a:srgbClr val="FFFC9C"/>
                </a:solidFill>
              </a:rPr>
              <a:t>    </a:t>
            </a:r>
            <a:r>
              <a:rPr lang="en-US" sz="2600" b="0" dirty="0">
                <a:solidFill>
                  <a:schemeClr val="accent5"/>
                </a:solidFill>
              </a:rPr>
              <a:t>Desirable Properties for Intravenous Agent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891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6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564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6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564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6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64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564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4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64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4419" grpId="0" build="p" autoUpdateAnimBg="0" advAuto="500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l="-6162" r="-6162"/>
          <a:stretch>
            <a:fillRect/>
          </a:stretch>
        </p:blipFill>
        <p:spPr>
          <a:xfrm>
            <a:off x="-516466" y="0"/>
            <a:ext cx="10159520" cy="6858000"/>
          </a:xfrm>
        </p:spPr>
      </p:pic>
    </p:spTree>
    <p:extLst>
      <p:ext uri="{BB962C8B-B14F-4D97-AF65-F5344CB8AC3E}">
        <p14:creationId xmlns:p14="http://schemas.microsoft.com/office/powerpoint/2010/main" val="3705109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19063"/>
            <a:ext cx="9144000" cy="1225551"/>
          </a:xfrm>
          <a:noFill/>
          <a:ln/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tx1"/>
                </a:solidFill>
              </a:rPr>
              <a:t>Therapeutic Approaches to Arterial Vasodilation: Armamentarium</a:t>
            </a:r>
          </a:p>
        </p:txBody>
      </p:sp>
      <p:sp>
        <p:nvSpPr>
          <p:cNvPr id="5566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11313" y="1895475"/>
            <a:ext cx="6831012" cy="4095750"/>
          </a:xfrm>
          <a:prstGeom prst="rect">
            <a:avLst/>
          </a:prstGeom>
          <a:noFill/>
          <a:ln/>
        </p:spPr>
        <p:txBody>
          <a:bodyPr lIns="90488" tIns="44450" rIns="90488" bIns="44450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ACE inhibition 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Alpha-1 adrenergic blockade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Calcium channel blockade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Dopamine-1 stimulation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Ganglionic blockade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Cyclic nucleotide stimulation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PDE inhibition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/>
              <a:t>Potassium channel modulation</a:t>
            </a:r>
          </a:p>
        </p:txBody>
      </p:sp>
      <p:sp>
        <p:nvSpPr>
          <p:cNvPr id="5566468" name="Text Box 4"/>
          <p:cNvSpPr txBox="1">
            <a:spLocks noChangeArrowheads="1"/>
          </p:cNvSpPr>
          <p:nvPr/>
        </p:nvSpPr>
        <p:spPr bwMode="auto">
          <a:xfrm>
            <a:off x="0" y="6583363"/>
            <a:ext cx="6750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buFontTx/>
              <a:buNone/>
            </a:pPr>
            <a:r>
              <a:rPr kumimoji="0" lang="en-US" sz="1200" b="0">
                <a:solidFill>
                  <a:schemeClr val="tx1"/>
                </a:solidFill>
              </a:rPr>
              <a:t>Levy JH:  The ideal agent for perioperative hypertension. </a:t>
            </a:r>
            <a:r>
              <a:rPr kumimoji="0" lang="en-US" sz="1200" b="0" i="1">
                <a:solidFill>
                  <a:schemeClr val="tx1"/>
                </a:solidFill>
              </a:rPr>
              <a:t>Acta Anaesth Scand</a:t>
            </a:r>
            <a:r>
              <a:rPr kumimoji="0" lang="en-US" sz="1200" b="0">
                <a:solidFill>
                  <a:schemeClr val="tx1"/>
                </a:solidFill>
              </a:rPr>
              <a:t> 1993; 37(S):20-25.</a:t>
            </a:r>
          </a:p>
        </p:txBody>
      </p:sp>
      <p:sp>
        <p:nvSpPr>
          <p:cNvPr id="5566469" name="Rectangle 5"/>
          <p:cNvSpPr>
            <a:spLocks noChangeArrowheads="1"/>
          </p:cNvSpPr>
          <p:nvPr/>
        </p:nvSpPr>
        <p:spPr bwMode="auto">
          <a:xfrm>
            <a:off x="637647" y="1287463"/>
            <a:ext cx="5407025" cy="4889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E9C09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3365FB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Monotype Sorts" charset="0"/>
              <a:buNone/>
            </a:pPr>
            <a:r>
              <a:rPr lang="en-US" sz="2600" b="0" dirty="0">
                <a:solidFill>
                  <a:srgbClr val="FFFC9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en-US" sz="2600" b="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Treatment Options</a:t>
            </a:r>
            <a:endParaRPr lang="en-US" sz="2600" dirty="0">
              <a:solidFill>
                <a:schemeClr val="accent5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3475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43000" y="160020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Treatment Options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12480" b="-12480"/>
          <a:stretch>
            <a:fillRect/>
          </a:stretch>
        </p:blipFill>
        <p:spPr>
          <a:xfrm>
            <a:off x="-1" y="932058"/>
            <a:ext cx="9119169" cy="6554714"/>
          </a:xfrm>
        </p:spPr>
      </p:pic>
    </p:spTree>
    <p:extLst>
      <p:ext uri="{BB962C8B-B14F-4D97-AF65-F5344CB8AC3E}">
        <p14:creationId xmlns:p14="http://schemas.microsoft.com/office/powerpoint/2010/main" val="3622537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6201833"/>
            <a:ext cx="5956300" cy="1905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-15380" b="-15380"/>
          <a:stretch>
            <a:fillRect/>
          </a:stretch>
        </p:blipFill>
        <p:spPr>
          <a:xfrm>
            <a:off x="-5952" y="701883"/>
            <a:ext cx="9149952" cy="6952003"/>
          </a:xfrm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143000" y="16002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mtClean="0"/>
              <a:t>Treatment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789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589201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Clevidipine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25397" y="2027702"/>
            <a:ext cx="7378590" cy="4038766"/>
          </a:xfrm>
        </p:spPr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 </a:t>
            </a:r>
            <a:r>
              <a:rPr lang="en-US" dirty="0" err="1" smtClean="0"/>
              <a:t>dihydropyridine</a:t>
            </a:r>
            <a:r>
              <a:rPr lang="en-US" dirty="0" smtClean="0"/>
              <a:t> CCB</a:t>
            </a:r>
          </a:p>
          <a:p>
            <a:endParaRPr lang="en-US" dirty="0" smtClean="0"/>
          </a:p>
          <a:p>
            <a:r>
              <a:rPr lang="en-US" dirty="0" smtClean="0"/>
              <a:t>Approved for </a:t>
            </a:r>
            <a:r>
              <a:rPr lang="en-US" dirty="0" err="1" smtClean="0"/>
              <a:t>HTive</a:t>
            </a:r>
            <a:r>
              <a:rPr lang="en-US" dirty="0" smtClean="0"/>
              <a:t> crisis &amp; when need tight BP control</a:t>
            </a:r>
          </a:p>
          <a:p>
            <a:endParaRPr lang="en-US" dirty="0" smtClean="0"/>
          </a:p>
          <a:p>
            <a:r>
              <a:rPr lang="en-US" dirty="0" smtClean="0"/>
              <a:t>Ultra-short-acting, selective arteriolar vasodilator</a:t>
            </a:r>
          </a:p>
          <a:p>
            <a:endParaRPr lang="en-US" dirty="0" smtClean="0"/>
          </a:p>
          <a:p>
            <a:r>
              <a:rPr lang="en-US" dirty="0" smtClean="0"/>
              <a:t>Half life of 1 minute!!!</a:t>
            </a:r>
          </a:p>
          <a:p>
            <a:endParaRPr lang="en-US" dirty="0"/>
          </a:p>
          <a:p>
            <a:r>
              <a:rPr lang="en-US" dirty="0" smtClean="0"/>
              <a:t>BP lowering effects seen within 2-3 minutes of infusion</a:t>
            </a:r>
          </a:p>
        </p:txBody>
      </p:sp>
      <p:sp>
        <p:nvSpPr>
          <p:cNvPr id="113" name="Rectangle 35"/>
          <p:cNvSpPr>
            <a:spLocks noChangeArrowheads="1"/>
          </p:cNvSpPr>
          <p:nvPr/>
        </p:nvSpPr>
        <p:spPr bwMode="auto">
          <a:xfrm>
            <a:off x="6964948" y="2824163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kumimoji="0" lang="en-GB" sz="1400">
                <a:solidFill>
                  <a:schemeClr val="tx1"/>
                </a:solidFill>
                <a:ea typeface="ヒラギノ角ゴ Pro W3" charset="0"/>
                <a:cs typeface="ヒラギノ角ゴ Pro W3" charset="0"/>
              </a:rPr>
              <a:t>H</a:t>
            </a: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336" y="166688"/>
            <a:ext cx="27940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629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947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Clevidipine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58947" y="2172859"/>
            <a:ext cx="7378590" cy="4038766"/>
          </a:xfrm>
        </p:spPr>
        <p:txBody>
          <a:bodyPr/>
          <a:lstStyle/>
          <a:p>
            <a:r>
              <a:rPr lang="en-US" dirty="0" smtClean="0"/>
              <a:t>Rapidly metabolized by red blood cell </a:t>
            </a:r>
            <a:r>
              <a:rPr lang="en-US" dirty="0" err="1" smtClean="0"/>
              <a:t>esterases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Metabolism not affected by renal or hepatic function</a:t>
            </a:r>
          </a:p>
          <a:p>
            <a:endParaRPr lang="en-US" dirty="0" smtClean="0"/>
          </a:p>
          <a:p>
            <a:r>
              <a:rPr lang="en-US" dirty="0" smtClean="0"/>
              <a:t>Stroke volume and CO usually increase</a:t>
            </a:r>
          </a:p>
          <a:p>
            <a:endParaRPr lang="en-US" dirty="0" smtClean="0"/>
          </a:p>
          <a:p>
            <a:r>
              <a:rPr lang="en-US" dirty="0" smtClean="0"/>
              <a:t>Increases coronary blood flow</a:t>
            </a:r>
          </a:p>
          <a:p>
            <a:endParaRPr lang="en-US" dirty="0" smtClean="0"/>
          </a:p>
          <a:p>
            <a:r>
              <a:rPr lang="en-US" dirty="0" smtClean="0"/>
              <a:t>Protects against ischemia/reperfusion injury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466" y="-1"/>
            <a:ext cx="2626533" cy="217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246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984" y="37185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Nicardipine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055878"/>
            <a:ext cx="7378590" cy="4038766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generation </a:t>
            </a:r>
            <a:r>
              <a:rPr lang="en-US" dirty="0" err="1" smtClean="0"/>
              <a:t>dihydropyridine</a:t>
            </a:r>
            <a:r>
              <a:rPr lang="en-US" dirty="0" smtClean="0"/>
              <a:t> CCB</a:t>
            </a:r>
          </a:p>
          <a:p>
            <a:endParaRPr lang="en-US" dirty="0" smtClean="0"/>
          </a:p>
          <a:p>
            <a:r>
              <a:rPr lang="en-US" dirty="0" smtClean="0"/>
              <a:t>High vascular and cerebral/coronary vasodilation</a:t>
            </a:r>
          </a:p>
          <a:p>
            <a:endParaRPr lang="en-US" dirty="0" smtClean="0"/>
          </a:p>
          <a:p>
            <a:r>
              <a:rPr lang="en-US" dirty="0" smtClean="0"/>
              <a:t>Onset of action 5-15 min &amp; duration 4-6 hours</a:t>
            </a:r>
          </a:p>
          <a:p>
            <a:endParaRPr lang="en-US" dirty="0" smtClean="0"/>
          </a:p>
          <a:p>
            <a:r>
              <a:rPr lang="en-US" dirty="0" smtClean="0"/>
              <a:t>Reduces cardiac &amp; cerebral ischemia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511" y="150915"/>
            <a:ext cx="27940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Nicardipine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1349" y="2367369"/>
            <a:ext cx="7378590" cy="4038766"/>
          </a:xfrm>
        </p:spPr>
        <p:txBody>
          <a:bodyPr/>
          <a:lstStyle/>
          <a:p>
            <a:r>
              <a:rPr lang="en-US" dirty="0" smtClean="0"/>
              <a:t>Dosage independent of weight </a:t>
            </a:r>
            <a:r>
              <a:rPr lang="en-US" dirty="0" smtClean="0">
                <a:sym typeface="Wingdings"/>
              </a:rPr>
              <a:t> initial infusion of 5 mg/</a:t>
            </a:r>
            <a:r>
              <a:rPr lang="en-US" dirty="0" err="1" smtClean="0">
                <a:sym typeface="Wingdings"/>
              </a:rPr>
              <a:t>hr</a:t>
            </a:r>
            <a:r>
              <a:rPr lang="en-US" dirty="0" smtClean="0">
                <a:sym typeface="Wingdings"/>
              </a:rPr>
              <a:t>  increase by 2.5 mg/</a:t>
            </a:r>
            <a:r>
              <a:rPr lang="en-US" dirty="0" err="1" smtClean="0">
                <a:sym typeface="Wingdings"/>
              </a:rPr>
              <a:t>hr</a:t>
            </a:r>
            <a:r>
              <a:rPr lang="en-US" dirty="0" smtClean="0">
                <a:sym typeface="Wingdings"/>
              </a:rPr>
              <a:t> q5min to max 15 mg/h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Proven highly effective for postop HTN.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BP control typically within 10-15 min &amp; few changes</a:t>
            </a: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Increases CO &amp; CBF &amp; improves CV0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supply </a:t>
            </a:r>
            <a:r>
              <a:rPr lang="en-US" dirty="0" err="1" smtClean="0">
                <a:sym typeface="Wingdings"/>
              </a:rPr>
              <a:t>vs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demand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35" y="0"/>
            <a:ext cx="2209765" cy="23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833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Nitroglycerin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84815" y="2235559"/>
            <a:ext cx="8120573" cy="4114828"/>
          </a:xfrm>
        </p:spPr>
        <p:txBody>
          <a:bodyPr/>
          <a:lstStyle/>
          <a:p>
            <a:r>
              <a:rPr lang="en-US" dirty="0" smtClean="0"/>
              <a:t>Potent </a:t>
            </a:r>
            <a:r>
              <a:rPr lang="en-US" dirty="0" err="1" smtClean="0"/>
              <a:t>venodilator</a:t>
            </a:r>
            <a:r>
              <a:rPr lang="en-US" dirty="0" smtClean="0"/>
              <a:t> &amp; only affects arterial tone and high doses</a:t>
            </a:r>
          </a:p>
          <a:p>
            <a:r>
              <a:rPr lang="en-US" dirty="0" smtClean="0"/>
              <a:t>In volume depleted patients, NTG may cause severe hypotension &amp; reflex tachycardia</a:t>
            </a:r>
          </a:p>
          <a:p>
            <a:r>
              <a:rPr lang="en-US" dirty="0" smtClean="0"/>
              <a:t>Reduces BP by reducing preload and CO</a:t>
            </a:r>
          </a:p>
          <a:p>
            <a:r>
              <a:rPr lang="en-US" dirty="0" smtClean="0"/>
              <a:t>Increases severity of </a:t>
            </a:r>
            <a:r>
              <a:rPr lang="en-US" dirty="0" err="1" smtClean="0"/>
              <a:t>hyperadrenergic</a:t>
            </a:r>
            <a:r>
              <a:rPr lang="en-US" dirty="0" smtClean="0"/>
              <a:t> state found in APH.</a:t>
            </a:r>
          </a:p>
          <a:p>
            <a:r>
              <a:rPr lang="en-US" dirty="0" smtClean="0"/>
              <a:t>High doses may cause </a:t>
            </a:r>
            <a:r>
              <a:rPr lang="en-US" dirty="0" err="1" smtClean="0"/>
              <a:t>methemoglobinemia</a:t>
            </a:r>
            <a:endParaRPr lang="en-US" dirty="0" smtClean="0"/>
          </a:p>
          <a:p>
            <a:r>
              <a:rPr lang="en-US" dirty="0" smtClean="0"/>
              <a:t>Low doses may support IV antihypertensive therapy in APH </a:t>
            </a:r>
            <a:r>
              <a:rPr lang="en-US" dirty="0" err="1" smtClean="0"/>
              <a:t>pts</a:t>
            </a:r>
            <a:r>
              <a:rPr lang="en-US" dirty="0" smtClean="0"/>
              <a:t> with ACS, RHF or pulmonary edema</a:t>
            </a:r>
            <a:endParaRPr lang="en-US" dirty="0"/>
          </a:p>
        </p:txBody>
      </p:sp>
      <p:pic>
        <p:nvPicPr>
          <p:cNvPr id="38" name="Content Placeholder 3"/>
          <p:cNvPicPr>
            <a:picLocks noChangeAspect="1"/>
          </p:cNvPicPr>
          <p:nvPr/>
        </p:nvPicPr>
        <p:blipFill>
          <a:blip r:embed="rId2"/>
          <a:srcRect l="-37313" r="-37313"/>
          <a:stretch>
            <a:fillRect/>
          </a:stretch>
        </p:blipFill>
        <p:spPr>
          <a:xfrm>
            <a:off x="6273703" y="0"/>
            <a:ext cx="3509103" cy="190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Nitroprusside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3"/>
          </p:nvPr>
        </p:nvSpPr>
        <p:spPr>
          <a:xfrm>
            <a:off x="1143000" y="1901686"/>
            <a:ext cx="7779606" cy="4632527"/>
          </a:xfrm>
        </p:spPr>
        <p:txBody>
          <a:bodyPr/>
          <a:lstStyle/>
          <a:p>
            <a:r>
              <a:rPr lang="en-US" dirty="0" smtClean="0"/>
              <a:t>Arterial and venous vasodilator, decreases both afterload and preload.</a:t>
            </a:r>
          </a:p>
          <a:p>
            <a:endParaRPr lang="en-US" dirty="0" smtClean="0"/>
          </a:p>
          <a:p>
            <a:r>
              <a:rPr lang="en-US" dirty="0" smtClean="0"/>
              <a:t>Very potent agent, with an onset of action of seconds, duration 1-2 minutes and a T</a:t>
            </a:r>
            <a:r>
              <a:rPr lang="en-US" baseline="-25000" dirty="0" smtClean="0"/>
              <a:t>1/2</a:t>
            </a:r>
            <a:r>
              <a:rPr lang="en-US" dirty="0" smtClean="0"/>
              <a:t> of 3-4 minutes.</a:t>
            </a:r>
          </a:p>
          <a:p>
            <a:endParaRPr lang="en-US" dirty="0"/>
          </a:p>
          <a:p>
            <a:r>
              <a:rPr lang="en-US" dirty="0" smtClean="0"/>
              <a:t>Concerns with cyanide toxicity! (44% cyanide by weight) </a:t>
            </a:r>
          </a:p>
          <a:p>
            <a:endParaRPr lang="en-US" dirty="0"/>
          </a:p>
          <a:p>
            <a:r>
              <a:rPr lang="en-US" dirty="0" smtClean="0"/>
              <a:t>In patients with CAD, a significant reduction in regional blood flow (coronary steal) can occur.</a:t>
            </a:r>
          </a:p>
          <a:p>
            <a:endParaRPr lang="en-US" dirty="0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316" y="-1"/>
            <a:ext cx="2228684" cy="167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599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Nitroprusside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3"/>
          </p:nvPr>
        </p:nvSpPr>
        <p:spPr>
          <a:xfrm>
            <a:off x="1143000" y="2021788"/>
            <a:ext cx="7412008" cy="4662829"/>
          </a:xfrm>
        </p:spPr>
        <p:txBody>
          <a:bodyPr/>
          <a:lstStyle/>
          <a:p>
            <a:r>
              <a:rPr lang="en-US" dirty="0" smtClean="0"/>
              <a:t>Can reduce renal blood flow and renal function</a:t>
            </a:r>
          </a:p>
          <a:p>
            <a:endParaRPr lang="en-US" dirty="0"/>
          </a:p>
          <a:p>
            <a:r>
              <a:rPr lang="en-US" dirty="0" smtClean="0"/>
              <a:t>Decreases cerebral blood flow &amp; increases ICP</a:t>
            </a:r>
          </a:p>
          <a:p>
            <a:endParaRPr lang="en-US" dirty="0"/>
          </a:p>
          <a:p>
            <a:r>
              <a:rPr lang="en-US" dirty="0" smtClean="0"/>
              <a:t>Data suggests that SNP in excess of 4 mcg/kg/min for as little as 2-3 hours may lead to cyanide toxicity.</a:t>
            </a:r>
          </a:p>
          <a:p>
            <a:endParaRPr lang="en-US" dirty="0"/>
          </a:p>
          <a:p>
            <a:r>
              <a:rPr lang="en-US" dirty="0" smtClean="0"/>
              <a:t>ONLY use when other IV antihypertensive agents are unavailable, or in specific clinical circumstances with normal renal and hepatic function. (&lt; 2 mcg/kg/min).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211" y="0"/>
            <a:ext cx="2021789" cy="202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226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58" y="311263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Hydralazine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586" y="1871693"/>
            <a:ext cx="8097078" cy="49863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Direct arteriolar vasodilator having little or no effect on venous circulation.</a:t>
            </a:r>
          </a:p>
          <a:p>
            <a:endParaRPr lang="en-US" dirty="0"/>
          </a:p>
          <a:p>
            <a:r>
              <a:rPr lang="en-US" dirty="0" smtClean="0"/>
              <a:t>Known to increase circulating </a:t>
            </a:r>
            <a:r>
              <a:rPr lang="en-US" dirty="0" err="1" smtClean="0"/>
              <a:t>catecholamines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Rapid onset (within 5-15 min)</a:t>
            </a:r>
          </a:p>
          <a:p>
            <a:endParaRPr lang="en-US" dirty="0"/>
          </a:p>
          <a:p>
            <a:r>
              <a:rPr lang="en-US" dirty="0" smtClean="0"/>
              <a:t>Decrease in BP can last up to 12 hours</a:t>
            </a:r>
          </a:p>
          <a:p>
            <a:endParaRPr lang="en-US" dirty="0"/>
          </a:p>
          <a:p>
            <a:r>
              <a:rPr lang="en-US" dirty="0" smtClean="0"/>
              <a:t>Can be difficult to titrate BP responses</a:t>
            </a:r>
          </a:p>
          <a:p>
            <a:endParaRPr lang="en-US" dirty="0"/>
          </a:p>
          <a:p>
            <a:r>
              <a:rPr lang="en-US" dirty="0" smtClean="0"/>
              <a:t>Recent meta-analysis in OB = increased complications!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210" y="0"/>
            <a:ext cx="2309790" cy="173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41" y="327974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Fenoldopam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4894" y="2235559"/>
            <a:ext cx="7779606" cy="42485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Unique among IV BP agents in mediating vasodilation by acting on peripheral dopamine-1 receptors.</a:t>
            </a:r>
          </a:p>
          <a:p>
            <a:endParaRPr lang="en-US" dirty="0"/>
          </a:p>
          <a:p>
            <a:r>
              <a:rPr lang="en-US" dirty="0" smtClean="0"/>
              <a:t>10 times more potent than dopamine!  Mediates renal arterial vasodilation &amp; promotes </a:t>
            </a:r>
            <a:r>
              <a:rPr lang="en-US" dirty="0" err="1" smtClean="0"/>
              <a:t>natriuresis</a:t>
            </a:r>
            <a:r>
              <a:rPr lang="en-US" dirty="0" smtClean="0"/>
              <a:t> and diuresis.</a:t>
            </a:r>
          </a:p>
          <a:p>
            <a:endParaRPr lang="en-US" dirty="0"/>
          </a:p>
          <a:p>
            <a:r>
              <a:rPr lang="en-US" dirty="0" smtClean="0"/>
              <a:t>Onset of action is within 5 minutes &amp; max response within 15 minutes.</a:t>
            </a:r>
          </a:p>
          <a:p>
            <a:endParaRPr lang="en-US" dirty="0"/>
          </a:p>
          <a:p>
            <a:r>
              <a:rPr lang="en-US" dirty="0" smtClean="0"/>
              <a:t>Duration of action is 30-60 minutes &amp; no rebound HTN when stopped.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510" y="0"/>
            <a:ext cx="2627490" cy="196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41" y="327974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Fenoldopam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75655" y="2235559"/>
            <a:ext cx="7729479" cy="42652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Quickly metabolized by conjugation in liver</a:t>
            </a:r>
          </a:p>
          <a:p>
            <a:endParaRPr lang="en-US" dirty="0"/>
          </a:p>
          <a:p>
            <a:r>
              <a:rPr lang="en-US" dirty="0" smtClean="0"/>
              <a:t>After starting at 0.1 mcg/kg/min, titrate q 15min</a:t>
            </a:r>
          </a:p>
          <a:p>
            <a:endParaRPr lang="en-US" dirty="0"/>
          </a:p>
          <a:p>
            <a:r>
              <a:rPr lang="en-US" dirty="0" smtClean="0"/>
              <a:t>Infusion range of 0.03 – 0.3 mcg/kg/min controls BP</a:t>
            </a:r>
          </a:p>
          <a:p>
            <a:endParaRPr lang="en-US" dirty="0"/>
          </a:p>
          <a:p>
            <a:r>
              <a:rPr lang="en-US" dirty="0" smtClean="0"/>
              <a:t>Particularly </a:t>
            </a:r>
            <a:r>
              <a:rPr lang="en-US" dirty="0" err="1" smtClean="0"/>
              <a:t>benificial</a:t>
            </a:r>
            <a:r>
              <a:rPr lang="en-US" dirty="0" smtClean="0"/>
              <a:t> in pts. With impaired renal function.</a:t>
            </a:r>
          </a:p>
          <a:p>
            <a:endParaRPr lang="en-US" dirty="0"/>
          </a:p>
          <a:p>
            <a:r>
              <a:rPr lang="en-US" dirty="0" err="1" smtClean="0"/>
              <a:t>HTive</a:t>
            </a:r>
            <a:r>
              <a:rPr lang="en-US" dirty="0" smtClean="0"/>
              <a:t> crisis + Renal Dysfunction = 1</a:t>
            </a:r>
            <a:r>
              <a:rPr lang="en-US" baseline="30000" dirty="0" smtClean="0"/>
              <a:t>st</a:t>
            </a:r>
            <a:r>
              <a:rPr lang="en-US" dirty="0" smtClean="0"/>
              <a:t> or 2</a:t>
            </a:r>
            <a:r>
              <a:rPr lang="en-US" baseline="30000" dirty="0" smtClean="0"/>
              <a:t>nd</a:t>
            </a:r>
            <a:r>
              <a:rPr lang="en-US" dirty="0" smtClean="0"/>
              <a:t> choice agent!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096" y="0"/>
            <a:ext cx="1980904" cy="180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321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Labetolol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2364" y="2265192"/>
            <a:ext cx="7094537" cy="42819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Combined selective alpha-1 and nonselective beta-adrenergic receptor blocker</a:t>
            </a:r>
          </a:p>
          <a:p>
            <a:endParaRPr lang="en-US" dirty="0"/>
          </a:p>
          <a:p>
            <a:r>
              <a:rPr lang="en-US" dirty="0" smtClean="0"/>
              <a:t>Alpha- to beta-blocking ratio of 1:7.</a:t>
            </a:r>
          </a:p>
          <a:p>
            <a:endParaRPr lang="en-US" dirty="0"/>
          </a:p>
          <a:p>
            <a:r>
              <a:rPr lang="en-US" dirty="0" smtClean="0"/>
              <a:t>Metabolized by the liver to inactive molecule</a:t>
            </a:r>
          </a:p>
          <a:p>
            <a:endParaRPr lang="en-US" dirty="0"/>
          </a:p>
          <a:p>
            <a:r>
              <a:rPr lang="en-US" dirty="0" smtClean="0"/>
              <a:t>BP lowering effect begins within 2-5 minutes after administration</a:t>
            </a:r>
          </a:p>
          <a:p>
            <a:endParaRPr lang="en-US" dirty="0"/>
          </a:p>
          <a:p>
            <a:r>
              <a:rPr lang="en-US" dirty="0" smtClean="0"/>
              <a:t>Peak at 5-15 minutes &amp; lasts 2-4 hours.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362" y="0"/>
            <a:ext cx="2159638" cy="215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Labetolol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35196" y="2235558"/>
            <a:ext cx="7869939" cy="44824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Heart rate either maintained or slightly reduced</a:t>
            </a:r>
          </a:p>
          <a:p>
            <a:endParaRPr lang="en-US" dirty="0"/>
          </a:p>
          <a:p>
            <a:r>
              <a:rPr lang="en-US" dirty="0" err="1" smtClean="0"/>
              <a:t>Labetolol</a:t>
            </a:r>
            <a:r>
              <a:rPr lang="en-US" dirty="0" smtClean="0"/>
              <a:t> maintains CO &amp; decreases SVR w/o reducing peripheral blood flow (maintains cerebral, renal and coronary blood flow)</a:t>
            </a:r>
          </a:p>
          <a:p>
            <a:endParaRPr lang="en-US" dirty="0"/>
          </a:p>
          <a:p>
            <a:r>
              <a:rPr lang="en-US" dirty="0" smtClean="0"/>
              <a:t>Loading dose of 20mg &amp; repeated incremental doses of 20-80mg given at 10 minute intervals to reduce BP</a:t>
            </a:r>
          </a:p>
          <a:p>
            <a:endParaRPr lang="en-US" dirty="0"/>
          </a:p>
          <a:p>
            <a:r>
              <a:rPr lang="en-US" dirty="0" smtClean="0"/>
              <a:t>After initial loading dose, using infusion at 1-2 mg/min &amp; titrating until hypotensive effect quite effective.</a:t>
            </a:r>
          </a:p>
          <a:p>
            <a:endParaRPr lang="en-US" dirty="0"/>
          </a:p>
          <a:p>
            <a:r>
              <a:rPr lang="en-US" dirty="0" smtClean="0"/>
              <a:t>Found to be safe and effective with response rate of 85 – 100%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362" y="0"/>
            <a:ext cx="2159638" cy="215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29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Esmolol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6344" y="2400638"/>
            <a:ext cx="7821065" cy="41242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Particularly useful in severe postop HTN with tachycardia</a:t>
            </a:r>
          </a:p>
          <a:p>
            <a:endParaRPr lang="en-US" dirty="0" smtClean="0"/>
          </a:p>
          <a:p>
            <a:r>
              <a:rPr lang="en-US" dirty="0" smtClean="0"/>
              <a:t>Ultra-short-acting </a:t>
            </a:r>
            <a:r>
              <a:rPr lang="en-US" dirty="0" err="1" smtClean="0"/>
              <a:t>cardioselective</a:t>
            </a:r>
            <a:r>
              <a:rPr lang="en-US" dirty="0" smtClean="0"/>
              <a:t>, beta-adrenergic blocking agent.</a:t>
            </a:r>
          </a:p>
          <a:p>
            <a:endParaRPr lang="en-US" dirty="0" smtClean="0"/>
          </a:p>
          <a:p>
            <a:r>
              <a:rPr lang="en-US" dirty="0" smtClean="0"/>
              <a:t>Onset of action within 60 seconds, duration of action 10-20 minutes.</a:t>
            </a:r>
          </a:p>
          <a:p>
            <a:endParaRPr lang="en-US" dirty="0" smtClean="0"/>
          </a:p>
          <a:p>
            <a:r>
              <a:rPr lang="en-US" dirty="0" smtClean="0"/>
              <a:t>Metabolism of </a:t>
            </a:r>
            <a:r>
              <a:rPr lang="en-US" dirty="0" err="1" smtClean="0"/>
              <a:t>esmolol</a:t>
            </a:r>
            <a:r>
              <a:rPr lang="en-US" dirty="0" smtClean="0"/>
              <a:t> through rapid hydrolysis of ester linkages by red blood cell </a:t>
            </a:r>
            <a:r>
              <a:rPr lang="en-US" dirty="0" err="1" smtClean="0"/>
              <a:t>esterases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 dependent on renal or hepatic function.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526" y="0"/>
            <a:ext cx="2226473" cy="238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Esmolol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6344" y="2400638"/>
            <a:ext cx="7821065" cy="4124201"/>
          </a:xfrm>
        </p:spPr>
        <p:txBody>
          <a:bodyPr>
            <a:normAutofit/>
          </a:bodyPr>
          <a:lstStyle/>
          <a:p>
            <a:r>
              <a:rPr lang="en-US" dirty="0" smtClean="0"/>
              <a:t>Ideal beta-adrenergic blocker in postoperative patients who are at risk for CAD</a:t>
            </a:r>
          </a:p>
          <a:p>
            <a:endParaRPr lang="en-US" dirty="0"/>
          </a:p>
          <a:p>
            <a:r>
              <a:rPr lang="en-US" dirty="0" smtClean="0"/>
              <a:t>Available for both IV use as bolus &amp; infusion</a:t>
            </a:r>
          </a:p>
          <a:p>
            <a:endParaRPr lang="en-US" dirty="0"/>
          </a:p>
          <a:p>
            <a:r>
              <a:rPr lang="en-US" dirty="0" smtClean="0"/>
              <a:t>Suitable agent in situations where CO, HR, BP increased</a:t>
            </a:r>
          </a:p>
          <a:p>
            <a:endParaRPr lang="en-US" dirty="0"/>
          </a:p>
          <a:p>
            <a:r>
              <a:rPr lang="en-US" dirty="0" smtClean="0"/>
              <a:t>Typically given as 0.5 – 1.0 mg/kg loading dose over 1 minute &amp; infusion at 50 mcg/kg/min &amp; increasing up to 300 mcg/kg/min as necessary.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526" y="0"/>
            <a:ext cx="2226473" cy="238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79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Enalaprilat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235559"/>
            <a:ext cx="7512262" cy="418167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RAAS hyperactive during/after major surgery &amp; likely important mediator of </a:t>
            </a:r>
            <a:r>
              <a:rPr lang="en-US" dirty="0" err="1" smtClean="0"/>
              <a:t>microvascular</a:t>
            </a:r>
            <a:r>
              <a:rPr lang="en-US" dirty="0" smtClean="0"/>
              <a:t> ischemic injury</a:t>
            </a:r>
          </a:p>
          <a:p>
            <a:endParaRPr lang="en-US" dirty="0"/>
          </a:p>
          <a:p>
            <a:r>
              <a:rPr lang="en-US" dirty="0" smtClean="0"/>
              <a:t>Antagonism of RAAS with ACEI may afford protection against cerebrovascular and renal adverse outcomes</a:t>
            </a:r>
          </a:p>
          <a:p>
            <a:endParaRPr lang="en-US" dirty="0"/>
          </a:p>
          <a:p>
            <a:r>
              <a:rPr lang="en-US" dirty="0" smtClean="0"/>
              <a:t>1.25mg over 5 minutes every 6 hours titrated by increments of 1.25mg at 12-24 hours to a maximum of 5mg every 6 hours.</a:t>
            </a:r>
          </a:p>
          <a:p>
            <a:endParaRPr lang="en-US" dirty="0"/>
          </a:p>
          <a:p>
            <a:r>
              <a:rPr lang="en-US" dirty="0" smtClean="0"/>
              <a:t>Onset of action 15 minutes, peak effect in 1 hour and duration of action is 6 hours.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24" y="0"/>
            <a:ext cx="2051076" cy="20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28513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Enalaprilat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235559"/>
            <a:ext cx="7512262" cy="4181674"/>
          </a:xfrm>
        </p:spPr>
        <p:txBody>
          <a:bodyPr/>
          <a:lstStyle/>
          <a:p>
            <a:r>
              <a:rPr lang="en-US" dirty="0" smtClean="0"/>
              <a:t>In context of hypertensive emergencies, IV long-acting ACEI such as </a:t>
            </a:r>
            <a:r>
              <a:rPr lang="en-US" dirty="0" err="1" smtClean="0"/>
              <a:t>enalaprilat</a:t>
            </a:r>
            <a:r>
              <a:rPr lang="en-US" dirty="0" smtClean="0"/>
              <a:t> NOT recommended due to unpredictable antihypertensive effects.</a:t>
            </a:r>
          </a:p>
          <a:p>
            <a:endParaRPr lang="en-US" dirty="0"/>
          </a:p>
          <a:p>
            <a:r>
              <a:rPr lang="en-US" dirty="0" smtClean="0"/>
              <a:t>Can use preemptively in patients undergoing craniotomy for control of HTN during emergence.</a:t>
            </a:r>
          </a:p>
          <a:p>
            <a:endParaRPr lang="en-US" dirty="0"/>
          </a:p>
          <a:p>
            <a:r>
              <a:rPr lang="en-US" dirty="0" smtClean="0"/>
              <a:t>Can combine with </a:t>
            </a:r>
            <a:r>
              <a:rPr lang="en-US" dirty="0" err="1" smtClean="0"/>
              <a:t>esmolol</a:t>
            </a:r>
            <a:r>
              <a:rPr lang="en-US" dirty="0" smtClean="0"/>
              <a:t>, </a:t>
            </a:r>
            <a:r>
              <a:rPr lang="en-US" dirty="0" err="1" smtClean="0"/>
              <a:t>labetolol</a:t>
            </a:r>
            <a:r>
              <a:rPr lang="en-US" dirty="0" smtClean="0"/>
              <a:t> or </a:t>
            </a:r>
            <a:r>
              <a:rPr lang="en-US" dirty="0" err="1" smtClean="0"/>
              <a:t>nicardipine</a:t>
            </a:r>
            <a:r>
              <a:rPr lang="en-US" dirty="0" smtClean="0"/>
              <a:t> to improve postoperative BP control.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24" y="0"/>
            <a:ext cx="2051076" cy="20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04913"/>
            <a:ext cx="4267200" cy="1554162"/>
          </a:xfrm>
        </p:spPr>
        <p:txBody>
          <a:bodyPr/>
          <a:lstStyle/>
          <a:p>
            <a:r>
              <a:rPr lang="en-US" sz="1600">
                <a:cs typeface="Times New Roman" charset="0"/>
              </a:rPr>
              <a:t>1500 pts, 21 hospitals, </a:t>
            </a:r>
            <a:r>
              <a:rPr lang="en-US" sz="1600">
                <a:solidFill>
                  <a:srgbClr val="FFFF99"/>
                </a:solidFill>
                <a:cs typeface="Times New Roman" charset="0"/>
              </a:rPr>
              <a:t>79% therapy in ED</a:t>
            </a:r>
          </a:p>
          <a:p>
            <a:r>
              <a:rPr lang="en-US" sz="1600">
                <a:cs typeface="Times New Roman" charset="0"/>
              </a:rPr>
              <a:t>Median age 58, Women 49%, AA 58%</a:t>
            </a:r>
          </a:p>
          <a:p>
            <a:r>
              <a:rPr lang="en-US" sz="1600">
                <a:cs typeface="Times New Roman" charset="0"/>
              </a:rPr>
              <a:t>Initial BP 201/110</a:t>
            </a:r>
          </a:p>
          <a:p>
            <a:r>
              <a:rPr lang="en-US" sz="1600">
                <a:cs typeface="Times New Roman" charset="0"/>
              </a:rPr>
              <a:t>90% HTN, 33% kidney history , 17% drug abuse</a:t>
            </a:r>
          </a:p>
        </p:txBody>
      </p:sp>
      <p:sp>
        <p:nvSpPr>
          <p:cNvPr id="5539843" name="Text Box 3"/>
          <p:cNvSpPr txBox="1">
            <a:spLocks noChangeArrowheads="1"/>
          </p:cNvSpPr>
          <p:nvPr/>
        </p:nvSpPr>
        <p:spPr bwMode="auto">
          <a:xfrm>
            <a:off x="0" y="6564313"/>
            <a:ext cx="2640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>
                <a:solidFill>
                  <a:schemeClr val="tx1"/>
                </a:solidFill>
                <a:cs typeface="ＭＳ Ｐゴシック" charset="0"/>
              </a:rPr>
              <a:t>Granger et al. SCCM February 2008</a:t>
            </a:r>
          </a:p>
        </p:txBody>
      </p:sp>
      <p:sp>
        <p:nvSpPr>
          <p:cNvPr id="5539844" name="Rectangle 4"/>
          <p:cNvSpPr>
            <a:spLocks noChangeArrowheads="1"/>
          </p:cNvSpPr>
          <p:nvPr/>
        </p:nvSpPr>
        <p:spPr bwMode="auto">
          <a:xfrm>
            <a:off x="8088313" y="196850"/>
            <a:ext cx="461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cs typeface="ＭＳ Ｐゴシック" charset="0"/>
            </a:endParaRPr>
          </a:p>
        </p:txBody>
      </p:sp>
      <p:pic>
        <p:nvPicPr>
          <p:cNvPr id="553984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2590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39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218202"/>
              </p:ext>
            </p:extLst>
          </p:nvPr>
        </p:nvGraphicFramePr>
        <p:xfrm>
          <a:off x="4516438" y="304800"/>
          <a:ext cx="4379912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2" name="Chart" r:id="rId5" imgW="4000500" imgH="4114800" progId="MSGraph.Chart.8">
                  <p:embed followColorScheme="full"/>
                </p:oleObj>
              </mc:Choice>
              <mc:Fallback>
                <p:oleObj name="Chart" r:id="rId5" imgW="4000500" imgH="41148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304800"/>
                        <a:ext cx="4379912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847" name="Rectangle 7"/>
          <p:cNvSpPr>
            <a:spLocks noChangeArrowheads="1"/>
          </p:cNvSpPr>
          <p:nvPr/>
        </p:nvSpPr>
        <p:spPr bwMode="auto">
          <a:xfrm>
            <a:off x="5715000" y="104457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Reason for Admission</a:t>
            </a:r>
          </a:p>
        </p:txBody>
      </p:sp>
      <p:graphicFrame>
        <p:nvGraphicFramePr>
          <p:cNvPr id="5539848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436529"/>
              </p:ext>
            </p:extLst>
          </p:nvPr>
        </p:nvGraphicFramePr>
        <p:xfrm>
          <a:off x="1736725" y="2913063"/>
          <a:ext cx="5945188" cy="365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3" name="Chart" r:id="rId7" imgW="8509000" imgH="4940300" progId="MSGraph.Chart.8">
                  <p:embed followColorScheme="full"/>
                </p:oleObj>
              </mc:Choice>
              <mc:Fallback>
                <p:oleObj name="Chart" r:id="rId7" imgW="8509000" imgH="4940300" progId="MSGraph.Chart.8">
                  <p:embed followColorScheme="full"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2913063"/>
                        <a:ext cx="5945188" cy="365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29783" dir="1514402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849" name="Rectangle 9"/>
          <p:cNvSpPr>
            <a:spLocks noChangeArrowheads="1"/>
          </p:cNvSpPr>
          <p:nvPr/>
        </p:nvSpPr>
        <p:spPr bwMode="auto">
          <a:xfrm>
            <a:off x="3524250" y="2971800"/>
            <a:ext cx="3643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>
                <a:solidFill>
                  <a:schemeClr val="bg1"/>
                </a:solidFill>
              </a:rPr>
              <a:t>Time to Initiation of IV Therapy</a:t>
            </a:r>
          </a:p>
        </p:txBody>
      </p:sp>
    </p:spTree>
    <p:extLst>
      <p:ext uri="{BB962C8B-B14F-4D97-AF65-F5344CB8AC3E}">
        <p14:creationId xmlns:p14="http://schemas.microsoft.com/office/powerpoint/2010/main" val="380001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3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53984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04913"/>
            <a:ext cx="4267200" cy="1554162"/>
          </a:xfrm>
        </p:spPr>
        <p:txBody>
          <a:bodyPr/>
          <a:lstStyle/>
          <a:p>
            <a:r>
              <a:rPr lang="en-US" sz="1600">
                <a:cs typeface="Times New Roman" charset="0"/>
              </a:rPr>
              <a:t>1500 pts, 21 hospitals, </a:t>
            </a:r>
            <a:r>
              <a:rPr lang="en-US" sz="1600">
                <a:solidFill>
                  <a:srgbClr val="FFFF99"/>
                </a:solidFill>
                <a:cs typeface="Times New Roman" charset="0"/>
              </a:rPr>
              <a:t>79% therapy in ED</a:t>
            </a:r>
          </a:p>
          <a:p>
            <a:r>
              <a:rPr lang="en-US" sz="1600">
                <a:cs typeface="Times New Roman" charset="0"/>
              </a:rPr>
              <a:t>Median age 58, Women 49%, AA 58%</a:t>
            </a:r>
          </a:p>
          <a:p>
            <a:r>
              <a:rPr lang="en-US" sz="1600">
                <a:cs typeface="Times New Roman" charset="0"/>
              </a:rPr>
              <a:t>Initial BP 201/110</a:t>
            </a:r>
          </a:p>
          <a:p>
            <a:r>
              <a:rPr lang="en-US" sz="1600">
                <a:cs typeface="Times New Roman" charset="0"/>
              </a:rPr>
              <a:t>90% HTN, 33% kidney history , 17% drug abuse</a:t>
            </a:r>
          </a:p>
        </p:txBody>
      </p:sp>
      <p:sp>
        <p:nvSpPr>
          <p:cNvPr id="5539843" name="Text Box 3"/>
          <p:cNvSpPr txBox="1">
            <a:spLocks noChangeArrowheads="1"/>
          </p:cNvSpPr>
          <p:nvPr/>
        </p:nvSpPr>
        <p:spPr bwMode="auto">
          <a:xfrm>
            <a:off x="0" y="6564313"/>
            <a:ext cx="2640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>
                <a:solidFill>
                  <a:schemeClr val="tx1"/>
                </a:solidFill>
                <a:cs typeface="ＭＳ Ｐゴシック" charset="0"/>
              </a:rPr>
              <a:t>Granger et al. SCCM February 2008</a:t>
            </a:r>
          </a:p>
        </p:txBody>
      </p:sp>
      <p:sp>
        <p:nvSpPr>
          <p:cNvPr id="5539844" name="Rectangle 4"/>
          <p:cNvSpPr>
            <a:spLocks noChangeArrowheads="1"/>
          </p:cNvSpPr>
          <p:nvPr/>
        </p:nvSpPr>
        <p:spPr bwMode="auto">
          <a:xfrm>
            <a:off x="8088313" y="196850"/>
            <a:ext cx="461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cs typeface="ＭＳ Ｐゴシック" charset="0"/>
            </a:endParaRPr>
          </a:p>
        </p:txBody>
      </p:sp>
      <p:pic>
        <p:nvPicPr>
          <p:cNvPr id="553984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2590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39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615367"/>
              </p:ext>
            </p:extLst>
          </p:nvPr>
        </p:nvGraphicFramePr>
        <p:xfrm>
          <a:off x="4516438" y="304800"/>
          <a:ext cx="4379912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8" name="Chart" r:id="rId5" imgW="4000500" imgH="4114800" progId="MSGraph.Chart.8">
                  <p:embed followColorScheme="full"/>
                </p:oleObj>
              </mc:Choice>
              <mc:Fallback>
                <p:oleObj name="Chart" r:id="rId5" imgW="4000500" imgH="41148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304800"/>
                        <a:ext cx="4379912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847" name="Rectangle 7"/>
          <p:cNvSpPr>
            <a:spLocks noChangeArrowheads="1"/>
          </p:cNvSpPr>
          <p:nvPr/>
        </p:nvSpPr>
        <p:spPr bwMode="auto">
          <a:xfrm>
            <a:off x="5715000" y="104457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Reason for Admission</a:t>
            </a:r>
          </a:p>
        </p:txBody>
      </p:sp>
      <p:sp>
        <p:nvSpPr>
          <p:cNvPr id="5539849" name="Rectangle 9"/>
          <p:cNvSpPr>
            <a:spLocks noChangeArrowheads="1"/>
          </p:cNvSpPr>
          <p:nvPr/>
        </p:nvSpPr>
        <p:spPr bwMode="auto">
          <a:xfrm>
            <a:off x="3524250" y="2971800"/>
            <a:ext cx="3643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>
                <a:solidFill>
                  <a:schemeClr val="bg1"/>
                </a:solidFill>
              </a:rPr>
              <a:t>Time to Initiation of IV Therapy</a:t>
            </a:r>
          </a:p>
        </p:txBody>
      </p:sp>
      <p:graphicFrame>
        <p:nvGraphicFramePr>
          <p:cNvPr id="5539850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66945"/>
              </p:ext>
            </p:extLst>
          </p:nvPr>
        </p:nvGraphicFramePr>
        <p:xfrm>
          <a:off x="304800" y="2971800"/>
          <a:ext cx="8534400" cy="350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9" name="Chart" r:id="rId7" imgW="8382000" imgH="4216400" progId="MSGraph.Chart.8">
                  <p:embed followColorScheme="full"/>
                </p:oleObj>
              </mc:Choice>
              <mc:Fallback>
                <p:oleObj name="Chart" r:id="rId7" imgW="8382000" imgH="4216400" progId="MSGraph.Chart.8">
                  <p:embed followColorScheme="full"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8"/>
                      <a:srcRect l="943" t="10204" r="2831" b="4082"/>
                      <a:stretch>
                        <a:fillRect/>
                      </a:stretch>
                    </p:blipFill>
                    <p:spPr bwMode="auto">
                      <a:xfrm>
                        <a:off x="304800" y="2971800"/>
                        <a:ext cx="8534400" cy="3502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6503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9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9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9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53985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1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875" y="69850"/>
            <a:ext cx="7731125" cy="812800"/>
          </a:xfrm>
        </p:spPr>
        <p:txBody>
          <a:bodyPr/>
          <a:lstStyle/>
          <a:p>
            <a:r>
              <a:rPr lang="en-US" dirty="0">
                <a:solidFill>
                  <a:srgbClr val="FFFFCC"/>
                </a:solidFill>
              </a:rPr>
              <a:t>Systolic BP Control Over 24 Hours by First </a:t>
            </a:r>
            <a:br>
              <a:rPr lang="en-US" dirty="0">
                <a:solidFill>
                  <a:srgbClr val="FFFFCC"/>
                </a:solidFill>
              </a:rPr>
            </a:br>
            <a:r>
              <a:rPr lang="en-US" dirty="0">
                <a:solidFill>
                  <a:srgbClr val="FFFFCC"/>
                </a:solidFill>
              </a:rPr>
              <a:t>IV Antihypertensive</a:t>
            </a:r>
          </a:p>
        </p:txBody>
      </p:sp>
      <p:graphicFrame>
        <p:nvGraphicFramePr>
          <p:cNvPr id="554189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13739584"/>
              </p:ext>
            </p:extLst>
          </p:nvPr>
        </p:nvGraphicFramePr>
        <p:xfrm>
          <a:off x="-28575" y="1119188"/>
          <a:ext cx="9172575" cy="523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9" name="Chart" r:id="rId4" imgW="7950200" imgH="4533900" progId="MSGraph.Chart.8">
                  <p:embed followColorScheme="full"/>
                </p:oleObj>
              </mc:Choice>
              <mc:Fallback>
                <p:oleObj name="Chart" r:id="rId4" imgW="7950200" imgH="45339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8575" y="1119188"/>
                        <a:ext cx="9172575" cy="523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40161" dir="1106097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41892" name="Text Box 4"/>
          <p:cNvSpPr txBox="1">
            <a:spLocks noChangeArrowheads="1"/>
          </p:cNvSpPr>
          <p:nvPr/>
        </p:nvSpPr>
        <p:spPr bwMode="auto">
          <a:xfrm>
            <a:off x="7620000" y="6034088"/>
            <a:ext cx="1524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n=982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200" b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GB" sz="1800" b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*Median</a:t>
            </a:r>
            <a:endParaRPr kumimoji="0" lang="en-US" sz="1800" b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cs typeface="ＭＳ Ｐゴシック" charset="0"/>
            </a:endParaRPr>
          </a:p>
        </p:txBody>
      </p:sp>
      <p:sp>
        <p:nvSpPr>
          <p:cNvPr id="5541893" name="Rectangle 5"/>
          <p:cNvSpPr>
            <a:spLocks noChangeArrowheads="1"/>
          </p:cNvSpPr>
          <p:nvPr/>
        </p:nvSpPr>
        <p:spPr bwMode="auto">
          <a:xfrm>
            <a:off x="1152525" y="2457450"/>
            <a:ext cx="7758113" cy="1460500"/>
          </a:xfrm>
          <a:prstGeom prst="rect">
            <a:avLst/>
          </a:prstGeom>
          <a:solidFill>
            <a:srgbClr val="00FFFF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41894" name="Text Box 6"/>
          <p:cNvSpPr txBox="1">
            <a:spLocks noChangeArrowheads="1"/>
          </p:cNvSpPr>
          <p:nvPr/>
        </p:nvSpPr>
        <p:spPr bwMode="auto">
          <a:xfrm>
            <a:off x="0" y="6564313"/>
            <a:ext cx="2640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>
                <a:solidFill>
                  <a:schemeClr val="tx1"/>
                </a:solidFill>
                <a:cs typeface="ＭＳ Ｐゴシック" charset="0"/>
              </a:rPr>
              <a:t>Granger et al. SCCM February 2008</a:t>
            </a:r>
          </a:p>
        </p:txBody>
      </p:sp>
      <p:sp>
        <p:nvSpPr>
          <p:cNvPr id="5541895" name="Rectangle 7"/>
          <p:cNvSpPr>
            <a:spLocks noChangeArrowheads="1"/>
          </p:cNvSpPr>
          <p:nvPr/>
        </p:nvSpPr>
        <p:spPr bwMode="auto">
          <a:xfrm>
            <a:off x="152400" y="5916613"/>
            <a:ext cx="304800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kumimoji="0" lang="en-US" sz="14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Regardless of 1st antihypertensive</a:t>
            </a:r>
          </a:p>
          <a:p>
            <a:pPr algn="l" eaLnBrk="1" hangingPunct="1">
              <a:spcBef>
                <a:spcPct val="20000"/>
              </a:spcBef>
              <a:buFontTx/>
              <a:buNone/>
            </a:pPr>
            <a:r>
              <a:rPr kumimoji="0" lang="en-US" sz="14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50-75% of pts required &gt; one agent</a:t>
            </a:r>
          </a:p>
        </p:txBody>
      </p:sp>
    </p:spTree>
    <p:extLst>
      <p:ext uri="{BB962C8B-B14F-4D97-AF65-F5344CB8AC3E}">
        <p14:creationId xmlns:p14="http://schemas.microsoft.com/office/powerpoint/2010/main" val="4063511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43501" r="-43501"/>
          <a:stretch>
            <a:fillRect/>
          </a:stretch>
        </p:blipFill>
        <p:spPr>
          <a:xfrm>
            <a:off x="-3926615" y="0"/>
            <a:ext cx="17043180" cy="6858000"/>
          </a:xfrm>
        </p:spPr>
      </p:pic>
    </p:spTree>
    <p:extLst>
      <p:ext uri="{BB962C8B-B14F-4D97-AF65-F5344CB8AC3E}">
        <p14:creationId xmlns:p14="http://schemas.microsoft.com/office/powerpoint/2010/main" val="318905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6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10965" r="-10965"/>
          <a:stretch>
            <a:fillRect/>
          </a:stretch>
        </p:blipFill>
        <p:spPr>
          <a:xfrm>
            <a:off x="-995752" y="-1"/>
            <a:ext cx="11113176" cy="641723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12" y="6417232"/>
            <a:ext cx="4722049" cy="4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2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40434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Outcomes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44648" r="-44648"/>
          <a:stretch>
            <a:fillRect/>
          </a:stretch>
        </p:blipFill>
        <p:spPr>
          <a:xfrm>
            <a:off x="-1403556" y="1222374"/>
            <a:ext cx="11679591" cy="51276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096" y="6608233"/>
            <a:ext cx="59563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7277"/>
            <a:ext cx="2847648" cy="35595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04740" y="1615888"/>
            <a:ext cx="60392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“There </a:t>
            </a:r>
            <a:r>
              <a:rPr lang="en-US" sz="2400" dirty="0"/>
              <a:t>are known </a:t>
            </a:r>
            <a:r>
              <a:rPr lang="en-US" sz="2400" dirty="0" err="1"/>
              <a:t>knowns</a:t>
            </a:r>
            <a:r>
              <a:rPr lang="en-US" sz="2400" dirty="0"/>
              <a:t>; there are things we know that we know.</a:t>
            </a:r>
          </a:p>
          <a:p>
            <a:r>
              <a:rPr lang="en-US" sz="2400" dirty="0"/>
              <a:t>There are known unknowns; that is to say, there are things that we now know we don't know.</a:t>
            </a:r>
          </a:p>
          <a:p>
            <a:r>
              <a:rPr lang="en-US" sz="2400" dirty="0"/>
              <a:t>But there are also unknown unknowns – there are things we do not know we don't know</a:t>
            </a:r>
            <a:r>
              <a:rPr lang="en-US" sz="2400" dirty="0" smtClean="0"/>
              <a:t>.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129125"/>
            <a:ext cx="839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Former United States Secretary of Defense, Donald Rumsfeld – February 2002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8" y="579101"/>
            <a:ext cx="8703732" cy="1143000"/>
          </a:xfrm>
        </p:spPr>
        <p:txBody>
          <a:bodyPr/>
          <a:lstStyle/>
          <a:p>
            <a:pPr algn="ctr"/>
            <a:r>
              <a:rPr lang="en-US" sz="3200" dirty="0" smtClean="0"/>
              <a:t>MAP, SBP &amp; PP Independently Predict Risk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6399" y="2340187"/>
            <a:ext cx="8398933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Each 10mmHg INCREASE PP </a:t>
            </a:r>
          </a:p>
          <a:p>
            <a:pPr lvl="1"/>
            <a:r>
              <a:rPr lang="en-US" sz="2800" dirty="0" smtClean="0"/>
              <a:t> 11% increase stroke</a:t>
            </a:r>
          </a:p>
          <a:p>
            <a:pPr lvl="1"/>
            <a:r>
              <a:rPr lang="en-US" sz="2800" dirty="0" smtClean="0"/>
              <a:t> 16% increase death </a:t>
            </a:r>
          </a:p>
          <a:p>
            <a:pPr lvl="1"/>
            <a:r>
              <a:rPr lang="en-US" sz="2800" dirty="0" smtClean="0"/>
              <a:t> 12% increase in recurrent MI</a:t>
            </a:r>
          </a:p>
          <a:p>
            <a:endParaRPr lang="en-US" sz="2800" dirty="0"/>
          </a:p>
          <a:p>
            <a:r>
              <a:rPr lang="en-US" sz="2800" dirty="0" smtClean="0"/>
              <a:t>Each 10mmHg RISE MAP = 20% increase stroke!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37068" y="6241534"/>
            <a:ext cx="3217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Hypertension,1999;34:375-80</a:t>
            </a:r>
          </a:p>
        </p:txBody>
      </p:sp>
    </p:spTree>
    <p:extLst>
      <p:ext uri="{BB962C8B-B14F-4D97-AF65-F5344CB8AC3E}">
        <p14:creationId xmlns:p14="http://schemas.microsoft.com/office/powerpoint/2010/main" val="364882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34961" r="-34961"/>
          <a:stretch>
            <a:fillRect/>
          </a:stretch>
        </p:blipFill>
        <p:spPr>
          <a:xfrm>
            <a:off x="-3124584" y="0"/>
            <a:ext cx="15422407" cy="656690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366" y="6608233"/>
            <a:ext cx="59563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17245" r="-17245"/>
          <a:stretch>
            <a:fillRect/>
          </a:stretch>
        </p:blipFill>
        <p:spPr>
          <a:xfrm>
            <a:off x="-270933" y="1510453"/>
            <a:ext cx="9601200" cy="521208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33" y="122765"/>
            <a:ext cx="7600128" cy="11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7554" name="Rectangle 2"/>
          <p:cNvSpPr>
            <a:spLocks noChangeArrowheads="1"/>
          </p:cNvSpPr>
          <p:nvPr/>
        </p:nvSpPr>
        <p:spPr bwMode="auto">
          <a:xfrm>
            <a:off x="1203325" y="3173413"/>
            <a:ext cx="7346950" cy="13985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27555" name="Rectangle 3"/>
          <p:cNvSpPr>
            <a:spLocks noChangeArrowheads="1"/>
          </p:cNvSpPr>
          <p:nvPr/>
        </p:nvSpPr>
        <p:spPr bwMode="auto">
          <a:xfrm>
            <a:off x="1196975" y="3173413"/>
            <a:ext cx="7346950" cy="95091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27556" name="Freeform 4"/>
          <p:cNvSpPr>
            <a:spLocks/>
          </p:cNvSpPr>
          <p:nvPr/>
        </p:nvSpPr>
        <p:spPr bwMode="auto">
          <a:xfrm>
            <a:off x="2197100" y="4119563"/>
            <a:ext cx="261938" cy="1200150"/>
          </a:xfrm>
          <a:custGeom>
            <a:avLst/>
            <a:gdLst>
              <a:gd name="T0" fmla="*/ 0 w 165"/>
              <a:gd name="T1" fmla="*/ 0 h 756"/>
              <a:gd name="T2" fmla="*/ 165 w 165"/>
              <a:gd name="T3" fmla="*/ 14 h 756"/>
              <a:gd name="T4" fmla="*/ 26 w 165"/>
              <a:gd name="T5" fmla="*/ 756 h 756"/>
              <a:gd name="T6" fmla="*/ 0 w 165"/>
              <a:gd name="T7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" h="756">
                <a:moveTo>
                  <a:pt x="0" y="0"/>
                </a:moveTo>
                <a:lnTo>
                  <a:pt x="165" y="14"/>
                </a:lnTo>
                <a:lnTo>
                  <a:pt x="26" y="7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5527557" name="Group 5"/>
          <p:cNvGrpSpPr>
            <a:grpSpLocks/>
          </p:cNvGrpSpPr>
          <p:nvPr/>
        </p:nvGrpSpPr>
        <p:grpSpPr bwMode="auto">
          <a:xfrm>
            <a:off x="1287463" y="2260600"/>
            <a:ext cx="3213100" cy="3138488"/>
            <a:chOff x="811" y="1424"/>
            <a:chExt cx="2024" cy="1977"/>
          </a:xfrm>
        </p:grpSpPr>
        <p:sp>
          <p:nvSpPr>
            <p:cNvPr id="5527558" name="Freeform 6"/>
            <p:cNvSpPr>
              <a:spLocks/>
            </p:cNvSpPr>
            <p:nvPr/>
          </p:nvSpPr>
          <p:spPr bwMode="auto">
            <a:xfrm>
              <a:off x="2006" y="1867"/>
              <a:ext cx="164" cy="135"/>
            </a:xfrm>
            <a:custGeom>
              <a:avLst/>
              <a:gdLst>
                <a:gd name="T0" fmla="*/ 0 w 171"/>
                <a:gd name="T1" fmla="*/ 129 h 135"/>
                <a:gd name="T2" fmla="*/ 15 w 171"/>
                <a:gd name="T3" fmla="*/ 42 h 135"/>
                <a:gd name="T4" fmla="*/ 69 w 171"/>
                <a:gd name="T5" fmla="*/ 6 h 135"/>
                <a:gd name="T6" fmla="*/ 117 w 171"/>
                <a:gd name="T7" fmla="*/ 0 h 135"/>
                <a:gd name="T8" fmla="*/ 156 w 171"/>
                <a:gd name="T9" fmla="*/ 54 h 135"/>
                <a:gd name="T10" fmla="*/ 171 w 171"/>
                <a:gd name="T11" fmla="*/ 135 h 135"/>
                <a:gd name="T12" fmla="*/ 0 w 171"/>
                <a:gd name="T13" fmla="*/ 1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35">
                  <a:moveTo>
                    <a:pt x="0" y="129"/>
                  </a:moveTo>
                  <a:lnTo>
                    <a:pt x="15" y="42"/>
                  </a:lnTo>
                  <a:lnTo>
                    <a:pt x="69" y="6"/>
                  </a:lnTo>
                  <a:lnTo>
                    <a:pt x="117" y="0"/>
                  </a:lnTo>
                  <a:lnTo>
                    <a:pt x="156" y="54"/>
                  </a:lnTo>
                  <a:lnTo>
                    <a:pt x="171" y="135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59" name="Freeform 7"/>
            <p:cNvSpPr>
              <a:spLocks/>
            </p:cNvSpPr>
            <p:nvPr/>
          </p:nvSpPr>
          <p:spPr bwMode="auto">
            <a:xfrm>
              <a:off x="1393" y="2870"/>
              <a:ext cx="117" cy="531"/>
            </a:xfrm>
            <a:custGeom>
              <a:avLst/>
              <a:gdLst>
                <a:gd name="T0" fmla="*/ 0 w 123"/>
                <a:gd name="T1" fmla="*/ 0 h 531"/>
                <a:gd name="T2" fmla="*/ 123 w 123"/>
                <a:gd name="T3" fmla="*/ 0 h 531"/>
                <a:gd name="T4" fmla="*/ 15 w 123"/>
                <a:gd name="T5" fmla="*/ 531 h 531"/>
                <a:gd name="T6" fmla="*/ 0 w 123"/>
                <a:gd name="T7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531">
                  <a:moveTo>
                    <a:pt x="0" y="0"/>
                  </a:moveTo>
                  <a:lnTo>
                    <a:pt x="123" y="0"/>
                  </a:lnTo>
                  <a:lnTo>
                    <a:pt x="15" y="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60" name="Freeform 8"/>
            <p:cNvSpPr>
              <a:spLocks/>
            </p:cNvSpPr>
            <p:nvPr/>
          </p:nvSpPr>
          <p:spPr bwMode="auto">
            <a:xfrm>
              <a:off x="2563" y="1483"/>
              <a:ext cx="272" cy="525"/>
            </a:xfrm>
            <a:custGeom>
              <a:avLst/>
              <a:gdLst>
                <a:gd name="T0" fmla="*/ 0 w 285"/>
                <a:gd name="T1" fmla="*/ 519 h 525"/>
                <a:gd name="T2" fmla="*/ 102 w 285"/>
                <a:gd name="T3" fmla="*/ 0 h 525"/>
                <a:gd name="T4" fmla="*/ 285 w 285"/>
                <a:gd name="T5" fmla="*/ 525 h 525"/>
                <a:gd name="T6" fmla="*/ 0 w 285"/>
                <a:gd name="T7" fmla="*/ 51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525">
                  <a:moveTo>
                    <a:pt x="0" y="519"/>
                  </a:moveTo>
                  <a:lnTo>
                    <a:pt x="102" y="0"/>
                  </a:lnTo>
                  <a:lnTo>
                    <a:pt x="285" y="52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61" name="Freeform 9"/>
            <p:cNvSpPr>
              <a:spLocks/>
            </p:cNvSpPr>
            <p:nvPr/>
          </p:nvSpPr>
          <p:spPr bwMode="auto">
            <a:xfrm>
              <a:off x="811" y="1424"/>
              <a:ext cx="201" cy="579"/>
            </a:xfrm>
            <a:custGeom>
              <a:avLst/>
              <a:gdLst>
                <a:gd name="T0" fmla="*/ 0 w 210"/>
                <a:gd name="T1" fmla="*/ 570 h 579"/>
                <a:gd name="T2" fmla="*/ 0 w 210"/>
                <a:gd name="T3" fmla="*/ 0 h 579"/>
                <a:gd name="T4" fmla="*/ 42 w 210"/>
                <a:gd name="T5" fmla="*/ 3 h 579"/>
                <a:gd name="T6" fmla="*/ 84 w 210"/>
                <a:gd name="T7" fmla="*/ 423 h 579"/>
                <a:gd name="T8" fmla="*/ 129 w 210"/>
                <a:gd name="T9" fmla="*/ 177 h 579"/>
                <a:gd name="T10" fmla="*/ 177 w 210"/>
                <a:gd name="T11" fmla="*/ 195 h 579"/>
                <a:gd name="T12" fmla="*/ 192 w 210"/>
                <a:gd name="T13" fmla="*/ 336 h 579"/>
                <a:gd name="T14" fmla="*/ 210 w 210"/>
                <a:gd name="T15" fmla="*/ 579 h 579"/>
                <a:gd name="T16" fmla="*/ 0 w 210"/>
                <a:gd name="T17" fmla="*/ 57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579">
                  <a:moveTo>
                    <a:pt x="0" y="570"/>
                  </a:moveTo>
                  <a:lnTo>
                    <a:pt x="0" y="0"/>
                  </a:lnTo>
                  <a:lnTo>
                    <a:pt x="42" y="3"/>
                  </a:lnTo>
                  <a:lnTo>
                    <a:pt x="84" y="423"/>
                  </a:lnTo>
                  <a:lnTo>
                    <a:pt x="129" y="177"/>
                  </a:lnTo>
                  <a:lnTo>
                    <a:pt x="177" y="195"/>
                  </a:lnTo>
                  <a:lnTo>
                    <a:pt x="192" y="336"/>
                  </a:lnTo>
                  <a:lnTo>
                    <a:pt x="210" y="579"/>
                  </a:lnTo>
                  <a:lnTo>
                    <a:pt x="0" y="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grpSp>
        <p:nvGrpSpPr>
          <p:cNvPr id="5527562" name="Group 10"/>
          <p:cNvGrpSpPr>
            <a:grpSpLocks/>
          </p:cNvGrpSpPr>
          <p:nvPr/>
        </p:nvGrpSpPr>
        <p:grpSpPr bwMode="auto">
          <a:xfrm>
            <a:off x="1287463" y="2260600"/>
            <a:ext cx="3213100" cy="3138488"/>
            <a:chOff x="811" y="1424"/>
            <a:chExt cx="2024" cy="1977"/>
          </a:xfrm>
        </p:grpSpPr>
        <p:sp>
          <p:nvSpPr>
            <p:cNvPr id="5527563" name="Freeform 11"/>
            <p:cNvSpPr>
              <a:spLocks/>
            </p:cNvSpPr>
            <p:nvPr/>
          </p:nvSpPr>
          <p:spPr bwMode="auto">
            <a:xfrm>
              <a:off x="2006" y="1867"/>
              <a:ext cx="164" cy="135"/>
            </a:xfrm>
            <a:custGeom>
              <a:avLst/>
              <a:gdLst>
                <a:gd name="T0" fmla="*/ 0 w 171"/>
                <a:gd name="T1" fmla="*/ 129 h 135"/>
                <a:gd name="T2" fmla="*/ 15 w 171"/>
                <a:gd name="T3" fmla="*/ 42 h 135"/>
                <a:gd name="T4" fmla="*/ 69 w 171"/>
                <a:gd name="T5" fmla="*/ 6 h 135"/>
                <a:gd name="T6" fmla="*/ 117 w 171"/>
                <a:gd name="T7" fmla="*/ 0 h 135"/>
                <a:gd name="T8" fmla="*/ 156 w 171"/>
                <a:gd name="T9" fmla="*/ 54 h 135"/>
                <a:gd name="T10" fmla="*/ 171 w 171"/>
                <a:gd name="T11" fmla="*/ 135 h 135"/>
                <a:gd name="T12" fmla="*/ 0 w 171"/>
                <a:gd name="T13" fmla="*/ 1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35">
                  <a:moveTo>
                    <a:pt x="0" y="129"/>
                  </a:moveTo>
                  <a:lnTo>
                    <a:pt x="15" y="42"/>
                  </a:lnTo>
                  <a:lnTo>
                    <a:pt x="69" y="6"/>
                  </a:lnTo>
                  <a:lnTo>
                    <a:pt x="117" y="0"/>
                  </a:lnTo>
                  <a:lnTo>
                    <a:pt x="156" y="54"/>
                  </a:lnTo>
                  <a:lnTo>
                    <a:pt x="171" y="135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64" name="Freeform 12"/>
            <p:cNvSpPr>
              <a:spLocks/>
            </p:cNvSpPr>
            <p:nvPr/>
          </p:nvSpPr>
          <p:spPr bwMode="auto">
            <a:xfrm>
              <a:off x="1393" y="2870"/>
              <a:ext cx="117" cy="531"/>
            </a:xfrm>
            <a:custGeom>
              <a:avLst/>
              <a:gdLst>
                <a:gd name="T0" fmla="*/ 0 w 123"/>
                <a:gd name="T1" fmla="*/ 0 h 531"/>
                <a:gd name="T2" fmla="*/ 123 w 123"/>
                <a:gd name="T3" fmla="*/ 0 h 531"/>
                <a:gd name="T4" fmla="*/ 15 w 123"/>
                <a:gd name="T5" fmla="*/ 531 h 531"/>
                <a:gd name="T6" fmla="*/ 0 w 123"/>
                <a:gd name="T7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531">
                  <a:moveTo>
                    <a:pt x="0" y="0"/>
                  </a:moveTo>
                  <a:lnTo>
                    <a:pt x="123" y="0"/>
                  </a:lnTo>
                  <a:lnTo>
                    <a:pt x="15" y="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65" name="Freeform 13"/>
            <p:cNvSpPr>
              <a:spLocks/>
            </p:cNvSpPr>
            <p:nvPr/>
          </p:nvSpPr>
          <p:spPr bwMode="auto">
            <a:xfrm>
              <a:off x="2563" y="1483"/>
              <a:ext cx="272" cy="525"/>
            </a:xfrm>
            <a:custGeom>
              <a:avLst/>
              <a:gdLst>
                <a:gd name="T0" fmla="*/ 0 w 285"/>
                <a:gd name="T1" fmla="*/ 519 h 525"/>
                <a:gd name="T2" fmla="*/ 102 w 285"/>
                <a:gd name="T3" fmla="*/ 0 h 525"/>
                <a:gd name="T4" fmla="*/ 285 w 285"/>
                <a:gd name="T5" fmla="*/ 525 h 525"/>
                <a:gd name="T6" fmla="*/ 0 w 285"/>
                <a:gd name="T7" fmla="*/ 51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525">
                  <a:moveTo>
                    <a:pt x="0" y="519"/>
                  </a:moveTo>
                  <a:lnTo>
                    <a:pt x="102" y="0"/>
                  </a:lnTo>
                  <a:lnTo>
                    <a:pt x="285" y="52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66" name="Freeform 14"/>
            <p:cNvSpPr>
              <a:spLocks/>
            </p:cNvSpPr>
            <p:nvPr/>
          </p:nvSpPr>
          <p:spPr bwMode="auto">
            <a:xfrm>
              <a:off x="811" y="1424"/>
              <a:ext cx="201" cy="579"/>
            </a:xfrm>
            <a:custGeom>
              <a:avLst/>
              <a:gdLst>
                <a:gd name="T0" fmla="*/ 0 w 210"/>
                <a:gd name="T1" fmla="*/ 570 h 579"/>
                <a:gd name="T2" fmla="*/ 0 w 210"/>
                <a:gd name="T3" fmla="*/ 0 h 579"/>
                <a:gd name="T4" fmla="*/ 42 w 210"/>
                <a:gd name="T5" fmla="*/ 3 h 579"/>
                <a:gd name="T6" fmla="*/ 84 w 210"/>
                <a:gd name="T7" fmla="*/ 423 h 579"/>
                <a:gd name="T8" fmla="*/ 129 w 210"/>
                <a:gd name="T9" fmla="*/ 177 h 579"/>
                <a:gd name="T10" fmla="*/ 177 w 210"/>
                <a:gd name="T11" fmla="*/ 195 h 579"/>
                <a:gd name="T12" fmla="*/ 192 w 210"/>
                <a:gd name="T13" fmla="*/ 336 h 579"/>
                <a:gd name="T14" fmla="*/ 210 w 210"/>
                <a:gd name="T15" fmla="*/ 579 h 579"/>
                <a:gd name="T16" fmla="*/ 0 w 210"/>
                <a:gd name="T17" fmla="*/ 57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579">
                  <a:moveTo>
                    <a:pt x="0" y="570"/>
                  </a:moveTo>
                  <a:lnTo>
                    <a:pt x="0" y="0"/>
                  </a:lnTo>
                  <a:lnTo>
                    <a:pt x="42" y="3"/>
                  </a:lnTo>
                  <a:lnTo>
                    <a:pt x="84" y="423"/>
                  </a:lnTo>
                  <a:lnTo>
                    <a:pt x="129" y="177"/>
                  </a:lnTo>
                  <a:lnTo>
                    <a:pt x="177" y="195"/>
                  </a:lnTo>
                  <a:lnTo>
                    <a:pt x="192" y="336"/>
                  </a:lnTo>
                  <a:lnTo>
                    <a:pt x="210" y="579"/>
                  </a:lnTo>
                  <a:lnTo>
                    <a:pt x="0" y="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5527567" name="Rectangle 15"/>
          <p:cNvSpPr>
            <a:spLocks noGrp="1" noChangeArrowheads="1"/>
          </p:cNvSpPr>
          <p:nvPr>
            <p:ph type="title"/>
          </p:nvPr>
        </p:nvSpPr>
        <p:spPr>
          <a:xfrm>
            <a:off x="614363" y="217488"/>
            <a:ext cx="7772400" cy="4635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Systolic BP Control Over 24 Hours</a:t>
            </a:r>
          </a:p>
        </p:txBody>
      </p:sp>
      <p:sp>
        <p:nvSpPr>
          <p:cNvPr id="5527568" name="Text Box 16"/>
          <p:cNvSpPr txBox="1">
            <a:spLocks noChangeArrowheads="1"/>
          </p:cNvSpPr>
          <p:nvPr/>
        </p:nvSpPr>
        <p:spPr bwMode="auto">
          <a:xfrm>
            <a:off x="3835400" y="5969000"/>
            <a:ext cx="2132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kumimoji="0" lang="en-US" sz="2000" b="0" dirty="0">
                <a:ea typeface="ヒラギノ角ゴ Pro W3" charset="0"/>
                <a:cs typeface="ヒラギノ角ゴ Pro W3" charset="0"/>
              </a:rPr>
              <a:t>Time (hours)</a:t>
            </a:r>
          </a:p>
        </p:txBody>
      </p:sp>
      <p:sp>
        <p:nvSpPr>
          <p:cNvPr id="5527569" name="Line 17"/>
          <p:cNvSpPr>
            <a:spLocks noChangeShapeType="1"/>
          </p:cNvSpPr>
          <p:nvPr/>
        </p:nvSpPr>
        <p:spPr bwMode="auto">
          <a:xfrm>
            <a:off x="1196975" y="5494338"/>
            <a:ext cx="7410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527570" name="Text Box 18"/>
          <p:cNvSpPr txBox="1">
            <a:spLocks noChangeArrowheads="1"/>
          </p:cNvSpPr>
          <p:nvPr/>
        </p:nvSpPr>
        <p:spPr bwMode="auto">
          <a:xfrm>
            <a:off x="398463" y="2178050"/>
            <a:ext cx="6270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buFontTx/>
              <a:buNone/>
            </a:pPr>
            <a:r>
              <a:rPr kumimoji="0" lang="en-US">
                <a:ea typeface="ヒラギノ角ゴ Pro W3" charset="0"/>
                <a:cs typeface="ヒラギノ角ゴ Pro W3" charset="0"/>
              </a:rPr>
              <a:t>SBP</a:t>
            </a:r>
          </a:p>
        </p:txBody>
      </p:sp>
      <p:sp>
        <p:nvSpPr>
          <p:cNvPr id="5527571" name="Rectangle 19"/>
          <p:cNvSpPr>
            <a:spLocks noChangeArrowheads="1"/>
          </p:cNvSpPr>
          <p:nvPr/>
        </p:nvSpPr>
        <p:spPr bwMode="auto">
          <a:xfrm>
            <a:off x="277813" y="4346575"/>
            <a:ext cx="87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1450" indent="-171450" algn="r" eaLnBrk="1" hangingPunct="1">
              <a:buFontTx/>
              <a:buNone/>
            </a:pPr>
            <a:r>
              <a:rPr kumimoji="0" lang="en-US" sz="2000" b="0" dirty="0">
                <a:ea typeface="ヒラギノ角ゴ Pro W3" charset="0"/>
                <a:cs typeface="ヒラギノ角ゴ Pro W3" charset="0"/>
              </a:rPr>
              <a:t>Lower</a:t>
            </a:r>
          </a:p>
        </p:txBody>
      </p:sp>
      <p:sp>
        <p:nvSpPr>
          <p:cNvPr id="5527572" name="Rectangle 20"/>
          <p:cNvSpPr>
            <a:spLocks noChangeArrowheads="1"/>
          </p:cNvSpPr>
          <p:nvPr/>
        </p:nvSpPr>
        <p:spPr bwMode="auto">
          <a:xfrm>
            <a:off x="296863" y="2919413"/>
            <a:ext cx="87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1450" indent="-171450" algn="r" eaLnBrk="1" hangingPunct="1">
              <a:buFontTx/>
              <a:buNone/>
            </a:pPr>
            <a:r>
              <a:rPr kumimoji="0" lang="en-US" sz="2000" b="0" dirty="0">
                <a:ea typeface="ヒラギノ角ゴ Pro W3" charset="0"/>
                <a:cs typeface="ヒラギノ角ゴ Pro W3" charset="0"/>
              </a:rPr>
              <a:t>Upper</a:t>
            </a:r>
          </a:p>
        </p:txBody>
      </p:sp>
      <p:grpSp>
        <p:nvGrpSpPr>
          <p:cNvPr id="5527573" name="Group 21"/>
          <p:cNvGrpSpPr>
            <a:grpSpLocks/>
          </p:cNvGrpSpPr>
          <p:nvPr/>
        </p:nvGrpSpPr>
        <p:grpSpPr bwMode="auto">
          <a:xfrm>
            <a:off x="1141413" y="5370513"/>
            <a:ext cx="311150" cy="609600"/>
            <a:chOff x="625" y="3027"/>
            <a:chExt cx="196" cy="429"/>
          </a:xfrm>
        </p:grpSpPr>
        <p:sp>
          <p:nvSpPr>
            <p:cNvPr id="5527574" name="Line 22"/>
            <p:cNvSpPr>
              <a:spLocks noChangeShapeType="1"/>
            </p:cNvSpPr>
            <p:nvPr/>
          </p:nvSpPr>
          <p:spPr bwMode="auto">
            <a:xfrm>
              <a:off x="723" y="3027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75" name="Rectangle 23"/>
            <p:cNvSpPr>
              <a:spLocks noChangeArrowheads="1"/>
            </p:cNvSpPr>
            <p:nvPr/>
          </p:nvSpPr>
          <p:spPr bwMode="auto">
            <a:xfrm>
              <a:off x="625" y="3198"/>
              <a:ext cx="19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171450" indent="-171450" eaLnBrk="1" hangingPunct="1">
                <a:buFontTx/>
                <a:buNone/>
              </a:pPr>
              <a:r>
                <a:rPr kumimoji="0" lang="en-US" sz="1800" b="0" dirty="0">
                  <a:ea typeface="ヒラギノ角ゴ Pro W3" charset="0"/>
                  <a:cs typeface="ヒラギノ角ゴ Pro W3" charset="0"/>
                </a:rPr>
                <a:t>0</a:t>
              </a:r>
            </a:p>
          </p:txBody>
        </p:sp>
      </p:grpSp>
      <p:grpSp>
        <p:nvGrpSpPr>
          <p:cNvPr id="5527576" name="Group 24"/>
          <p:cNvGrpSpPr>
            <a:grpSpLocks/>
          </p:cNvGrpSpPr>
          <p:nvPr/>
        </p:nvGrpSpPr>
        <p:grpSpPr bwMode="auto">
          <a:xfrm>
            <a:off x="2944813" y="5370513"/>
            <a:ext cx="311150" cy="609600"/>
            <a:chOff x="625" y="3027"/>
            <a:chExt cx="196" cy="429"/>
          </a:xfrm>
        </p:grpSpPr>
        <p:sp>
          <p:nvSpPr>
            <p:cNvPr id="5527577" name="Line 25"/>
            <p:cNvSpPr>
              <a:spLocks noChangeShapeType="1"/>
            </p:cNvSpPr>
            <p:nvPr/>
          </p:nvSpPr>
          <p:spPr bwMode="auto">
            <a:xfrm>
              <a:off x="723" y="3027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78" name="Rectangle 26"/>
            <p:cNvSpPr>
              <a:spLocks noChangeArrowheads="1"/>
            </p:cNvSpPr>
            <p:nvPr/>
          </p:nvSpPr>
          <p:spPr bwMode="auto">
            <a:xfrm>
              <a:off x="625" y="3198"/>
              <a:ext cx="19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171450" indent="-171450" eaLnBrk="1" hangingPunct="1">
                <a:buFontTx/>
                <a:buNone/>
              </a:pPr>
              <a:r>
                <a:rPr kumimoji="0" lang="en-US" sz="1800" b="0" dirty="0">
                  <a:ea typeface="ヒラギノ角ゴ Pro W3" charset="0"/>
                  <a:cs typeface="ヒラギノ角ゴ Pro W3" charset="0"/>
                </a:rPr>
                <a:t>6</a:t>
              </a:r>
            </a:p>
          </p:txBody>
        </p:sp>
      </p:grpSp>
      <p:grpSp>
        <p:nvGrpSpPr>
          <p:cNvPr id="5527579" name="Group 27"/>
          <p:cNvGrpSpPr>
            <a:grpSpLocks/>
          </p:cNvGrpSpPr>
          <p:nvPr/>
        </p:nvGrpSpPr>
        <p:grpSpPr bwMode="auto">
          <a:xfrm>
            <a:off x="4686300" y="5370513"/>
            <a:ext cx="438150" cy="609600"/>
            <a:chOff x="585" y="3027"/>
            <a:chExt cx="276" cy="429"/>
          </a:xfrm>
        </p:grpSpPr>
        <p:sp>
          <p:nvSpPr>
            <p:cNvPr id="5527580" name="Line 28"/>
            <p:cNvSpPr>
              <a:spLocks noChangeShapeType="1"/>
            </p:cNvSpPr>
            <p:nvPr/>
          </p:nvSpPr>
          <p:spPr bwMode="auto">
            <a:xfrm>
              <a:off x="723" y="3027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81" name="Rectangle 29"/>
            <p:cNvSpPr>
              <a:spLocks noChangeArrowheads="1"/>
            </p:cNvSpPr>
            <p:nvPr/>
          </p:nvSpPr>
          <p:spPr bwMode="auto">
            <a:xfrm>
              <a:off x="585" y="3198"/>
              <a:ext cx="27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171450" indent="-171450" eaLnBrk="1" hangingPunct="1">
                <a:buFontTx/>
                <a:buNone/>
              </a:pPr>
              <a:r>
                <a:rPr kumimoji="0" lang="en-US" sz="1800" b="0" dirty="0">
                  <a:ea typeface="ヒラギノ角ゴ Pro W3" charset="0"/>
                  <a:cs typeface="ヒラギノ角ゴ Pro W3" charset="0"/>
                </a:rPr>
                <a:t>12</a:t>
              </a:r>
            </a:p>
          </p:txBody>
        </p:sp>
      </p:grpSp>
      <p:grpSp>
        <p:nvGrpSpPr>
          <p:cNvPr id="5527582" name="Group 30"/>
          <p:cNvGrpSpPr>
            <a:grpSpLocks/>
          </p:cNvGrpSpPr>
          <p:nvPr/>
        </p:nvGrpSpPr>
        <p:grpSpPr bwMode="auto">
          <a:xfrm>
            <a:off x="8296275" y="5370513"/>
            <a:ext cx="438150" cy="609600"/>
            <a:chOff x="585" y="3027"/>
            <a:chExt cx="276" cy="429"/>
          </a:xfrm>
        </p:grpSpPr>
        <p:sp>
          <p:nvSpPr>
            <p:cNvPr id="5527583" name="Line 31"/>
            <p:cNvSpPr>
              <a:spLocks noChangeShapeType="1"/>
            </p:cNvSpPr>
            <p:nvPr/>
          </p:nvSpPr>
          <p:spPr bwMode="auto">
            <a:xfrm>
              <a:off x="723" y="3027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84" name="Rectangle 32"/>
            <p:cNvSpPr>
              <a:spLocks noChangeArrowheads="1"/>
            </p:cNvSpPr>
            <p:nvPr/>
          </p:nvSpPr>
          <p:spPr bwMode="auto">
            <a:xfrm>
              <a:off x="585" y="3198"/>
              <a:ext cx="27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171450" indent="-171450" eaLnBrk="1" hangingPunct="1">
                <a:buFontTx/>
                <a:buNone/>
              </a:pPr>
              <a:r>
                <a:rPr kumimoji="0" lang="en-US" sz="1800" b="0" dirty="0">
                  <a:ea typeface="ヒラギノ角ゴ Pro W3" charset="0"/>
                  <a:cs typeface="ヒラギノ角ゴ Pro W3" charset="0"/>
                </a:rPr>
                <a:t>24</a:t>
              </a:r>
            </a:p>
          </p:txBody>
        </p:sp>
      </p:grpSp>
      <p:grpSp>
        <p:nvGrpSpPr>
          <p:cNvPr id="5527585" name="Group 33"/>
          <p:cNvGrpSpPr>
            <a:grpSpLocks/>
          </p:cNvGrpSpPr>
          <p:nvPr/>
        </p:nvGrpSpPr>
        <p:grpSpPr bwMode="auto">
          <a:xfrm>
            <a:off x="6491288" y="5370513"/>
            <a:ext cx="438150" cy="609600"/>
            <a:chOff x="585" y="3027"/>
            <a:chExt cx="276" cy="429"/>
          </a:xfrm>
        </p:grpSpPr>
        <p:sp>
          <p:nvSpPr>
            <p:cNvPr id="5527586" name="Line 34"/>
            <p:cNvSpPr>
              <a:spLocks noChangeShapeType="1"/>
            </p:cNvSpPr>
            <p:nvPr/>
          </p:nvSpPr>
          <p:spPr bwMode="auto">
            <a:xfrm>
              <a:off x="723" y="3027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5527587" name="Rectangle 35"/>
            <p:cNvSpPr>
              <a:spLocks noChangeArrowheads="1"/>
            </p:cNvSpPr>
            <p:nvPr/>
          </p:nvSpPr>
          <p:spPr bwMode="auto">
            <a:xfrm>
              <a:off x="585" y="3198"/>
              <a:ext cx="27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171450" indent="-171450" eaLnBrk="1" hangingPunct="1">
                <a:buFontTx/>
                <a:buNone/>
              </a:pPr>
              <a:r>
                <a:rPr kumimoji="0" lang="en-US" sz="1800" b="0" dirty="0">
                  <a:ea typeface="ヒラギノ角ゴ Pro W3" charset="0"/>
                  <a:cs typeface="ヒラギノ角ゴ Pro W3" charset="0"/>
                </a:rPr>
                <a:t>18</a:t>
              </a:r>
            </a:p>
          </p:txBody>
        </p:sp>
      </p:grpSp>
      <p:sp>
        <p:nvSpPr>
          <p:cNvPr id="5527588" name="Rectangle 36"/>
          <p:cNvSpPr>
            <a:spLocks noChangeArrowheads="1"/>
          </p:cNvSpPr>
          <p:nvPr/>
        </p:nvSpPr>
        <p:spPr bwMode="auto">
          <a:xfrm>
            <a:off x="1187450" y="3171825"/>
            <a:ext cx="7335838" cy="950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27589" name="Line 37"/>
          <p:cNvSpPr>
            <a:spLocks noChangeShapeType="1"/>
          </p:cNvSpPr>
          <p:nvPr/>
        </p:nvSpPr>
        <p:spPr bwMode="auto">
          <a:xfrm>
            <a:off x="1233488" y="4125913"/>
            <a:ext cx="735806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7591" name="Line 39"/>
          <p:cNvSpPr>
            <a:spLocks noChangeShapeType="1"/>
          </p:cNvSpPr>
          <p:nvPr/>
        </p:nvSpPr>
        <p:spPr bwMode="auto">
          <a:xfrm>
            <a:off x="1196975" y="3160713"/>
            <a:ext cx="7367588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7592" name="Line 40"/>
          <p:cNvSpPr>
            <a:spLocks noChangeShapeType="1"/>
          </p:cNvSpPr>
          <p:nvPr/>
        </p:nvSpPr>
        <p:spPr bwMode="auto">
          <a:xfrm>
            <a:off x="1196975" y="4575175"/>
            <a:ext cx="735806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7593" name="Freeform 41"/>
          <p:cNvSpPr>
            <a:spLocks noEditPoints="1"/>
          </p:cNvSpPr>
          <p:nvPr/>
        </p:nvSpPr>
        <p:spPr bwMode="auto">
          <a:xfrm>
            <a:off x="1346200" y="2246313"/>
            <a:ext cx="7180263" cy="3181350"/>
          </a:xfrm>
          <a:custGeom>
            <a:avLst/>
            <a:gdLst>
              <a:gd name="T0" fmla="*/ 5357 w 5357"/>
              <a:gd name="T1" fmla="*/ 1240 h 2268"/>
              <a:gd name="T2" fmla="*/ 5202 w 5357"/>
              <a:gd name="T3" fmla="*/ 1080 h 2268"/>
              <a:gd name="T4" fmla="*/ 4984 w 5357"/>
              <a:gd name="T5" fmla="*/ 1032 h 2268"/>
              <a:gd name="T6" fmla="*/ 4330 w 5357"/>
              <a:gd name="T7" fmla="*/ 1032 h 2268"/>
              <a:gd name="T8" fmla="*/ 4765 w 5357"/>
              <a:gd name="T9" fmla="*/ 1032 h 2268"/>
              <a:gd name="T10" fmla="*/ 3678 w 5357"/>
              <a:gd name="T11" fmla="*/ 732 h 2268"/>
              <a:gd name="T12" fmla="*/ 3458 w 5357"/>
              <a:gd name="T13" fmla="*/ 780 h 2268"/>
              <a:gd name="T14" fmla="*/ 3021 w 5357"/>
              <a:gd name="T15" fmla="*/ 921 h 2268"/>
              <a:gd name="T16" fmla="*/ 2586 w 5357"/>
              <a:gd name="T17" fmla="*/ 1141 h 2268"/>
              <a:gd name="T18" fmla="*/ 2149 w 5357"/>
              <a:gd name="T19" fmla="*/ 50 h 2268"/>
              <a:gd name="T20" fmla="*/ 2586 w 5357"/>
              <a:gd name="T21" fmla="*/ 1141 h 2268"/>
              <a:gd name="T22" fmla="*/ 1932 w 5357"/>
              <a:gd name="T23" fmla="*/ 1158 h 2268"/>
              <a:gd name="T24" fmla="*/ 1823 w 5357"/>
              <a:gd name="T25" fmla="*/ 780 h 2268"/>
              <a:gd name="T26" fmla="*/ 1769 w 5357"/>
              <a:gd name="T27" fmla="*/ 874 h 2268"/>
              <a:gd name="T28" fmla="*/ 1606 w 5357"/>
              <a:gd name="T29" fmla="*/ 858 h 2268"/>
              <a:gd name="T30" fmla="*/ 1769 w 5357"/>
              <a:gd name="T31" fmla="*/ 874 h 2268"/>
              <a:gd name="T32" fmla="*/ 1606 w 5357"/>
              <a:gd name="T33" fmla="*/ 858 h 2268"/>
              <a:gd name="T34" fmla="*/ 1552 w 5357"/>
              <a:gd name="T35" fmla="*/ 558 h 2268"/>
              <a:gd name="T36" fmla="*/ 1497 w 5357"/>
              <a:gd name="T37" fmla="*/ 494 h 2268"/>
              <a:gd name="T38" fmla="*/ 1443 w 5357"/>
              <a:gd name="T39" fmla="*/ 510 h 2268"/>
              <a:gd name="T40" fmla="*/ 1389 w 5357"/>
              <a:gd name="T41" fmla="*/ 541 h 2268"/>
              <a:gd name="T42" fmla="*/ 1334 w 5357"/>
              <a:gd name="T43" fmla="*/ 858 h 2268"/>
              <a:gd name="T44" fmla="*/ 1280 w 5357"/>
              <a:gd name="T45" fmla="*/ 636 h 2268"/>
              <a:gd name="T46" fmla="*/ 1226 w 5357"/>
              <a:gd name="T47" fmla="*/ 652 h 2268"/>
              <a:gd name="T48" fmla="*/ 1171 w 5357"/>
              <a:gd name="T49" fmla="*/ 1158 h 2268"/>
              <a:gd name="T50" fmla="*/ 1117 w 5357"/>
              <a:gd name="T51" fmla="*/ 1158 h 2268"/>
              <a:gd name="T52" fmla="*/ 1058 w 5357"/>
              <a:gd name="T53" fmla="*/ 1269 h 2268"/>
              <a:gd name="T54" fmla="*/ 1020 w 5357"/>
              <a:gd name="T55" fmla="*/ 1096 h 2268"/>
              <a:gd name="T56" fmla="*/ 966 w 5357"/>
              <a:gd name="T57" fmla="*/ 1316 h 2268"/>
              <a:gd name="T58" fmla="*/ 1004 w 5357"/>
              <a:gd name="T59" fmla="*/ 1729 h 2268"/>
              <a:gd name="T60" fmla="*/ 966 w 5357"/>
              <a:gd name="T61" fmla="*/ 1316 h 2268"/>
              <a:gd name="T62" fmla="*/ 949 w 5357"/>
              <a:gd name="T63" fmla="*/ 763 h 2268"/>
              <a:gd name="T64" fmla="*/ 659 w 5357"/>
              <a:gd name="T65" fmla="*/ 2268 h 2268"/>
              <a:gd name="T66" fmla="*/ 640 w 5357"/>
              <a:gd name="T67" fmla="*/ 1474 h 2268"/>
              <a:gd name="T68" fmla="*/ 531 w 5357"/>
              <a:gd name="T69" fmla="*/ 1302 h 2268"/>
              <a:gd name="T70" fmla="*/ 586 w 5357"/>
              <a:gd name="T71" fmla="*/ 938 h 2268"/>
              <a:gd name="T72" fmla="*/ 458 w 5357"/>
              <a:gd name="T73" fmla="*/ 1380 h 2268"/>
              <a:gd name="T74" fmla="*/ 496 w 5357"/>
              <a:gd name="T75" fmla="*/ 1460 h 2268"/>
              <a:gd name="T76" fmla="*/ 441 w 5357"/>
              <a:gd name="T77" fmla="*/ 1205 h 2268"/>
              <a:gd name="T78" fmla="*/ 404 w 5357"/>
              <a:gd name="T79" fmla="*/ 1491 h 2268"/>
              <a:gd name="T80" fmla="*/ 441 w 5357"/>
              <a:gd name="T81" fmla="*/ 1205 h 2268"/>
              <a:gd name="T82" fmla="*/ 368 w 5357"/>
              <a:gd name="T83" fmla="*/ 683 h 2268"/>
              <a:gd name="T84" fmla="*/ 404 w 5357"/>
              <a:gd name="T85" fmla="*/ 1491 h 2268"/>
              <a:gd name="T86" fmla="*/ 333 w 5357"/>
              <a:gd name="T87" fmla="*/ 1002 h 2268"/>
              <a:gd name="T88" fmla="*/ 295 w 5357"/>
              <a:gd name="T89" fmla="*/ 1049 h 2268"/>
              <a:gd name="T90" fmla="*/ 219 w 5357"/>
              <a:gd name="T91" fmla="*/ 843 h 2268"/>
              <a:gd name="T92" fmla="*/ 260 w 5357"/>
              <a:gd name="T93" fmla="*/ 683 h 2268"/>
              <a:gd name="T94" fmla="*/ 165 w 5357"/>
              <a:gd name="T95" fmla="*/ 208 h 2268"/>
              <a:gd name="T96" fmla="*/ 108 w 5357"/>
              <a:gd name="T97" fmla="*/ 191 h 2268"/>
              <a:gd name="T98" fmla="*/ 54 w 5357"/>
              <a:gd name="T99" fmla="*/ 494 h 2268"/>
              <a:gd name="T100" fmla="*/ 0 w 5357"/>
              <a:gd name="T101" fmla="*/ 0 h 2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357" h="2268">
                <a:moveTo>
                  <a:pt x="5202" y="1080"/>
                </a:moveTo>
                <a:lnTo>
                  <a:pt x="5357" y="1240"/>
                </a:lnTo>
                <a:moveTo>
                  <a:pt x="4984" y="1032"/>
                </a:moveTo>
                <a:lnTo>
                  <a:pt x="5202" y="1080"/>
                </a:lnTo>
                <a:moveTo>
                  <a:pt x="4765" y="1032"/>
                </a:moveTo>
                <a:lnTo>
                  <a:pt x="4984" y="1032"/>
                </a:lnTo>
                <a:moveTo>
                  <a:pt x="3678" y="732"/>
                </a:moveTo>
                <a:lnTo>
                  <a:pt x="4330" y="1032"/>
                </a:lnTo>
                <a:lnTo>
                  <a:pt x="4547" y="1002"/>
                </a:lnTo>
                <a:lnTo>
                  <a:pt x="4765" y="1032"/>
                </a:lnTo>
                <a:moveTo>
                  <a:pt x="3458" y="780"/>
                </a:moveTo>
                <a:lnTo>
                  <a:pt x="3678" y="732"/>
                </a:lnTo>
                <a:moveTo>
                  <a:pt x="3241" y="1018"/>
                </a:moveTo>
                <a:lnTo>
                  <a:pt x="3458" y="780"/>
                </a:lnTo>
                <a:moveTo>
                  <a:pt x="2804" y="843"/>
                </a:moveTo>
                <a:lnTo>
                  <a:pt x="3021" y="921"/>
                </a:lnTo>
                <a:lnTo>
                  <a:pt x="3241" y="1018"/>
                </a:lnTo>
                <a:moveTo>
                  <a:pt x="2586" y="1141"/>
                </a:moveTo>
                <a:lnTo>
                  <a:pt x="2804" y="843"/>
                </a:lnTo>
                <a:moveTo>
                  <a:pt x="2149" y="50"/>
                </a:moveTo>
                <a:lnTo>
                  <a:pt x="2369" y="683"/>
                </a:lnTo>
                <a:lnTo>
                  <a:pt x="2586" y="1141"/>
                </a:lnTo>
                <a:moveTo>
                  <a:pt x="1878" y="1141"/>
                </a:moveTo>
                <a:lnTo>
                  <a:pt x="1932" y="1158"/>
                </a:lnTo>
                <a:lnTo>
                  <a:pt x="2149" y="50"/>
                </a:lnTo>
                <a:moveTo>
                  <a:pt x="1823" y="780"/>
                </a:moveTo>
                <a:lnTo>
                  <a:pt x="1878" y="1141"/>
                </a:lnTo>
                <a:moveTo>
                  <a:pt x="1769" y="874"/>
                </a:moveTo>
                <a:lnTo>
                  <a:pt x="1823" y="780"/>
                </a:lnTo>
                <a:moveTo>
                  <a:pt x="1606" y="858"/>
                </a:moveTo>
                <a:lnTo>
                  <a:pt x="1660" y="716"/>
                </a:lnTo>
                <a:lnTo>
                  <a:pt x="1769" y="874"/>
                </a:lnTo>
                <a:moveTo>
                  <a:pt x="1552" y="558"/>
                </a:moveTo>
                <a:lnTo>
                  <a:pt x="1606" y="858"/>
                </a:lnTo>
                <a:moveTo>
                  <a:pt x="1497" y="494"/>
                </a:moveTo>
                <a:lnTo>
                  <a:pt x="1552" y="558"/>
                </a:lnTo>
                <a:moveTo>
                  <a:pt x="1443" y="510"/>
                </a:moveTo>
                <a:lnTo>
                  <a:pt x="1497" y="494"/>
                </a:lnTo>
                <a:moveTo>
                  <a:pt x="1389" y="541"/>
                </a:moveTo>
                <a:lnTo>
                  <a:pt x="1443" y="510"/>
                </a:lnTo>
                <a:moveTo>
                  <a:pt x="1334" y="858"/>
                </a:moveTo>
                <a:lnTo>
                  <a:pt x="1389" y="541"/>
                </a:lnTo>
                <a:moveTo>
                  <a:pt x="1280" y="636"/>
                </a:moveTo>
                <a:lnTo>
                  <a:pt x="1334" y="858"/>
                </a:lnTo>
                <a:moveTo>
                  <a:pt x="1226" y="652"/>
                </a:moveTo>
                <a:lnTo>
                  <a:pt x="1280" y="636"/>
                </a:lnTo>
                <a:moveTo>
                  <a:pt x="1171" y="1158"/>
                </a:moveTo>
                <a:lnTo>
                  <a:pt x="1226" y="652"/>
                </a:lnTo>
                <a:moveTo>
                  <a:pt x="1117" y="1158"/>
                </a:moveTo>
                <a:lnTo>
                  <a:pt x="1171" y="1158"/>
                </a:lnTo>
                <a:moveTo>
                  <a:pt x="1058" y="1269"/>
                </a:moveTo>
                <a:lnTo>
                  <a:pt x="1117" y="1158"/>
                </a:lnTo>
                <a:moveTo>
                  <a:pt x="1039" y="1141"/>
                </a:moveTo>
                <a:lnTo>
                  <a:pt x="1058" y="1269"/>
                </a:lnTo>
                <a:moveTo>
                  <a:pt x="1004" y="1729"/>
                </a:moveTo>
                <a:lnTo>
                  <a:pt x="1020" y="1096"/>
                </a:lnTo>
                <a:lnTo>
                  <a:pt x="1039" y="1141"/>
                </a:lnTo>
                <a:moveTo>
                  <a:pt x="966" y="1316"/>
                </a:moveTo>
                <a:lnTo>
                  <a:pt x="985" y="1474"/>
                </a:lnTo>
                <a:lnTo>
                  <a:pt x="1004" y="1729"/>
                </a:lnTo>
                <a:moveTo>
                  <a:pt x="949" y="763"/>
                </a:moveTo>
                <a:lnTo>
                  <a:pt x="966" y="1316"/>
                </a:lnTo>
                <a:moveTo>
                  <a:pt x="659" y="2268"/>
                </a:moveTo>
                <a:lnTo>
                  <a:pt x="949" y="763"/>
                </a:lnTo>
                <a:moveTo>
                  <a:pt x="640" y="1474"/>
                </a:moveTo>
                <a:lnTo>
                  <a:pt x="659" y="2268"/>
                </a:lnTo>
                <a:moveTo>
                  <a:pt x="604" y="1032"/>
                </a:moveTo>
                <a:lnTo>
                  <a:pt x="640" y="1474"/>
                </a:lnTo>
                <a:moveTo>
                  <a:pt x="512" y="1285"/>
                </a:moveTo>
                <a:lnTo>
                  <a:pt x="531" y="1302"/>
                </a:lnTo>
                <a:lnTo>
                  <a:pt x="550" y="1127"/>
                </a:lnTo>
                <a:lnTo>
                  <a:pt x="586" y="938"/>
                </a:lnTo>
                <a:lnTo>
                  <a:pt x="604" y="1032"/>
                </a:lnTo>
                <a:moveTo>
                  <a:pt x="458" y="1380"/>
                </a:moveTo>
                <a:lnTo>
                  <a:pt x="477" y="1413"/>
                </a:lnTo>
                <a:lnTo>
                  <a:pt x="496" y="1460"/>
                </a:lnTo>
                <a:lnTo>
                  <a:pt x="512" y="1285"/>
                </a:lnTo>
                <a:moveTo>
                  <a:pt x="441" y="1205"/>
                </a:moveTo>
                <a:lnTo>
                  <a:pt x="458" y="1380"/>
                </a:lnTo>
                <a:moveTo>
                  <a:pt x="404" y="1491"/>
                </a:moveTo>
                <a:lnTo>
                  <a:pt x="423" y="969"/>
                </a:lnTo>
                <a:lnTo>
                  <a:pt x="441" y="1205"/>
                </a:lnTo>
                <a:moveTo>
                  <a:pt x="333" y="1002"/>
                </a:moveTo>
                <a:lnTo>
                  <a:pt x="368" y="683"/>
                </a:lnTo>
                <a:lnTo>
                  <a:pt x="387" y="1380"/>
                </a:lnTo>
                <a:lnTo>
                  <a:pt x="404" y="1491"/>
                </a:lnTo>
                <a:moveTo>
                  <a:pt x="314" y="1205"/>
                </a:moveTo>
                <a:lnTo>
                  <a:pt x="333" y="1002"/>
                </a:lnTo>
                <a:moveTo>
                  <a:pt x="278" y="1635"/>
                </a:moveTo>
                <a:lnTo>
                  <a:pt x="295" y="1049"/>
                </a:lnTo>
                <a:lnTo>
                  <a:pt x="314" y="1205"/>
                </a:lnTo>
                <a:moveTo>
                  <a:pt x="219" y="843"/>
                </a:moveTo>
                <a:lnTo>
                  <a:pt x="241" y="1221"/>
                </a:lnTo>
                <a:lnTo>
                  <a:pt x="260" y="683"/>
                </a:lnTo>
                <a:lnTo>
                  <a:pt x="278" y="1635"/>
                </a:lnTo>
                <a:moveTo>
                  <a:pt x="165" y="208"/>
                </a:moveTo>
                <a:lnTo>
                  <a:pt x="219" y="843"/>
                </a:lnTo>
                <a:moveTo>
                  <a:pt x="108" y="191"/>
                </a:moveTo>
                <a:lnTo>
                  <a:pt x="165" y="208"/>
                </a:lnTo>
                <a:moveTo>
                  <a:pt x="54" y="494"/>
                </a:moveTo>
                <a:lnTo>
                  <a:pt x="108" y="191"/>
                </a:lnTo>
                <a:moveTo>
                  <a:pt x="0" y="0"/>
                </a:moveTo>
                <a:lnTo>
                  <a:pt x="54" y="494"/>
                </a:lnTo>
              </a:path>
            </a:pathLst>
          </a:custGeom>
          <a:noFill/>
          <a:ln w="30163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7594" name="Rectangle 42"/>
          <p:cNvSpPr>
            <a:spLocks noChangeArrowheads="1"/>
          </p:cNvSpPr>
          <p:nvPr/>
        </p:nvSpPr>
        <p:spPr bwMode="auto">
          <a:xfrm>
            <a:off x="1203325" y="3171825"/>
            <a:ext cx="7356475" cy="13843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27595" name="Rectangle 43"/>
          <p:cNvSpPr>
            <a:spLocks noChangeArrowheads="1"/>
          </p:cNvSpPr>
          <p:nvPr/>
        </p:nvSpPr>
        <p:spPr bwMode="auto">
          <a:xfrm>
            <a:off x="1196975" y="3170238"/>
            <a:ext cx="7358063" cy="9509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27596" name="Line 44"/>
          <p:cNvSpPr>
            <a:spLocks noChangeShapeType="1"/>
          </p:cNvSpPr>
          <p:nvPr/>
        </p:nvSpPr>
        <p:spPr bwMode="auto">
          <a:xfrm>
            <a:off x="1196975" y="2436813"/>
            <a:ext cx="0" cy="3057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37621" y="2688580"/>
            <a:ext cx="265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135 – 145 mmHg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20179" y="4575175"/>
            <a:ext cx="265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65 - 75 mmHg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14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2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2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2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527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527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527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527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527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2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2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2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2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2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52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7554" grpId="0" animBg="1"/>
      <p:bldP spid="5527554" grpId="1" animBg="1"/>
      <p:bldP spid="5527555" grpId="0" animBg="1"/>
      <p:bldP spid="5527556" grpId="0" animBg="1"/>
      <p:bldP spid="5527571" grpId="0"/>
      <p:bldP spid="5527588" grpId="0" animBg="1"/>
      <p:bldP spid="5527589" grpId="0" animBg="1"/>
      <p:bldP spid="5527592" grpId="0" animBg="1"/>
      <p:bldP spid="5527594" grpId="0" animBg="1"/>
      <p:bldP spid="5527594" grpId="1" animBg="1"/>
      <p:bldP spid="552759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5507" name="Text Box 3"/>
          <p:cNvSpPr txBox="1">
            <a:spLocks noChangeArrowheads="1"/>
          </p:cNvSpPr>
          <p:nvPr/>
        </p:nvSpPr>
        <p:spPr bwMode="auto">
          <a:xfrm>
            <a:off x="638175" y="2816225"/>
            <a:ext cx="1854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6673AA"/>
              </a:buClr>
              <a:buFont typeface="Arial Black" charset="0"/>
              <a:buNone/>
            </a:pPr>
            <a:r>
              <a:rPr kumimoji="0" lang="en-US" sz="1800">
                <a:solidFill>
                  <a:srgbClr val="FFFFFF"/>
                </a:solidFill>
                <a:ea typeface="ヒラギノ角ゴ Pro W3" charset="0"/>
                <a:cs typeface="ヒラギノ角ゴ Pro W3" charset="0"/>
              </a:rPr>
              <a:t>I mm Hg x 60 min </a:t>
            </a:r>
          </a:p>
        </p:txBody>
      </p:sp>
      <p:sp>
        <p:nvSpPr>
          <p:cNvPr id="5525508" name="Text Box 4"/>
          <p:cNvSpPr txBox="1">
            <a:spLocks noChangeArrowheads="1"/>
          </p:cNvSpPr>
          <p:nvPr/>
        </p:nvSpPr>
        <p:spPr bwMode="auto">
          <a:xfrm>
            <a:off x="638175" y="3384550"/>
            <a:ext cx="1854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a typeface="ヒラギノ角ゴ Pro W3" charset="0"/>
                <a:cs typeface="ヒラギノ角ゴ Pro W3" charset="0"/>
              </a:rPr>
              <a:t>2 mm Hg x 60 min</a:t>
            </a:r>
          </a:p>
        </p:txBody>
      </p:sp>
      <p:sp>
        <p:nvSpPr>
          <p:cNvPr id="5525509" name="Text Box 5"/>
          <p:cNvSpPr txBox="1">
            <a:spLocks noChangeArrowheads="1"/>
          </p:cNvSpPr>
          <p:nvPr/>
        </p:nvSpPr>
        <p:spPr bwMode="auto">
          <a:xfrm>
            <a:off x="638175" y="3979863"/>
            <a:ext cx="1854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a typeface="ヒラギノ角ゴ Pro W3" charset="0"/>
                <a:cs typeface="ヒラギノ角ゴ Pro W3" charset="0"/>
              </a:rPr>
              <a:t>3 mm Hg x 60 min</a:t>
            </a:r>
          </a:p>
        </p:txBody>
      </p:sp>
      <p:sp>
        <p:nvSpPr>
          <p:cNvPr id="5525510" name="Text Box 6"/>
          <p:cNvSpPr txBox="1">
            <a:spLocks noChangeArrowheads="1"/>
          </p:cNvSpPr>
          <p:nvPr/>
        </p:nvSpPr>
        <p:spPr bwMode="auto">
          <a:xfrm>
            <a:off x="638175" y="4575175"/>
            <a:ext cx="1854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a typeface="ヒラギノ角ゴ Pro W3" charset="0"/>
                <a:cs typeface="ヒラギノ角ゴ Pro W3" charset="0"/>
              </a:rPr>
              <a:t>4 mm Hg x 60 min</a:t>
            </a:r>
          </a:p>
        </p:txBody>
      </p:sp>
      <p:sp>
        <p:nvSpPr>
          <p:cNvPr id="5525511" name="Line 7"/>
          <p:cNvSpPr>
            <a:spLocks noChangeShapeType="1"/>
          </p:cNvSpPr>
          <p:nvPr/>
        </p:nvSpPr>
        <p:spPr bwMode="auto">
          <a:xfrm flipV="1">
            <a:off x="2974975" y="2605088"/>
            <a:ext cx="0" cy="30591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 typeface="Monotype Sorts" charset="0"/>
              <a:buChar char="4"/>
            </a:pPr>
            <a:endParaRPr kumimoji="1" lang="en-US" sz="2400" b="1">
              <a:solidFill>
                <a:srgbClr val="FFBA3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525512" name="Text Box 8"/>
          <p:cNvSpPr txBox="1">
            <a:spLocks noChangeArrowheads="1"/>
          </p:cNvSpPr>
          <p:nvPr/>
        </p:nvSpPr>
        <p:spPr bwMode="auto">
          <a:xfrm>
            <a:off x="638175" y="5172075"/>
            <a:ext cx="1854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800">
                <a:solidFill>
                  <a:srgbClr val="FFFFFF"/>
                </a:solidFill>
                <a:ea typeface="ヒラギノ角ゴ Pro W3" charset="0"/>
                <a:cs typeface="ヒラギノ角ゴ Pro W3" charset="0"/>
              </a:rPr>
              <a:t>5 mm Hg x 60 min</a:t>
            </a:r>
          </a:p>
        </p:txBody>
      </p:sp>
      <p:graphicFrame>
        <p:nvGraphicFramePr>
          <p:cNvPr id="5525513" name="Group 9"/>
          <p:cNvGraphicFramePr>
            <a:graphicFrameLocks noGrp="1"/>
          </p:cNvGraphicFramePr>
          <p:nvPr/>
        </p:nvGraphicFramePr>
        <p:xfrm>
          <a:off x="5372100" y="1458913"/>
          <a:ext cx="3581400" cy="4159441"/>
        </p:xfrm>
        <a:graphic>
          <a:graphicData uri="http://schemas.openxmlformats.org/drawingml/2006/table">
            <a:tbl>
              <a:tblPr/>
              <a:tblGrid>
                <a:gridCol w="1649413"/>
                <a:gridCol w="1931987"/>
              </a:tblGrid>
              <a:tr h="1117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Odds </a:t>
                      </a:r>
                      <a:b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</a:b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Ratio</a:t>
                      </a:r>
                    </a:p>
                  </a:txBody>
                  <a:tcPr marL="0" marR="0" marT="0" marB="18288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95% CI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[Lower Limit, </a:t>
                      </a:r>
                      <a:b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</a:b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Upper Limit]</a:t>
                      </a:r>
                    </a:p>
                  </a:txBody>
                  <a:tcPr marL="0" marR="0" marT="0" marB="18288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1.20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[1.06, 1.27]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1.43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[1.13, 1.61]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1.71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[1.20, 2.05]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2.05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[1.27, 2.61]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2.46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1313" marR="0" lvl="0" indent="-341313" algn="ctr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Pct val="68000"/>
                        <a:buFont typeface="Arial Black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</a:rPr>
                        <a:t>[1.35, 3.31]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25526" name="Rectangle 38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55563"/>
            <a:ext cx="7772400" cy="904875"/>
          </a:xfrm>
        </p:spPr>
        <p:txBody>
          <a:bodyPr lIns="91440" tIns="45720" rIns="91440" bIns="45720" anchor="ctr"/>
          <a:lstStyle/>
          <a:p>
            <a:r>
              <a:rPr lang="en-US">
                <a:solidFill>
                  <a:srgbClr val="FFFFCC"/>
                </a:solidFill>
              </a:rPr>
              <a:t>Excursions in Perioperative BP </a:t>
            </a:r>
            <a:br>
              <a:rPr lang="en-US">
                <a:solidFill>
                  <a:srgbClr val="FFFFCC"/>
                </a:solidFill>
              </a:rPr>
            </a:br>
            <a:r>
              <a:rPr lang="en-US">
                <a:solidFill>
                  <a:srgbClr val="FFFFCC"/>
                </a:solidFill>
              </a:rPr>
              <a:t>Control Related to Increased 30-day Mortality</a:t>
            </a:r>
          </a:p>
        </p:txBody>
      </p:sp>
      <p:sp>
        <p:nvSpPr>
          <p:cNvPr id="5525527" name="Rectangle 39"/>
          <p:cNvSpPr>
            <a:spLocks noChangeArrowheads="1"/>
          </p:cNvSpPr>
          <p:nvPr/>
        </p:nvSpPr>
        <p:spPr bwMode="auto">
          <a:xfrm>
            <a:off x="0" y="6613525"/>
            <a:ext cx="822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/>
                </a:solidFill>
                <a:latin typeface="Arial" charset="0"/>
                <a:ea typeface="ＭＳ Ｐゴシック" charset="0"/>
              </a:rPr>
              <a:t>Data on file, The Medicines Company.</a:t>
            </a:r>
          </a:p>
        </p:txBody>
      </p:sp>
      <p:grpSp>
        <p:nvGrpSpPr>
          <p:cNvPr id="5525529" name="Group 25"/>
          <p:cNvGrpSpPr>
            <a:grpSpLocks noChangeAspect="1"/>
          </p:cNvGrpSpPr>
          <p:nvPr/>
        </p:nvGrpSpPr>
        <p:grpSpPr bwMode="auto">
          <a:xfrm>
            <a:off x="1493838" y="2503488"/>
            <a:ext cx="5278437" cy="3711575"/>
            <a:chOff x="941" y="1577"/>
            <a:chExt cx="3325" cy="2338"/>
          </a:xfrm>
        </p:grpSpPr>
        <p:sp>
          <p:nvSpPr>
            <p:cNvPr id="5525528" name="AutoShape 24"/>
            <p:cNvSpPr>
              <a:spLocks noChangeAspect="1" noChangeArrowheads="1" noTextEdit="1"/>
            </p:cNvSpPr>
            <p:nvPr/>
          </p:nvSpPr>
          <p:spPr bwMode="auto">
            <a:xfrm>
              <a:off x="941" y="1577"/>
              <a:ext cx="2773" cy="2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0" name="Line 26"/>
            <p:cNvSpPr>
              <a:spLocks noChangeShapeType="1"/>
            </p:cNvSpPr>
            <p:nvPr/>
          </p:nvSpPr>
          <p:spPr bwMode="auto">
            <a:xfrm>
              <a:off x="1111" y="3543"/>
              <a:ext cx="3027" cy="0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1" name="Line 27"/>
            <p:cNvSpPr>
              <a:spLocks noChangeShapeType="1"/>
            </p:cNvSpPr>
            <p:nvPr/>
          </p:nvSpPr>
          <p:spPr bwMode="auto">
            <a:xfrm flipV="1">
              <a:off x="1111" y="3543"/>
              <a:ext cx="0" cy="36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2" name="Line 28"/>
            <p:cNvSpPr>
              <a:spLocks noChangeShapeType="1"/>
            </p:cNvSpPr>
            <p:nvPr/>
          </p:nvSpPr>
          <p:spPr bwMode="auto">
            <a:xfrm flipV="1">
              <a:off x="1866" y="3543"/>
              <a:ext cx="0" cy="36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3" name="Line 29"/>
            <p:cNvSpPr>
              <a:spLocks noChangeShapeType="1"/>
            </p:cNvSpPr>
            <p:nvPr/>
          </p:nvSpPr>
          <p:spPr bwMode="auto">
            <a:xfrm flipV="1">
              <a:off x="2629" y="3543"/>
              <a:ext cx="0" cy="36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4" name="Line 30"/>
            <p:cNvSpPr>
              <a:spLocks noChangeShapeType="1"/>
            </p:cNvSpPr>
            <p:nvPr/>
          </p:nvSpPr>
          <p:spPr bwMode="auto">
            <a:xfrm flipV="1">
              <a:off x="3384" y="3543"/>
              <a:ext cx="0" cy="36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5" name="Line 31"/>
            <p:cNvSpPr>
              <a:spLocks noChangeShapeType="1"/>
            </p:cNvSpPr>
            <p:nvPr/>
          </p:nvSpPr>
          <p:spPr bwMode="auto">
            <a:xfrm flipV="1">
              <a:off x="4138" y="3543"/>
              <a:ext cx="0" cy="36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6" name="Freeform 32"/>
            <p:cNvSpPr>
              <a:spLocks/>
            </p:cNvSpPr>
            <p:nvPr/>
          </p:nvSpPr>
          <p:spPr bwMode="auto">
            <a:xfrm>
              <a:off x="1911" y="1853"/>
              <a:ext cx="162" cy="0"/>
            </a:xfrm>
            <a:custGeom>
              <a:avLst/>
              <a:gdLst>
                <a:gd name="T0" fmla="*/ 0 w 22"/>
                <a:gd name="T1" fmla="*/ 15 w 22"/>
                <a:gd name="T2" fmla="*/ 22 w 2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2">
                  <a:moveTo>
                    <a:pt x="0" y="0"/>
                  </a:moveTo>
                  <a:lnTo>
                    <a:pt x="15" y="0"/>
                  </a:lnTo>
                  <a:lnTo>
                    <a:pt x="22" y="0"/>
                  </a:lnTo>
                </a:path>
              </a:pathLst>
            </a:custGeom>
            <a:noFill/>
            <a:ln w="34925">
              <a:solidFill>
                <a:srgbClr val="FFFF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7" name="Freeform 33"/>
            <p:cNvSpPr>
              <a:spLocks/>
            </p:cNvSpPr>
            <p:nvPr/>
          </p:nvSpPr>
          <p:spPr bwMode="auto">
            <a:xfrm>
              <a:off x="1970" y="2230"/>
              <a:ext cx="362" cy="0"/>
            </a:xfrm>
            <a:custGeom>
              <a:avLst/>
              <a:gdLst>
                <a:gd name="T0" fmla="*/ 0 w 49"/>
                <a:gd name="T1" fmla="*/ 30 w 49"/>
                <a:gd name="T2" fmla="*/ 49 w 4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9">
                  <a:moveTo>
                    <a:pt x="0" y="0"/>
                  </a:moveTo>
                  <a:lnTo>
                    <a:pt x="30" y="0"/>
                  </a:lnTo>
                  <a:lnTo>
                    <a:pt x="49" y="0"/>
                  </a:lnTo>
                </a:path>
              </a:pathLst>
            </a:custGeom>
            <a:noFill/>
            <a:ln w="34925">
              <a:solidFill>
                <a:srgbClr val="FFFF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8" name="Freeform 34"/>
            <p:cNvSpPr>
              <a:spLocks/>
            </p:cNvSpPr>
            <p:nvPr/>
          </p:nvSpPr>
          <p:spPr bwMode="auto">
            <a:xfrm>
              <a:off x="2022" y="2608"/>
              <a:ext cx="644" cy="0"/>
            </a:xfrm>
            <a:custGeom>
              <a:avLst/>
              <a:gdLst>
                <a:gd name="T0" fmla="*/ 0 w 87"/>
                <a:gd name="T1" fmla="*/ 52 w 87"/>
                <a:gd name="T2" fmla="*/ 87 w 8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7">
                  <a:moveTo>
                    <a:pt x="0" y="0"/>
                  </a:moveTo>
                  <a:lnTo>
                    <a:pt x="52" y="0"/>
                  </a:lnTo>
                  <a:lnTo>
                    <a:pt x="87" y="0"/>
                  </a:lnTo>
                </a:path>
              </a:pathLst>
            </a:custGeom>
            <a:noFill/>
            <a:ln w="34925">
              <a:solidFill>
                <a:srgbClr val="FFFF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39" name="Freeform 35"/>
            <p:cNvSpPr>
              <a:spLocks/>
            </p:cNvSpPr>
            <p:nvPr/>
          </p:nvSpPr>
          <p:spPr bwMode="auto">
            <a:xfrm>
              <a:off x="2073" y="2980"/>
              <a:ext cx="1014" cy="0"/>
            </a:xfrm>
            <a:custGeom>
              <a:avLst/>
              <a:gdLst>
                <a:gd name="T0" fmla="*/ 0 w 137"/>
                <a:gd name="T1" fmla="*/ 80 w 137"/>
                <a:gd name="T2" fmla="*/ 137 w 1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37">
                  <a:moveTo>
                    <a:pt x="0" y="0"/>
                  </a:moveTo>
                  <a:lnTo>
                    <a:pt x="80" y="0"/>
                  </a:lnTo>
                  <a:lnTo>
                    <a:pt x="137" y="0"/>
                  </a:lnTo>
                </a:path>
              </a:pathLst>
            </a:custGeom>
            <a:noFill/>
            <a:ln w="34925">
              <a:solidFill>
                <a:srgbClr val="FFFF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0" name="Freeform 36"/>
            <p:cNvSpPr>
              <a:spLocks/>
            </p:cNvSpPr>
            <p:nvPr/>
          </p:nvSpPr>
          <p:spPr bwMode="auto">
            <a:xfrm>
              <a:off x="2133" y="3357"/>
              <a:ext cx="1480" cy="0"/>
            </a:xfrm>
            <a:custGeom>
              <a:avLst/>
              <a:gdLst>
                <a:gd name="T0" fmla="*/ 0 w 200"/>
                <a:gd name="T1" fmla="*/ 114 w 200"/>
                <a:gd name="T2" fmla="*/ 200 w 20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00">
                  <a:moveTo>
                    <a:pt x="0" y="0"/>
                  </a:moveTo>
                  <a:lnTo>
                    <a:pt x="114" y="0"/>
                  </a:lnTo>
                  <a:lnTo>
                    <a:pt x="200" y="0"/>
                  </a:lnTo>
                </a:path>
              </a:pathLst>
            </a:custGeom>
            <a:noFill/>
            <a:ln w="34925">
              <a:solidFill>
                <a:srgbClr val="FFFF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1" name="Rectangle 37"/>
            <p:cNvSpPr>
              <a:spLocks noChangeArrowheads="1"/>
            </p:cNvSpPr>
            <p:nvPr/>
          </p:nvSpPr>
          <p:spPr bwMode="auto">
            <a:xfrm>
              <a:off x="1985" y="1823"/>
              <a:ext cx="66" cy="54"/>
            </a:xfrm>
            <a:prstGeom prst="rect">
              <a:avLst/>
            </a:prstGeom>
            <a:solidFill>
              <a:schemeClr val="tx2"/>
            </a:solidFill>
            <a:ln w="11113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2" name="Rectangle 38"/>
            <p:cNvSpPr>
              <a:spLocks noChangeArrowheads="1"/>
            </p:cNvSpPr>
            <p:nvPr/>
          </p:nvSpPr>
          <p:spPr bwMode="auto">
            <a:xfrm>
              <a:off x="2155" y="2200"/>
              <a:ext cx="66" cy="54"/>
            </a:xfrm>
            <a:prstGeom prst="rect">
              <a:avLst/>
            </a:prstGeom>
            <a:solidFill>
              <a:schemeClr val="tx2"/>
            </a:solidFill>
            <a:ln w="11113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3" name="Rectangle 39"/>
            <p:cNvSpPr>
              <a:spLocks noChangeArrowheads="1"/>
            </p:cNvSpPr>
            <p:nvPr/>
          </p:nvSpPr>
          <p:spPr bwMode="auto">
            <a:xfrm>
              <a:off x="2370" y="2578"/>
              <a:ext cx="66" cy="54"/>
            </a:xfrm>
            <a:prstGeom prst="rect">
              <a:avLst/>
            </a:prstGeom>
            <a:solidFill>
              <a:schemeClr val="tx2"/>
            </a:solidFill>
            <a:ln w="11113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4" name="Rectangle 40"/>
            <p:cNvSpPr>
              <a:spLocks noChangeArrowheads="1"/>
            </p:cNvSpPr>
            <p:nvPr/>
          </p:nvSpPr>
          <p:spPr bwMode="auto">
            <a:xfrm>
              <a:off x="2629" y="2950"/>
              <a:ext cx="66" cy="54"/>
            </a:xfrm>
            <a:prstGeom prst="rect">
              <a:avLst/>
            </a:prstGeom>
            <a:solidFill>
              <a:schemeClr val="tx2"/>
            </a:solidFill>
            <a:ln w="11113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5" name="Rectangle 41"/>
            <p:cNvSpPr>
              <a:spLocks noChangeArrowheads="1"/>
            </p:cNvSpPr>
            <p:nvPr/>
          </p:nvSpPr>
          <p:spPr bwMode="auto">
            <a:xfrm>
              <a:off x="2939" y="3327"/>
              <a:ext cx="67" cy="54"/>
            </a:xfrm>
            <a:prstGeom prst="rect">
              <a:avLst/>
            </a:prstGeom>
            <a:solidFill>
              <a:schemeClr val="tx2"/>
            </a:solidFill>
            <a:ln w="11113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6" name="Rectangle 42"/>
            <p:cNvSpPr>
              <a:spLocks noChangeArrowheads="1"/>
            </p:cNvSpPr>
            <p:nvPr/>
          </p:nvSpPr>
          <p:spPr bwMode="auto">
            <a:xfrm>
              <a:off x="1051" y="3651"/>
              <a:ext cx="1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r>
                <a:rPr kumimoji="1" lang="en-US" sz="1600">
                  <a:solidFill>
                    <a:srgbClr val="FFFFFF"/>
                  </a:solidFill>
                  <a:latin typeface="Arial" charset="0"/>
                  <a:ea typeface="ＭＳ Ｐゴシック" charset="0"/>
                </a:rPr>
                <a:t>0</a:t>
              </a: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7" name="Rectangle 43"/>
            <p:cNvSpPr>
              <a:spLocks noChangeArrowheads="1"/>
            </p:cNvSpPr>
            <p:nvPr/>
          </p:nvSpPr>
          <p:spPr bwMode="auto">
            <a:xfrm>
              <a:off x="1806" y="3651"/>
              <a:ext cx="1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r>
                <a:rPr kumimoji="1" lang="en-US" sz="1600">
                  <a:solidFill>
                    <a:srgbClr val="FFFFFF"/>
                  </a:solidFill>
                  <a:latin typeface="Arial" charset="0"/>
                  <a:ea typeface="ＭＳ Ｐゴシック" charset="0"/>
                </a:rPr>
                <a:t>1</a:t>
              </a: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8" name="Rectangle 44"/>
            <p:cNvSpPr>
              <a:spLocks noChangeArrowheads="1"/>
            </p:cNvSpPr>
            <p:nvPr/>
          </p:nvSpPr>
          <p:spPr bwMode="auto">
            <a:xfrm>
              <a:off x="2568" y="3651"/>
              <a:ext cx="1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r>
                <a:rPr kumimoji="1" lang="en-US" sz="1600">
                  <a:solidFill>
                    <a:srgbClr val="FFFFFF"/>
                  </a:solidFill>
                  <a:latin typeface="Arial" charset="0"/>
                  <a:ea typeface="ＭＳ Ｐゴシック" charset="0"/>
                </a:rPr>
                <a:t>2</a:t>
              </a: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49" name="Rectangle 45"/>
            <p:cNvSpPr>
              <a:spLocks noChangeArrowheads="1"/>
            </p:cNvSpPr>
            <p:nvPr/>
          </p:nvSpPr>
          <p:spPr bwMode="auto">
            <a:xfrm>
              <a:off x="3323" y="3651"/>
              <a:ext cx="1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r>
                <a:rPr kumimoji="1" lang="en-US" sz="1600">
                  <a:solidFill>
                    <a:srgbClr val="FFFFFF"/>
                  </a:solidFill>
                  <a:latin typeface="Arial" charset="0"/>
                  <a:ea typeface="ＭＳ Ｐゴシック" charset="0"/>
                </a:rPr>
                <a:t>3</a:t>
              </a: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5525550" name="Rectangle 46"/>
            <p:cNvSpPr>
              <a:spLocks noChangeArrowheads="1"/>
            </p:cNvSpPr>
            <p:nvPr/>
          </p:nvSpPr>
          <p:spPr bwMode="auto">
            <a:xfrm>
              <a:off x="4078" y="3651"/>
              <a:ext cx="1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Font typeface="Monotype Sorts" charset="0"/>
                <a:buChar char="4"/>
              </a:pPr>
              <a:r>
                <a:rPr kumimoji="1" lang="en-US" sz="1600">
                  <a:solidFill>
                    <a:srgbClr val="FFFFFF"/>
                  </a:solidFill>
                  <a:latin typeface="Arial" charset="0"/>
                  <a:ea typeface="ＭＳ Ｐゴシック" charset="0"/>
                </a:rPr>
                <a:t>4</a:t>
              </a:r>
              <a:endParaRPr kumimoji="1" lang="en-US" sz="2400" b="1">
                <a:solidFill>
                  <a:srgbClr val="FFBA3E"/>
                </a:solidFill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729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16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0"/>
          <a:stretch>
            <a:fillRect/>
          </a:stretch>
        </p:blipFill>
        <p:spPr bwMode="auto">
          <a:xfrm>
            <a:off x="3886200" y="1981200"/>
            <a:ext cx="5029200" cy="3586163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1651" name="Text Box 5"/>
          <p:cNvSpPr txBox="1">
            <a:spLocks noChangeArrowheads="1"/>
          </p:cNvSpPr>
          <p:nvPr/>
        </p:nvSpPr>
        <p:spPr bwMode="auto">
          <a:xfrm>
            <a:off x="0" y="6583363"/>
            <a:ext cx="3089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kumimoji="0" lang="en-US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Aronson S et al. SCCM 2008. Poster #557.</a:t>
            </a:r>
          </a:p>
        </p:txBody>
      </p:sp>
      <p:sp>
        <p:nvSpPr>
          <p:cNvPr id="5531652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55563"/>
            <a:ext cx="7772400" cy="904875"/>
          </a:xfrm>
        </p:spPr>
        <p:txBody>
          <a:bodyPr lIns="91440" tIns="45720" rIns="91440" bIns="45720" anchor="ctr"/>
          <a:lstStyle/>
          <a:p>
            <a:r>
              <a:rPr lang="en-US">
                <a:solidFill>
                  <a:srgbClr val="FFFFCC"/>
                </a:solidFill>
              </a:rPr>
              <a:t>Perioperative BP Lability Predicts Mortality in Patients Undergoing Cardiac Surgery</a:t>
            </a:r>
          </a:p>
        </p:txBody>
      </p:sp>
      <p:sp>
        <p:nvSpPr>
          <p:cNvPr id="5531653" name="Rectangle 1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65200" y="1447800"/>
            <a:ext cx="2884488" cy="2130425"/>
          </a:xfrm>
        </p:spPr>
        <p:txBody>
          <a:bodyPr tIns="45720" rIns="91440"/>
          <a:lstStyle/>
          <a:p>
            <a:r>
              <a:rPr lang="en-US" sz="2200"/>
              <a:t>Analysis of DUKE Heart Center database in pts undergoing CT surgery</a:t>
            </a:r>
          </a:p>
          <a:p>
            <a:pPr lvl="1"/>
            <a:r>
              <a:rPr lang="en-US" sz="2200"/>
              <a:t>N =5238</a:t>
            </a:r>
          </a:p>
          <a:p>
            <a:pPr lvl="1"/>
            <a:r>
              <a:rPr lang="en-US" sz="2200"/>
              <a:t>3.1M BP evaluations</a:t>
            </a:r>
          </a:p>
          <a:p>
            <a:r>
              <a:rPr lang="en-US" sz="2200"/>
              <a:t>AUC (95-135mmHg) predictive of 30-day mortality</a:t>
            </a:r>
          </a:p>
        </p:txBody>
      </p:sp>
      <p:sp>
        <p:nvSpPr>
          <p:cNvPr id="5531654" name="Rectangle 15"/>
          <p:cNvSpPr>
            <a:spLocks noChangeArrowheads="1"/>
          </p:cNvSpPr>
          <p:nvPr/>
        </p:nvSpPr>
        <p:spPr bwMode="auto">
          <a:xfrm rot="10800000" flipV="1">
            <a:off x="4648200" y="2438400"/>
            <a:ext cx="32861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 i="1">
                <a:solidFill>
                  <a:srgbClr val="000000"/>
                </a:solidFill>
                <a:latin typeface="Arial" charset="0"/>
                <a:ea typeface="ＭＳ Ｐゴシック" charset="0"/>
              </a:rPr>
              <a:t>P</a:t>
            </a: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</a:rPr>
              <a:t>=0.0139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</a:rPr>
              <a:t>OR =1.02 per 100 mm Hg x min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</a:rPr>
              <a:t>95% CI [1.004-1.037]</a:t>
            </a:r>
          </a:p>
        </p:txBody>
      </p:sp>
    </p:spTree>
    <p:extLst>
      <p:ext uri="{BB962C8B-B14F-4D97-AF65-F5344CB8AC3E}">
        <p14:creationId xmlns:p14="http://schemas.microsoft.com/office/powerpoint/2010/main" val="8323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41488" y="342900"/>
            <a:ext cx="7061200" cy="463550"/>
          </a:xfrm>
        </p:spPr>
        <p:txBody>
          <a:bodyPr/>
          <a:lstStyle/>
          <a:p>
            <a:r>
              <a:rPr lang="en-US" sz="3200">
                <a:solidFill>
                  <a:srgbClr val="FFFFCC"/>
                </a:solidFill>
              </a:rPr>
              <a:t>Mean Duration of Excursions</a:t>
            </a:r>
          </a:p>
        </p:txBody>
      </p:sp>
      <p:pic>
        <p:nvPicPr>
          <p:cNvPr id="5533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1"/>
          <a:stretch>
            <a:fillRect/>
          </a:stretch>
        </p:blipFill>
        <p:spPr>
          <a:xfrm>
            <a:off x="3352800" y="1981200"/>
            <a:ext cx="5486400" cy="3600450"/>
          </a:xfr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533700" name="Rectangle 4"/>
          <p:cNvSpPr>
            <a:spLocks noChangeArrowheads="1"/>
          </p:cNvSpPr>
          <p:nvPr/>
        </p:nvSpPr>
        <p:spPr bwMode="auto">
          <a:xfrm>
            <a:off x="152400" y="1447800"/>
            <a:ext cx="4848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Clr>
                <a:schemeClr val="tx2"/>
              </a:buClr>
              <a:buFontTx/>
              <a:buNone/>
            </a:pPr>
            <a:r>
              <a:rPr kumimoji="0" lang="en-US" sz="1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Minutes SBP &gt; 135 or &lt; 95mmHg per incident</a:t>
            </a:r>
          </a:p>
        </p:txBody>
      </p:sp>
      <p:sp>
        <p:nvSpPr>
          <p:cNvPr id="5533701" name="Rectangle 5"/>
          <p:cNvSpPr>
            <a:spLocks noChangeArrowheads="1"/>
          </p:cNvSpPr>
          <p:nvPr/>
        </p:nvSpPr>
        <p:spPr bwMode="auto">
          <a:xfrm>
            <a:off x="4495800" y="5638800"/>
            <a:ext cx="4167188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FontTx/>
              <a:buNone/>
            </a:pPr>
            <a:r>
              <a:rPr kumimoji="0" lang="en-US" sz="1600">
                <a:solidFill>
                  <a:srgbClr val="FFFFCC"/>
                </a:solidFill>
              </a:rPr>
              <a:t>P-Value</a:t>
            </a:r>
            <a:r>
              <a:rPr kumimoji="0" lang="en-US" sz="1600" b="0">
                <a:solidFill>
                  <a:srgbClr val="FFFFCC"/>
                </a:solidFill>
              </a:rPr>
              <a:t> </a:t>
            </a:r>
            <a:r>
              <a:rPr kumimoji="0" lang="en-US" sz="1600">
                <a:solidFill>
                  <a:srgbClr val="FFFFCC"/>
                </a:solidFill>
              </a:rPr>
              <a:t>&lt; 0.0001, O.R.-1.068 (1.036-1.102)</a:t>
            </a:r>
            <a:endParaRPr kumimoji="0" lang="en-US" sz="1800">
              <a:solidFill>
                <a:srgbClr val="FFFFCC"/>
              </a:solidFill>
            </a:endParaRPr>
          </a:p>
        </p:txBody>
      </p:sp>
      <p:sp>
        <p:nvSpPr>
          <p:cNvPr id="5533702" name="Rectangle 6"/>
          <p:cNvSpPr>
            <a:spLocks noChangeArrowheads="1"/>
          </p:cNvSpPr>
          <p:nvPr/>
        </p:nvSpPr>
        <p:spPr bwMode="auto">
          <a:xfrm>
            <a:off x="304800" y="2514600"/>
            <a:ext cx="277653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Samples (n=7187)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DUKE patient population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kumimoji="0" lang="en-US" sz="1800" b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Development &amp; validation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datasets</a:t>
            </a:r>
          </a:p>
        </p:txBody>
      </p:sp>
    </p:spTree>
    <p:extLst>
      <p:ext uri="{BB962C8B-B14F-4D97-AF65-F5344CB8AC3E}">
        <p14:creationId xmlns:p14="http://schemas.microsoft.com/office/powerpoint/2010/main" val="34102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88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3482" r="3000" b="4243"/>
          <a:stretch>
            <a:fillRect/>
          </a:stretch>
        </p:blipFill>
        <p:spPr bwMode="auto">
          <a:xfrm>
            <a:off x="990600" y="1752600"/>
            <a:ext cx="7162800" cy="40386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38819" name="Rectangle 3"/>
          <p:cNvSpPr>
            <a:spLocks noChangeArrowheads="1"/>
          </p:cNvSpPr>
          <p:nvPr/>
        </p:nvSpPr>
        <p:spPr bwMode="auto">
          <a:xfrm>
            <a:off x="1611313" y="-30163"/>
            <a:ext cx="7532687" cy="94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Cardiac Surgery Patients –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sz="28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Inadequate BP Control</a:t>
            </a:r>
            <a:endParaRPr kumimoji="0" lang="en-US" sz="28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538820" name="Rectangle 4"/>
          <p:cNvSpPr>
            <a:spLocks noChangeArrowheads="1"/>
          </p:cNvSpPr>
          <p:nvPr/>
        </p:nvSpPr>
        <p:spPr bwMode="auto">
          <a:xfrm>
            <a:off x="242888" y="6003925"/>
            <a:ext cx="56626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2000" b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The worse the control, the poorer the outcomes. </a:t>
            </a:r>
          </a:p>
        </p:txBody>
      </p:sp>
      <p:sp>
        <p:nvSpPr>
          <p:cNvPr id="5538821" name="Text Box 5"/>
          <p:cNvSpPr txBox="1">
            <a:spLocks noChangeArrowheads="1"/>
          </p:cNvSpPr>
          <p:nvPr/>
        </p:nvSpPr>
        <p:spPr bwMode="auto">
          <a:xfrm>
            <a:off x="0" y="6559550"/>
            <a:ext cx="879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kumimoji="0" lang="en-US" sz="1200" b="0">
                <a:solidFill>
                  <a:schemeClr val="tx1"/>
                </a:solidFill>
              </a:rPr>
              <a:t>SCA 2008</a:t>
            </a:r>
          </a:p>
        </p:txBody>
      </p:sp>
      <p:sp>
        <p:nvSpPr>
          <p:cNvPr id="5538822" name="Text Box 6"/>
          <p:cNvSpPr txBox="1">
            <a:spLocks noChangeArrowheads="1"/>
          </p:cNvSpPr>
          <p:nvPr/>
        </p:nvSpPr>
        <p:spPr bwMode="auto">
          <a:xfrm>
            <a:off x="738188" y="984250"/>
            <a:ext cx="7991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Monotype Sorts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Increased risk of 30-day </a:t>
            </a:r>
          </a:p>
          <a:p>
            <a:pPr>
              <a:spcBef>
                <a:spcPct val="0"/>
              </a:spcBef>
              <a:buFont typeface="Monotype Sorts" charset="0"/>
              <a:buNone/>
            </a:pPr>
            <a:r>
              <a:rPr kumimoji="0" lang="en-US" sz="2000" b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death, CVA, MI and renal dysfunction vs patients with tight BP control</a:t>
            </a:r>
            <a:endParaRPr kumimoji="0" lang="en-US" sz="200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0"/>
              </a:spcBef>
              <a:buFont typeface="Monotype Sorts" charset="0"/>
              <a:buNone/>
            </a:pPr>
            <a:endParaRPr lang="en-US" sz="200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83994" b="-83994"/>
          <a:stretch>
            <a:fillRect/>
          </a:stretch>
        </p:blipFill>
        <p:spPr>
          <a:xfrm>
            <a:off x="0" y="-1006473"/>
            <a:ext cx="9106170" cy="3175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3930"/>
            <a:ext cx="4895738" cy="3475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01" y="1554532"/>
            <a:ext cx="9147401" cy="13818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9" y="2936423"/>
            <a:ext cx="7330570" cy="391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47154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0635" y="1666725"/>
            <a:ext cx="8621844" cy="4884199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 smtClean="0"/>
              <a:t>1. </a:t>
            </a:r>
            <a:r>
              <a:rPr lang="en-US" sz="3200" dirty="0"/>
              <a:t>Imperative to urgently treat BP &gt;180/110 </a:t>
            </a:r>
            <a:r>
              <a:rPr lang="en-US" sz="3200" dirty="0" err="1"/>
              <a:t>perioperatively</a:t>
            </a:r>
            <a:r>
              <a:rPr lang="en-US" sz="3200" dirty="0"/>
              <a:t> when associated with end organ impairment or damage.</a:t>
            </a:r>
          </a:p>
          <a:p>
            <a:endParaRPr lang="en-US" sz="3200" dirty="0"/>
          </a:p>
          <a:p>
            <a:r>
              <a:rPr lang="en-US" sz="3200" dirty="0"/>
              <a:t>2. Can proceed with elective surgery when BP &lt; 170/110 and minimal comorbidities without increased postop morbidity/mortality.  Continue talking majority of anti-HTN meds </a:t>
            </a:r>
            <a:r>
              <a:rPr lang="en-US" sz="3200" dirty="0" err="1"/>
              <a:t>preop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3. </a:t>
            </a:r>
            <a:r>
              <a:rPr lang="en-US" sz="3200" dirty="0"/>
              <a:t>Pathophysiology of HTN involves interactions with many organ systems including brain, heart, kidneys, adrenals and endothelium.  </a:t>
            </a:r>
            <a:r>
              <a:rPr lang="en-US" sz="3200" dirty="0" err="1"/>
              <a:t>Periop</a:t>
            </a:r>
            <a:r>
              <a:rPr lang="en-US" sz="3200" dirty="0"/>
              <a:t> HTN leads to increased CVS, CNS, Renal and other end organ damage and increased morbidity</a:t>
            </a:r>
          </a:p>
          <a:p>
            <a:endParaRPr lang="en-US" sz="3200" dirty="0"/>
          </a:p>
          <a:p>
            <a:r>
              <a:rPr lang="en-US" sz="3200" dirty="0" smtClean="0"/>
              <a:t>4.  </a:t>
            </a:r>
            <a:r>
              <a:rPr lang="en-US" sz="3200" dirty="0"/>
              <a:t>Chronic HTN patients much more labile throughout </a:t>
            </a:r>
            <a:r>
              <a:rPr lang="en-US" sz="3200" dirty="0" err="1" smtClean="0"/>
              <a:t>periop</a:t>
            </a:r>
            <a:r>
              <a:rPr lang="en-US" sz="3200" dirty="0" smtClean="0"/>
              <a:t> period </a:t>
            </a:r>
            <a:r>
              <a:rPr lang="en-US" sz="3200" dirty="0"/>
              <a:t>with potential for </a:t>
            </a:r>
            <a:r>
              <a:rPr lang="en-US" sz="3200" dirty="0" err="1"/>
              <a:t>hypoperfusion</a:t>
            </a:r>
            <a:r>
              <a:rPr lang="en-US" sz="3200" dirty="0"/>
              <a:t> if too aggressively treated.</a:t>
            </a:r>
          </a:p>
          <a:p>
            <a:endParaRPr lang="en-US" sz="3200" dirty="0"/>
          </a:p>
          <a:p>
            <a:r>
              <a:rPr lang="en-US" sz="3200" dirty="0" smtClean="0"/>
              <a:t>5.  </a:t>
            </a:r>
            <a:r>
              <a:rPr lang="en-US" sz="3200" dirty="0"/>
              <a:t>Postop HTN &gt;190/100 occurs within 20 minutes &amp; may require several hours to resolve</a:t>
            </a:r>
            <a:r>
              <a:rPr lang="en-US" sz="3200" dirty="0" smtClean="0"/>
              <a:t>.  Many agents can be used with significant risks of excessive relative hypotension.</a:t>
            </a:r>
            <a:endParaRPr lang="en-US" sz="32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839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47154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0381" y="1490155"/>
            <a:ext cx="8993619" cy="5244598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6. Quickly </a:t>
            </a:r>
            <a:r>
              <a:rPr lang="en-US" sz="1800" dirty="0"/>
              <a:t>identify underlying mechanism of hypertension and treat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7. </a:t>
            </a:r>
            <a:r>
              <a:rPr lang="en-US" sz="1800" dirty="0"/>
              <a:t>R</a:t>
            </a:r>
            <a:r>
              <a:rPr lang="en-US" sz="1800" dirty="0" smtClean="0"/>
              <a:t>educe </a:t>
            </a:r>
            <a:r>
              <a:rPr lang="en-US" sz="1800" dirty="0"/>
              <a:t>MAP 20-25% or MAP </a:t>
            </a:r>
            <a:r>
              <a:rPr lang="en-US" sz="1800" dirty="0" smtClean="0"/>
              <a:t>&lt;110</a:t>
            </a:r>
            <a:r>
              <a:rPr lang="en-US" sz="1800" dirty="0"/>
              <a:t>-120 mmHg in </a:t>
            </a:r>
            <a:r>
              <a:rPr lang="en-US" sz="1800" dirty="0" err="1" smtClean="0"/>
              <a:t>HTive</a:t>
            </a:r>
            <a:r>
              <a:rPr lang="en-US" sz="1800" dirty="0" smtClean="0"/>
              <a:t> </a:t>
            </a:r>
            <a:r>
              <a:rPr lang="en-US" sz="1800" dirty="0"/>
              <a:t>urgency/emergency </a:t>
            </a:r>
            <a:r>
              <a:rPr lang="en-US" sz="1800" dirty="0" smtClean="0"/>
              <a:t>w/</a:t>
            </a:r>
            <a:r>
              <a:rPr lang="en-US" sz="1800" dirty="0" err="1" smtClean="0"/>
              <a:t>i</a:t>
            </a:r>
            <a:r>
              <a:rPr lang="en-US" sz="1800" dirty="0" smtClean="0"/>
              <a:t> </a:t>
            </a:r>
            <a:r>
              <a:rPr lang="en-US" sz="1800" dirty="0"/>
              <a:t>2-4 hours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8. </a:t>
            </a:r>
            <a:r>
              <a:rPr lang="en-US" sz="1800" dirty="0" err="1" smtClean="0"/>
              <a:t>Clevidipine</a:t>
            </a:r>
            <a:r>
              <a:rPr lang="en-US" sz="1800" dirty="0"/>
              <a:t>, </a:t>
            </a:r>
            <a:r>
              <a:rPr lang="en-US" sz="1800" dirty="0" err="1"/>
              <a:t>Esmolol</a:t>
            </a:r>
            <a:r>
              <a:rPr lang="en-US" sz="1800" dirty="0"/>
              <a:t> are ideal short acting </a:t>
            </a:r>
            <a:r>
              <a:rPr lang="en-US" sz="1800" dirty="0" err="1"/>
              <a:t>titratable</a:t>
            </a:r>
            <a:r>
              <a:rPr lang="en-US" sz="1800" dirty="0"/>
              <a:t> agents.  </a:t>
            </a:r>
            <a:r>
              <a:rPr lang="en-US" sz="1800" dirty="0" err="1"/>
              <a:t>Labetolol</a:t>
            </a:r>
            <a:r>
              <a:rPr lang="en-US" sz="1800" dirty="0"/>
              <a:t> is highly effective including as an infusion and </a:t>
            </a:r>
            <a:r>
              <a:rPr lang="en-US" sz="1800" dirty="0" err="1"/>
              <a:t>fenoldopam</a:t>
            </a:r>
            <a:r>
              <a:rPr lang="en-US" sz="1800" dirty="0"/>
              <a:t> is useful if </a:t>
            </a:r>
            <a:r>
              <a:rPr lang="en-US" sz="1800" dirty="0" err="1"/>
              <a:t>coexisiting</a:t>
            </a:r>
            <a:r>
              <a:rPr lang="en-US" sz="1800" dirty="0"/>
              <a:t> renal disease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9.  </a:t>
            </a:r>
            <a:r>
              <a:rPr lang="en-US" sz="1800" dirty="0"/>
              <a:t>Majority of APH patients require 2-3 drugs and 2-4 hours to obtain adequate control.  Potential for significant hypotension at 4-8 hour mark with many agents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10.  </a:t>
            </a:r>
            <a:r>
              <a:rPr lang="en-US" sz="1800" dirty="0"/>
              <a:t>ECLIPSE trial suggests that more stringent targets of SBP 75 – 145 mmHg can reduce 30 day mortality.  Time spent outside this range incrementally increases risks of death, CVA, MI and renal dysfunction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11.  </a:t>
            </a:r>
            <a:r>
              <a:rPr lang="en-US" sz="1800" dirty="0"/>
              <a:t>Interdisciplinary rounds in the PACU facilitates improved </a:t>
            </a:r>
            <a:r>
              <a:rPr lang="en-US" sz="1800" dirty="0" err="1"/>
              <a:t>quaility</a:t>
            </a:r>
            <a:r>
              <a:rPr lang="en-US" sz="1800" dirty="0"/>
              <a:t> of care, reduces variation in care and may improve outcomes</a:t>
            </a:r>
            <a:r>
              <a:rPr lang="en-US" sz="18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778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3963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468879"/>
            <a:ext cx="6400800" cy="4270587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1.  </a:t>
            </a:r>
            <a:r>
              <a:rPr lang="en-US" sz="2400" b="1" dirty="0" smtClean="0"/>
              <a:t>Definitions</a:t>
            </a:r>
          </a:p>
          <a:p>
            <a:r>
              <a:rPr lang="en-US" sz="2400" b="1" dirty="0" smtClean="0"/>
              <a:t>2.  Prevalence</a:t>
            </a:r>
          </a:p>
          <a:p>
            <a:r>
              <a:rPr lang="en-US" sz="2400" b="1" dirty="0" smtClean="0"/>
              <a:t>3.  Pathophysiology</a:t>
            </a:r>
          </a:p>
          <a:p>
            <a:r>
              <a:rPr lang="en-US" sz="2400" b="1" dirty="0" smtClean="0"/>
              <a:t>4.  Preoperative</a:t>
            </a:r>
          </a:p>
          <a:p>
            <a:r>
              <a:rPr lang="en-US" sz="2400" b="1" dirty="0" smtClean="0"/>
              <a:t>5.  Intraoperative</a:t>
            </a:r>
          </a:p>
          <a:p>
            <a:r>
              <a:rPr lang="en-US" sz="2400" b="1" dirty="0" smtClean="0"/>
              <a:t>6.  Postoperative</a:t>
            </a:r>
          </a:p>
          <a:p>
            <a:r>
              <a:rPr lang="en-US" sz="2400" b="1" dirty="0" smtClean="0"/>
              <a:t>7.  Treatment</a:t>
            </a:r>
          </a:p>
          <a:p>
            <a:r>
              <a:rPr lang="en-US" sz="2400" b="1" dirty="0" smtClean="0"/>
              <a:t>8.  Outcomes</a:t>
            </a:r>
          </a:p>
          <a:p>
            <a:r>
              <a:rPr lang="en-US" sz="2400" b="1" dirty="0" smtClean="0"/>
              <a:t>9.  Summary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5511800"/>
            <a:ext cx="1600200" cy="134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364" y="2468880"/>
            <a:ext cx="4151636" cy="231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0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60020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853" y="1667365"/>
            <a:ext cx="8438044" cy="4749867"/>
          </a:xfrm>
        </p:spPr>
        <p:txBody>
          <a:bodyPr>
            <a:normAutofit lnSpcReduction="10000"/>
          </a:bodyPr>
          <a:lstStyle/>
          <a:p>
            <a:r>
              <a:rPr lang="en-US" sz="1200" dirty="0" smtClean="0"/>
              <a:t>1.  Intraoperative Blood Pressure. </a:t>
            </a:r>
            <a:r>
              <a:rPr lang="en-US" sz="1200" dirty="0" err="1" smtClean="0"/>
              <a:t>Charlson</a:t>
            </a:r>
            <a:r>
              <a:rPr lang="en-US" sz="1200" dirty="0" smtClean="0"/>
              <a:t> et al., Ann Surgery 1990. </a:t>
            </a:r>
            <a:r>
              <a:rPr lang="en-US" sz="1200" dirty="0" err="1" smtClean="0"/>
              <a:t>Vol</a:t>
            </a:r>
            <a:r>
              <a:rPr lang="en-US" sz="1200" dirty="0" smtClean="0"/>
              <a:t> 212 (5): 567-580.</a:t>
            </a:r>
          </a:p>
          <a:p>
            <a:r>
              <a:rPr lang="en-US" sz="1200" dirty="0" smtClean="0"/>
              <a:t>2.  Risks of General Anesthesia and Elective Operation in the Hypertensive Patient.  Goldman L and Caldera DL. Anesthesiology 50: 285-292, 1979.</a:t>
            </a:r>
          </a:p>
          <a:p>
            <a:r>
              <a:rPr lang="en-US" sz="1200" dirty="0" smtClean="0"/>
              <a:t>3.  The Relationship between Acute Pressure Derangements &amp; Comprehensive Vascular Protection in the Setting of CT Surgery.  Aronson S. Dept. of Anesthesiology DUHS.</a:t>
            </a:r>
          </a:p>
          <a:p>
            <a:r>
              <a:rPr lang="en-US" sz="1200" dirty="0" smtClean="0"/>
              <a:t>4.  Perioperative Hypertension: Diagnosis and Treatment. Soto-Ruiz KM et al. NJCC </a:t>
            </a:r>
            <a:r>
              <a:rPr lang="en-US" sz="1200" dirty="0" err="1" smtClean="0"/>
              <a:t>Vol</a:t>
            </a:r>
            <a:r>
              <a:rPr lang="en-US" sz="1200" dirty="0" smtClean="0"/>
              <a:t> 15 (3) June 2011.</a:t>
            </a:r>
          </a:p>
          <a:p>
            <a:r>
              <a:rPr lang="en-US" sz="1200" dirty="0" smtClean="0"/>
              <a:t>5.  Should </a:t>
            </a:r>
            <a:r>
              <a:rPr lang="en-US" sz="1200" dirty="0" err="1" smtClean="0"/>
              <a:t>Peri</a:t>
            </a:r>
            <a:r>
              <a:rPr lang="en-US" sz="1200" dirty="0" smtClean="0"/>
              <a:t>-Operative Hypertension Lead to Postponing Surgery.  Howell, S. University of Leeds.</a:t>
            </a:r>
          </a:p>
          <a:p>
            <a:r>
              <a:rPr lang="en-US" sz="1200" dirty="0" smtClean="0"/>
              <a:t>6.  Seventh Report of the Joint National Committee on Prevention, Detection, Evaluation, and Treatment of High Blood Pressure (JNC – 7).  US Dept. of HHS May 2003.</a:t>
            </a:r>
          </a:p>
          <a:p>
            <a:r>
              <a:rPr lang="en-US" sz="1200" dirty="0" smtClean="0"/>
              <a:t>7.  Perioperative Management of Hypertension.  Kaplan et al. </a:t>
            </a:r>
            <a:r>
              <a:rPr lang="en-US" sz="1200" dirty="0" err="1" smtClean="0"/>
              <a:t>UpToDate</a:t>
            </a:r>
            <a:r>
              <a:rPr lang="en-US" sz="1200" dirty="0" smtClean="0"/>
              <a:t> Jun 27, 2013.</a:t>
            </a:r>
          </a:p>
          <a:p>
            <a:r>
              <a:rPr lang="en-US" sz="1200" dirty="0" smtClean="0"/>
              <a:t>8.  Treatment of Specific Hypertensive Emergencies.  Kaplan et al. </a:t>
            </a:r>
            <a:r>
              <a:rPr lang="en-US" sz="1200" dirty="0" err="1" smtClean="0"/>
              <a:t>UpToDate</a:t>
            </a:r>
            <a:r>
              <a:rPr lang="en-US" sz="1200" dirty="0" smtClean="0"/>
              <a:t> Feb 6, 2012.</a:t>
            </a:r>
          </a:p>
          <a:p>
            <a:r>
              <a:rPr lang="en-US" sz="1200" dirty="0" smtClean="0"/>
              <a:t>9.  The ECLIPSE Trials: Comparative Studies of </a:t>
            </a:r>
            <a:r>
              <a:rPr lang="en-US" sz="1200" dirty="0" err="1" smtClean="0"/>
              <a:t>Clevidipine</a:t>
            </a:r>
            <a:r>
              <a:rPr lang="en-US" sz="1200" dirty="0" smtClean="0"/>
              <a:t> to Nitroglycerin, Sodium </a:t>
            </a:r>
            <a:r>
              <a:rPr lang="en-US" sz="1200" dirty="0" err="1" smtClean="0"/>
              <a:t>Nitroprusside</a:t>
            </a:r>
            <a:r>
              <a:rPr lang="en-US" sz="1200" dirty="0" smtClean="0"/>
              <a:t>, and </a:t>
            </a:r>
            <a:r>
              <a:rPr lang="en-US" sz="1200" dirty="0" err="1" smtClean="0"/>
              <a:t>Nicardipine</a:t>
            </a:r>
            <a:r>
              <a:rPr lang="en-US" sz="1200" dirty="0" smtClean="0"/>
              <a:t> for Acute Hypertension Treatment in Cardiac Surgery Patients.  IARS. </a:t>
            </a:r>
            <a:r>
              <a:rPr lang="en-US" sz="1200" dirty="0" err="1" smtClean="0"/>
              <a:t>Vol</a:t>
            </a:r>
            <a:r>
              <a:rPr lang="en-US" sz="1200" dirty="0" smtClean="0"/>
              <a:t> 107 (4), October 2008.</a:t>
            </a:r>
          </a:p>
          <a:p>
            <a:r>
              <a:rPr lang="en-US" sz="1200" dirty="0" smtClean="0"/>
              <a:t>10. ACC/AHA 2007 Guidelines on Perioperative Cardiac Evaluation and Care for </a:t>
            </a:r>
            <a:r>
              <a:rPr lang="en-US" sz="1200" dirty="0" err="1" smtClean="0"/>
              <a:t>Noncardiac</a:t>
            </a:r>
            <a:r>
              <a:rPr lang="en-US" sz="1200" dirty="0" smtClean="0"/>
              <a:t> Surgery…  Circulation 2007: 116: e418-e500.</a:t>
            </a:r>
          </a:p>
          <a:p>
            <a:r>
              <a:rPr lang="en-US" sz="1200" dirty="0" smtClean="0"/>
              <a:t>11. Hypertension in the Inpatient Setting: Mechanisms and Pharmacologic Management. PPT.</a:t>
            </a:r>
          </a:p>
          <a:p>
            <a:r>
              <a:rPr lang="en-US" sz="1200" dirty="0" smtClean="0"/>
              <a:t>12. Perioperative Management of Hypertension.  Costas </a:t>
            </a:r>
            <a:r>
              <a:rPr lang="en-US" sz="1200" dirty="0" err="1" smtClean="0"/>
              <a:t>Tsioufis</a:t>
            </a:r>
            <a:r>
              <a:rPr lang="en-US" sz="1200" dirty="0" smtClean="0"/>
              <a:t>. Department of Cardiology, University of Athens. PPT</a:t>
            </a:r>
          </a:p>
          <a:p>
            <a:r>
              <a:rPr lang="en-US" sz="1200" dirty="0" smtClean="0"/>
              <a:t>13. Perioperative Blood Pressure Variability in the Treated Hypertensive Patients. </a:t>
            </a:r>
            <a:r>
              <a:rPr lang="en-US" sz="1200" dirty="0" err="1" smtClean="0"/>
              <a:t>Kiyohara</a:t>
            </a:r>
            <a:r>
              <a:rPr lang="en-US" sz="1200" dirty="0" smtClean="0"/>
              <a:t> et al. Clinical and Experimental Hypertension, 2013: 35 (4): 291-294.</a:t>
            </a:r>
          </a:p>
          <a:p>
            <a:r>
              <a:rPr lang="en-US" sz="1200" dirty="0" smtClean="0"/>
              <a:t>14. </a:t>
            </a:r>
            <a:r>
              <a:rPr lang="en-US" sz="1200" dirty="0" err="1" smtClean="0"/>
              <a:t>Esmolol</a:t>
            </a:r>
            <a:r>
              <a:rPr lang="en-US" sz="1200" dirty="0" smtClean="0"/>
              <a:t> Reduces Perioperative Ischemia in </a:t>
            </a:r>
            <a:r>
              <a:rPr lang="en-US" sz="1200" dirty="0" err="1" smtClean="0"/>
              <a:t>Noncardiac</a:t>
            </a:r>
            <a:r>
              <a:rPr lang="en-US" sz="1200" dirty="0" smtClean="0"/>
              <a:t> Surgery: A Meta-analysis of Randomized Controlled Studies.  </a:t>
            </a:r>
            <a:r>
              <a:rPr lang="en-US" sz="1200" dirty="0" err="1" smtClean="0"/>
              <a:t>Landoni</a:t>
            </a:r>
            <a:r>
              <a:rPr lang="en-US" sz="1200" dirty="0" smtClean="0"/>
              <a:t> G et al.  Journal of Cardiothoracic and Vascular Anesthesia, </a:t>
            </a:r>
            <a:r>
              <a:rPr lang="en-US" sz="1200" dirty="0" err="1" smtClean="0"/>
              <a:t>Vol</a:t>
            </a:r>
            <a:r>
              <a:rPr lang="en-US" sz="1200" dirty="0" smtClean="0"/>
              <a:t> 24, No. 2 (April 2010): 219-229.</a:t>
            </a:r>
            <a:endParaRPr lang="en-US" sz="1200" dirty="0"/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96944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60020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853" y="1667365"/>
            <a:ext cx="8438044" cy="5190635"/>
          </a:xfrm>
        </p:spPr>
        <p:txBody>
          <a:bodyPr>
            <a:normAutofit fontScale="92500"/>
          </a:bodyPr>
          <a:lstStyle/>
          <a:p>
            <a:r>
              <a:rPr lang="en-US" sz="1200" dirty="0" smtClean="0"/>
              <a:t>15. Hypertension Crisis. Papadopoulos et al. Blood Pressure. 2010; 19: 328-336.</a:t>
            </a:r>
          </a:p>
          <a:p>
            <a:r>
              <a:rPr lang="en-US" sz="1200" dirty="0" smtClean="0"/>
              <a:t>16. Studying the Treatment of Acute </a:t>
            </a:r>
            <a:r>
              <a:rPr lang="en-US" sz="1200" dirty="0" err="1" smtClean="0"/>
              <a:t>hyperTension</a:t>
            </a:r>
            <a:r>
              <a:rPr lang="en-US" sz="1200" dirty="0" smtClean="0"/>
              <a:t> (STAT) Registry. Granger et al. Am Heart J 2009; 158: 599-606.</a:t>
            </a:r>
          </a:p>
          <a:p>
            <a:r>
              <a:rPr lang="en-US" sz="1200" dirty="0" smtClean="0"/>
              <a:t>17. Improved Perioperative Blood Pressure Control Leads to Reduced Hospital Costs. </a:t>
            </a:r>
            <a:r>
              <a:rPr lang="en-US" sz="1200" dirty="0" err="1" smtClean="0"/>
              <a:t>Getsios</a:t>
            </a:r>
            <a:r>
              <a:rPr lang="en-US" sz="1200" dirty="0" smtClean="0"/>
              <a:t> et al. Expert </a:t>
            </a:r>
            <a:r>
              <a:rPr lang="en-US" sz="1200" dirty="0" err="1" smtClean="0"/>
              <a:t>Opin</a:t>
            </a:r>
            <a:r>
              <a:rPr lang="en-US" sz="1200" dirty="0" smtClean="0"/>
              <a:t>. </a:t>
            </a:r>
            <a:r>
              <a:rPr lang="en-US" sz="1200" dirty="0" err="1" smtClean="0"/>
              <a:t>Pharmacother</a:t>
            </a:r>
            <a:r>
              <a:rPr lang="en-US" sz="1200" dirty="0" smtClean="0"/>
              <a:t>. (2013) 14(10): 1285-1293.</a:t>
            </a:r>
          </a:p>
          <a:p>
            <a:r>
              <a:rPr lang="en-US" sz="1200" dirty="0" smtClean="0"/>
              <a:t>18. </a:t>
            </a:r>
            <a:r>
              <a:rPr lang="en-US" sz="1200" dirty="0" err="1" smtClean="0"/>
              <a:t>Clevidipine</a:t>
            </a:r>
            <a:r>
              <a:rPr lang="en-US" sz="1200" dirty="0" smtClean="0"/>
              <a:t>: A New Intravenous Option for the Management of Acute Hypertension. </a:t>
            </a:r>
            <a:r>
              <a:rPr lang="en-US" sz="1200" dirty="0" err="1" smtClean="0"/>
              <a:t>Ndefo</a:t>
            </a:r>
            <a:r>
              <a:rPr lang="en-US" sz="1200" dirty="0" smtClean="0"/>
              <a:t> et al. Am J Health-Syst. Pharm. 2010; 65: 351-60.</a:t>
            </a:r>
          </a:p>
          <a:p>
            <a:r>
              <a:rPr lang="en-US" sz="1200" dirty="0" smtClean="0"/>
              <a:t>19. </a:t>
            </a:r>
            <a:r>
              <a:rPr lang="en-US" sz="1200" dirty="0" err="1" smtClean="0"/>
              <a:t>Peri</a:t>
            </a:r>
            <a:r>
              <a:rPr lang="en-US" sz="1200" dirty="0" smtClean="0"/>
              <a:t>-operative hypertension and Acute hypertensive crises. Dr. </a:t>
            </a:r>
            <a:r>
              <a:rPr lang="en-US" sz="1200" dirty="0" err="1" smtClean="0"/>
              <a:t>Kunal</a:t>
            </a:r>
            <a:r>
              <a:rPr lang="en-US" sz="1200" dirty="0" smtClean="0"/>
              <a:t> </a:t>
            </a:r>
            <a:r>
              <a:rPr lang="en-US" sz="1200" dirty="0" err="1" smtClean="0"/>
              <a:t>Karamchandani</a:t>
            </a:r>
            <a:r>
              <a:rPr lang="en-US" sz="1200" dirty="0" smtClean="0"/>
              <a:t>. PPT</a:t>
            </a:r>
          </a:p>
          <a:p>
            <a:r>
              <a:rPr lang="en-US" sz="1200" dirty="0" smtClean="0"/>
              <a:t>20. Hemodynamic Control and Clinical Outcomes in the Perioperative Setting.  Aronson S and </a:t>
            </a:r>
            <a:r>
              <a:rPr lang="en-US" sz="1200" dirty="0" err="1" smtClean="0"/>
              <a:t>Varon</a:t>
            </a:r>
            <a:r>
              <a:rPr lang="en-US" sz="1200" dirty="0" smtClean="0"/>
              <a:t> J. Journal of Cardiothoracic and Vascular Anesthesia, Vol. 25, No 3 (June), 2011: pp. 509-525.</a:t>
            </a:r>
          </a:p>
          <a:p>
            <a:r>
              <a:rPr lang="en-US" sz="1200" dirty="0" smtClean="0"/>
              <a:t>21. Interdisciplinary Rounds in the </a:t>
            </a:r>
            <a:r>
              <a:rPr lang="en-US" sz="1200" dirty="0" err="1" smtClean="0"/>
              <a:t>Postanesthetic</a:t>
            </a:r>
            <a:r>
              <a:rPr lang="en-US" sz="1200" dirty="0" smtClean="0"/>
              <a:t> Care Unit. </a:t>
            </a:r>
            <a:r>
              <a:rPr lang="en-US" sz="1200" dirty="0" err="1" smtClean="0"/>
              <a:t>Hoke</a:t>
            </a:r>
            <a:r>
              <a:rPr lang="en-US" sz="1200" dirty="0" smtClean="0"/>
              <a:t> N and Falk S. Anesthesiology </a:t>
            </a:r>
            <a:r>
              <a:rPr lang="en-US" sz="1200" dirty="0" err="1" smtClean="0"/>
              <a:t>Clin</a:t>
            </a:r>
            <a:r>
              <a:rPr lang="en-US" sz="1200" dirty="0" smtClean="0"/>
              <a:t> 30 (2012) 427-431.</a:t>
            </a:r>
          </a:p>
          <a:p>
            <a:r>
              <a:rPr lang="en-US" sz="1200" dirty="0" smtClean="0"/>
              <a:t>22. Hemodynamic and Related Challenges: Monitoring and Regulation in the Postoperative Period. </a:t>
            </a:r>
            <a:r>
              <a:rPr lang="en-US" sz="1200" dirty="0" err="1" smtClean="0"/>
              <a:t>Plante</a:t>
            </a:r>
            <a:r>
              <a:rPr lang="en-US" sz="1200" dirty="0" smtClean="0"/>
              <a:t> A et al.  Anesthesiology </a:t>
            </a:r>
            <a:r>
              <a:rPr lang="en-US" sz="1200" dirty="0" err="1" smtClean="0"/>
              <a:t>Clin</a:t>
            </a:r>
            <a:r>
              <a:rPr lang="en-US" sz="1200" dirty="0" smtClean="0"/>
              <a:t> 30 (2012) 527-554.</a:t>
            </a:r>
          </a:p>
          <a:p>
            <a:r>
              <a:rPr lang="en-US" sz="1200" dirty="0" smtClean="0"/>
              <a:t>23. Perioperative Hypertensive Crises: Newer Concepts. </a:t>
            </a:r>
            <a:r>
              <a:rPr lang="en-US" sz="1200" dirty="0" err="1" smtClean="0"/>
              <a:t>Fontes</a:t>
            </a:r>
            <a:r>
              <a:rPr lang="en-US" sz="1200" dirty="0" smtClean="0"/>
              <a:t> ML &amp; </a:t>
            </a:r>
            <a:r>
              <a:rPr lang="en-US" sz="1200" dirty="0" err="1" smtClean="0"/>
              <a:t>Varon</a:t>
            </a:r>
            <a:r>
              <a:rPr lang="en-US" sz="1200" dirty="0" smtClean="0"/>
              <a:t> J. International Anesthesiology Clinics 2012Volume 50, Number 2, 40-58.</a:t>
            </a:r>
          </a:p>
          <a:p>
            <a:r>
              <a:rPr lang="en-US" sz="1200" dirty="0" smtClean="0"/>
              <a:t>24. Assessment and Nursing Management of Hypertension in the Perioperative Period. </a:t>
            </a:r>
            <a:r>
              <a:rPr lang="en-US" sz="1200" dirty="0" err="1" smtClean="0"/>
              <a:t>Nunnelee</a:t>
            </a:r>
            <a:r>
              <a:rPr lang="en-US" sz="1200" dirty="0" smtClean="0"/>
              <a:t> JD &amp; </a:t>
            </a:r>
            <a:r>
              <a:rPr lang="en-US" sz="1200" dirty="0" err="1" smtClean="0"/>
              <a:t>Spaner</a:t>
            </a:r>
            <a:r>
              <a:rPr lang="en-US" sz="1200" dirty="0" smtClean="0"/>
              <a:t> SD. Journal of </a:t>
            </a:r>
            <a:r>
              <a:rPr lang="en-US" sz="1200" dirty="0" err="1" smtClean="0"/>
              <a:t>PeriAnesthetia</a:t>
            </a:r>
            <a:r>
              <a:rPr lang="en-US" sz="1200" dirty="0" smtClean="0"/>
              <a:t> Nursing </a:t>
            </a:r>
            <a:r>
              <a:rPr lang="en-US" sz="1200" dirty="0" err="1" smtClean="0"/>
              <a:t>Vol</a:t>
            </a:r>
            <a:r>
              <a:rPr lang="en-US" sz="1200" dirty="0" smtClean="0"/>
              <a:t> 15; No 3 (June); 2000: pp. 163-168.</a:t>
            </a:r>
          </a:p>
          <a:p>
            <a:r>
              <a:rPr lang="en-US" sz="1200" dirty="0" smtClean="0"/>
              <a:t>25. Perioperative hypertension: A review of current and emerging therapeutic agents. </a:t>
            </a:r>
            <a:r>
              <a:rPr lang="en-US" sz="1200" dirty="0" err="1" smtClean="0"/>
              <a:t>Marik</a:t>
            </a:r>
            <a:r>
              <a:rPr lang="en-US" sz="1200" dirty="0" smtClean="0"/>
              <a:t> PE &amp; </a:t>
            </a:r>
            <a:r>
              <a:rPr lang="en-US" sz="1200" dirty="0" err="1" smtClean="0"/>
              <a:t>Varon</a:t>
            </a:r>
            <a:r>
              <a:rPr lang="en-US" sz="1200" dirty="0" smtClean="0"/>
              <a:t> J. Journal of Clinical Anesthesia (2009) 21, 220-229.</a:t>
            </a:r>
          </a:p>
          <a:p>
            <a:r>
              <a:rPr lang="en-US" sz="1200" dirty="0" smtClean="0"/>
              <a:t>26. Management of Perioperative Hypertensive Urgencies With Parenteral Medications. </a:t>
            </a:r>
            <a:r>
              <a:rPr lang="en-US" sz="1200" dirty="0" err="1" smtClean="0"/>
              <a:t>Ahuja</a:t>
            </a:r>
            <a:r>
              <a:rPr lang="en-US" sz="1200" dirty="0" smtClean="0"/>
              <a:t> K. </a:t>
            </a:r>
            <a:r>
              <a:rPr lang="en-US" sz="1200" dirty="0" err="1" smtClean="0"/>
              <a:t>Charap</a:t>
            </a:r>
            <a:r>
              <a:rPr lang="en-US" sz="1200" dirty="0" smtClean="0"/>
              <a:t> MH. Journal of Hospital Medicine 2010; 5: E11-E16.</a:t>
            </a:r>
          </a:p>
          <a:p>
            <a:r>
              <a:rPr lang="en-US" sz="1200" dirty="0" smtClean="0"/>
              <a:t>27. Strategies for Managing Perioperative Hypertension. Desai RG et </a:t>
            </a:r>
            <a:r>
              <a:rPr lang="en-US" sz="1200" dirty="0" err="1" smtClean="0"/>
              <a:t>al.Current</a:t>
            </a:r>
            <a:r>
              <a:rPr lang="en-US" sz="1200" dirty="0" smtClean="0"/>
              <a:t> Hypertension Reports 2009; 11: 173-177.</a:t>
            </a:r>
          </a:p>
          <a:p>
            <a:r>
              <a:rPr lang="en-US" sz="1200" dirty="0" smtClean="0"/>
              <a:t>28. Perioperative Hypertension: Defining At-Risk Patients and Their Management. Lien SF &amp; </a:t>
            </a:r>
            <a:r>
              <a:rPr lang="en-US" sz="1200" dirty="0" err="1" smtClean="0"/>
              <a:t>Bisognano</a:t>
            </a:r>
            <a:r>
              <a:rPr lang="en-US" sz="1200" dirty="0" smtClean="0"/>
              <a:t> JD. </a:t>
            </a:r>
            <a:r>
              <a:rPr lang="en-US" sz="1200" dirty="0" err="1" smtClean="0"/>
              <a:t>Curr</a:t>
            </a:r>
            <a:r>
              <a:rPr lang="en-US" sz="1200" dirty="0" smtClean="0"/>
              <a:t> </a:t>
            </a:r>
            <a:r>
              <a:rPr lang="en-US" sz="1200" dirty="0" err="1" smtClean="0"/>
              <a:t>Hypertens</a:t>
            </a:r>
            <a:r>
              <a:rPr lang="en-US" sz="1200" dirty="0" smtClean="0"/>
              <a:t> Rep (2012) 14; 432-441.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6427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il Attachment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8114" y="176507"/>
            <a:ext cx="3788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CA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You!</a:t>
            </a:r>
            <a:endParaRPr lang="en-CA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67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1_dcri_slides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0"/>
          <a:buChar char="4"/>
          <a:tabLst/>
          <a:defRPr kumimoji="0" lang="en-US" sz="3600" b="1" i="0" u="none" strike="noStrike" cap="none" normalizeH="0" baseline="0">
            <a:ln>
              <a:noFill/>
            </a:ln>
            <a:solidFill>
              <a:srgbClr val="CCFFFF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charset="0"/>
          <a:buChar char="4"/>
          <a:tabLst/>
          <a:defRPr kumimoji="0" lang="en-US" sz="3600" b="1" i="0" u="none" strike="noStrike" cap="none" normalizeH="0" baseline="0">
            <a:ln>
              <a:noFill/>
            </a:ln>
            <a:solidFill>
              <a:srgbClr val="CCFFFF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1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5294</TotalTime>
  <Words>5097</Words>
  <Application>Microsoft Office PowerPoint</Application>
  <PresentationFormat>On-screen Show (4:3)</PresentationFormat>
  <Paragraphs>820</Paragraphs>
  <Slides>104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8" baseType="lpstr">
      <vt:lpstr>Slipstream</vt:lpstr>
      <vt:lpstr>1_dcri_slides_template</vt:lpstr>
      <vt:lpstr>Chart</vt:lpstr>
      <vt:lpstr>Photo Editor Photo</vt:lpstr>
      <vt:lpstr>Perioperative Hypertension When Does it Matter?!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PowerPoint Presentation</vt:lpstr>
      <vt:lpstr>PowerPoint Presentation</vt:lpstr>
      <vt:lpstr>PowerPoint Presentation</vt:lpstr>
      <vt:lpstr>Definition of Hypertension?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Hypertension</vt:lpstr>
      <vt:lpstr>Perioperative Hypertension</vt:lpstr>
      <vt:lpstr>PowerPoint Presentation</vt:lpstr>
      <vt:lpstr>PowerPoint Presentation</vt:lpstr>
      <vt:lpstr>PowerPoint Presentation</vt:lpstr>
      <vt:lpstr>Pathophysiology</vt:lpstr>
      <vt:lpstr>Physiology Perioperative Hypertension</vt:lpstr>
      <vt:lpstr>Remodeling </vt:lpstr>
      <vt:lpstr>Pathogenic Role of Mechanical Forces</vt:lpstr>
      <vt:lpstr>The Endothelium Modulates Vascular Tone</vt:lpstr>
      <vt:lpstr>Proposed Vascular Pathophysiology  of Hypertensive Urgency</vt:lpstr>
      <vt:lpstr>Proposed Vascular Pathophysiology  of Hypertensive Emergency</vt:lpstr>
      <vt:lpstr>Pathophysiology of Acute Hypertensive Syndromes</vt:lpstr>
      <vt:lpstr>PowerPoint Presentation</vt:lpstr>
      <vt:lpstr>PowerPoint Presentation</vt:lpstr>
      <vt:lpstr>Effects of Perioperative Hypertension</vt:lpstr>
      <vt:lpstr>PowerPoint Presentation</vt:lpstr>
      <vt:lpstr>PowerPoint Presentation</vt:lpstr>
      <vt:lpstr>Preoperative Period</vt:lpstr>
      <vt:lpstr>Preoperative Period</vt:lpstr>
      <vt:lpstr>PowerPoint Presentation</vt:lpstr>
      <vt:lpstr>Hemodynamic Response to Laryngoscopy</vt:lpstr>
      <vt:lpstr>Intraoperative Period</vt:lpstr>
      <vt:lpstr>PowerPoint Presentation</vt:lpstr>
      <vt:lpstr>PowerPoint Presentation</vt:lpstr>
      <vt:lpstr>Intraoperative Period</vt:lpstr>
      <vt:lpstr>Intraoperative Period</vt:lpstr>
      <vt:lpstr>PowerPoint Presentation</vt:lpstr>
      <vt:lpstr>PowerPoint Presentation</vt:lpstr>
      <vt:lpstr>Postoperative Period</vt:lpstr>
      <vt:lpstr>Factors in the Development of Acute Hypertension</vt:lpstr>
      <vt:lpstr>Causes of Postoperative Hypertension</vt:lpstr>
      <vt:lpstr>PowerPoint Presentation</vt:lpstr>
      <vt:lpstr>PowerPoint Presentation</vt:lpstr>
      <vt:lpstr>PowerPoint Presentation</vt:lpstr>
      <vt:lpstr>Endpoints of Antihypertensive Therapy</vt:lpstr>
      <vt:lpstr>PowerPoint Presentation</vt:lpstr>
      <vt:lpstr>Goals for an Ideal Antihypertensive Agent in Setting of Cardiac Surgery</vt:lpstr>
      <vt:lpstr>PowerPoint Presentation</vt:lpstr>
      <vt:lpstr>Therapeutic Approaches to Arterial Vasodilation: Armamentarium</vt:lpstr>
      <vt:lpstr>Treatment Options</vt:lpstr>
      <vt:lpstr>PowerPoint Presentation</vt:lpstr>
      <vt:lpstr>Clevidipine</vt:lpstr>
      <vt:lpstr>Clevidipine</vt:lpstr>
      <vt:lpstr>Nicardipine</vt:lpstr>
      <vt:lpstr>Nicardipine</vt:lpstr>
      <vt:lpstr>Nitroglycerin</vt:lpstr>
      <vt:lpstr>Nitroprusside</vt:lpstr>
      <vt:lpstr>Nitroprusside</vt:lpstr>
      <vt:lpstr>Hydralazine</vt:lpstr>
      <vt:lpstr>Fenoldopam</vt:lpstr>
      <vt:lpstr>Fenoldopam</vt:lpstr>
      <vt:lpstr>Labetolol</vt:lpstr>
      <vt:lpstr>Labetolol</vt:lpstr>
      <vt:lpstr>Esmolol</vt:lpstr>
      <vt:lpstr>Esmolol</vt:lpstr>
      <vt:lpstr>Enalaprilat</vt:lpstr>
      <vt:lpstr>Enalaprilat</vt:lpstr>
      <vt:lpstr>PowerPoint Presentation</vt:lpstr>
      <vt:lpstr>PowerPoint Presentation</vt:lpstr>
      <vt:lpstr>Systolic BP Control Over 24 Hours by First  IV Antihypertensive</vt:lpstr>
      <vt:lpstr>PowerPoint Presentation</vt:lpstr>
      <vt:lpstr>PowerPoint Presentation</vt:lpstr>
      <vt:lpstr>PowerPoint Presentation</vt:lpstr>
      <vt:lpstr>Outcomes</vt:lpstr>
      <vt:lpstr>PowerPoint Presentation</vt:lpstr>
      <vt:lpstr>MAP, SBP &amp; PP Independently Predict Risk</vt:lpstr>
      <vt:lpstr>PowerPoint Presentation</vt:lpstr>
      <vt:lpstr>PowerPoint Presentation</vt:lpstr>
      <vt:lpstr>Systolic BP Control Over 24 Hours</vt:lpstr>
      <vt:lpstr>Excursions in Perioperative BP  Control Related to Increased 30-day Mortality</vt:lpstr>
      <vt:lpstr>Perioperative BP Lability Predicts Mortality in Patients Undergoing Cardiac Surgery</vt:lpstr>
      <vt:lpstr>Mean Duration of Excursions</vt:lpstr>
      <vt:lpstr>PowerPoint Presentation</vt:lpstr>
      <vt:lpstr>PowerPoint Presentation</vt:lpstr>
      <vt:lpstr>Summary</vt:lpstr>
      <vt:lpstr>Summary</vt:lpstr>
      <vt:lpstr>Objectives</vt:lpstr>
      <vt:lpstr>References</vt:lpstr>
      <vt:lpstr>References</vt:lpstr>
      <vt:lpstr>PowerPoint Presentation</vt:lpstr>
    </vt:vector>
  </TitlesOfParts>
  <Company>Royal Columbian Hospital, Department of Anesthesiology, Pharmacology and Therapeutics, University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Sukh Brar</dc:creator>
  <cp:lastModifiedBy>Jensen, Lorna</cp:lastModifiedBy>
  <cp:revision>127</cp:revision>
  <dcterms:created xsi:type="dcterms:W3CDTF">2013-10-19T17:25:09Z</dcterms:created>
  <dcterms:modified xsi:type="dcterms:W3CDTF">2013-10-27T23:10:21Z</dcterms:modified>
</cp:coreProperties>
</file>