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95" r:id="rId2"/>
    <p:sldId id="288" r:id="rId3"/>
    <p:sldId id="257" r:id="rId4"/>
    <p:sldId id="297" r:id="rId5"/>
    <p:sldId id="298" r:id="rId6"/>
    <p:sldId id="261" r:id="rId7"/>
    <p:sldId id="262" r:id="rId8"/>
    <p:sldId id="269" r:id="rId9"/>
    <p:sldId id="267" r:id="rId10"/>
    <p:sldId id="299" r:id="rId11"/>
    <p:sldId id="271" r:id="rId12"/>
    <p:sldId id="272" r:id="rId13"/>
    <p:sldId id="302" r:id="rId14"/>
    <p:sldId id="282" r:id="rId15"/>
    <p:sldId id="280" r:id="rId16"/>
    <p:sldId id="281" r:id="rId17"/>
    <p:sldId id="283" r:id="rId18"/>
    <p:sldId id="284" r:id="rId19"/>
    <p:sldId id="285" r:id="rId20"/>
    <p:sldId id="300" r:id="rId21"/>
    <p:sldId id="301" r:id="rId22"/>
    <p:sldId id="289"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016" autoAdjust="0"/>
    <p:restoredTop sz="79213" autoAdjust="0"/>
  </p:normalViewPr>
  <p:slideViewPr>
    <p:cSldViewPr snapToGrid="0">
      <p:cViewPr varScale="1">
        <p:scale>
          <a:sx n="63" d="100"/>
          <a:sy n="63" d="100"/>
        </p:scale>
        <p:origin x="80" y="52"/>
      </p:cViewPr>
      <p:guideLst/>
    </p:cSldViewPr>
  </p:slideViewPr>
  <p:notesTextViewPr>
    <p:cViewPr>
      <p:scale>
        <a:sx n="1" d="1"/>
        <a:sy n="1" d="1"/>
      </p:scale>
      <p:origin x="0" y="0"/>
    </p:cViewPr>
  </p:notesTextViewPr>
  <p:sorterViewPr>
    <p:cViewPr>
      <p:scale>
        <a:sx n="100" d="100"/>
        <a:sy n="100" d="100"/>
      </p:scale>
      <p:origin x="0" y="-1315"/>
    </p:cViewPr>
  </p:sorterViewPr>
  <p:notesViewPr>
    <p:cSldViewPr snapToGrid="0">
      <p:cViewPr varScale="1">
        <p:scale>
          <a:sx n="41" d="100"/>
          <a:sy n="41" d="100"/>
        </p:scale>
        <p:origin x="2347" y="4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101C43-64DE-B443-848C-3DACCD3B7462}" type="doc">
      <dgm:prSet loTypeId="urn:microsoft.com/office/officeart/2005/8/layout/hList1" loCatId="" qsTypeId="urn:microsoft.com/office/officeart/2005/8/quickstyle/simple4" qsCatId="simple" csTypeId="urn:microsoft.com/office/officeart/2005/8/colors/colorful4" csCatId="colorful" phldr="1"/>
      <dgm:spPr/>
      <dgm:t>
        <a:bodyPr/>
        <a:lstStyle/>
        <a:p>
          <a:endParaRPr lang="en-US"/>
        </a:p>
      </dgm:t>
    </dgm:pt>
    <dgm:pt modelId="{9F53E3DC-9E61-DE4E-9664-001CC6577E59}">
      <dgm:prSet phldrT="[Text]" custT="1"/>
      <dgm:spPr/>
      <dgm:t>
        <a:bodyPr/>
        <a:lstStyle/>
        <a:p>
          <a:pPr algn="l"/>
          <a:r>
            <a:rPr lang="en-US" sz="2400" dirty="0"/>
            <a:t>Endings</a:t>
          </a:r>
        </a:p>
      </dgm:t>
    </dgm:pt>
    <dgm:pt modelId="{9B1F0DE5-E0D9-594F-AC23-0B02C26F9773}" type="parTrans" cxnId="{8DEB0EEE-4BD7-214C-B7A4-9E5A3EEDE583}">
      <dgm:prSet/>
      <dgm:spPr/>
      <dgm:t>
        <a:bodyPr/>
        <a:lstStyle/>
        <a:p>
          <a:endParaRPr lang="en-US"/>
        </a:p>
      </dgm:t>
    </dgm:pt>
    <dgm:pt modelId="{76EDE7B6-6E07-0D41-BA84-F8BBDB6271A8}" type="sibTrans" cxnId="{8DEB0EEE-4BD7-214C-B7A4-9E5A3EEDE583}">
      <dgm:prSet/>
      <dgm:spPr/>
      <dgm:t>
        <a:bodyPr/>
        <a:lstStyle/>
        <a:p>
          <a:endParaRPr lang="en-US"/>
        </a:p>
      </dgm:t>
    </dgm:pt>
    <dgm:pt modelId="{A0DE774F-7121-EA46-9089-18B68DF033C1}">
      <dgm:prSet phldrT="[Text]" custT="1"/>
      <dgm:spPr/>
      <dgm:t>
        <a:bodyPr/>
        <a:lstStyle/>
        <a:p>
          <a:pPr algn="l"/>
          <a:r>
            <a:rPr lang="en-US" sz="2400" dirty="0"/>
            <a:t>Neutral Zone</a:t>
          </a:r>
        </a:p>
      </dgm:t>
    </dgm:pt>
    <dgm:pt modelId="{0EBAA651-2A01-4143-8CC0-6F3C8BE754C0}" type="parTrans" cxnId="{5386063F-031C-6C4C-88C5-64E5CA37C98C}">
      <dgm:prSet/>
      <dgm:spPr/>
      <dgm:t>
        <a:bodyPr/>
        <a:lstStyle/>
        <a:p>
          <a:endParaRPr lang="en-US"/>
        </a:p>
      </dgm:t>
    </dgm:pt>
    <dgm:pt modelId="{DB042426-9E54-B94B-9D88-47CDFD1D1BC3}" type="sibTrans" cxnId="{5386063F-031C-6C4C-88C5-64E5CA37C98C}">
      <dgm:prSet/>
      <dgm:spPr/>
      <dgm:t>
        <a:bodyPr/>
        <a:lstStyle/>
        <a:p>
          <a:endParaRPr lang="en-US"/>
        </a:p>
      </dgm:t>
    </dgm:pt>
    <dgm:pt modelId="{C3BDDBCC-ED17-8F4F-BF83-F482DD68F237}">
      <dgm:prSet phldrT="[Text]" custT="1"/>
      <dgm:spPr/>
      <dgm:t>
        <a:bodyPr/>
        <a:lstStyle/>
        <a:p>
          <a:pPr>
            <a:lnSpc>
              <a:spcPct val="100000"/>
            </a:lnSpc>
          </a:pPr>
          <a:r>
            <a:rPr lang="en-US" sz="2000" dirty="0"/>
            <a:t>Resentment towards the change initiative</a:t>
          </a:r>
        </a:p>
      </dgm:t>
    </dgm:pt>
    <dgm:pt modelId="{08EF6D31-B3EA-9E47-8F28-82748B17A750}" type="parTrans" cxnId="{36FF8319-C042-F145-8211-0B47CC54365F}">
      <dgm:prSet/>
      <dgm:spPr/>
      <dgm:t>
        <a:bodyPr/>
        <a:lstStyle/>
        <a:p>
          <a:endParaRPr lang="en-US"/>
        </a:p>
      </dgm:t>
    </dgm:pt>
    <dgm:pt modelId="{38A4E3FA-D13F-0141-B88B-57653DDAE1B8}" type="sibTrans" cxnId="{36FF8319-C042-F145-8211-0B47CC54365F}">
      <dgm:prSet/>
      <dgm:spPr/>
      <dgm:t>
        <a:bodyPr/>
        <a:lstStyle/>
        <a:p>
          <a:endParaRPr lang="en-US"/>
        </a:p>
      </dgm:t>
    </dgm:pt>
    <dgm:pt modelId="{CE2C137F-56FE-D842-B685-4F62AAD3460E}">
      <dgm:prSet phldrT="[Text]" custT="1"/>
      <dgm:spPr/>
      <dgm:t>
        <a:bodyPr/>
        <a:lstStyle/>
        <a:p>
          <a:pPr algn="l"/>
          <a:r>
            <a:rPr lang="en-US" sz="2400" dirty="0"/>
            <a:t>New Beginnings</a:t>
          </a:r>
        </a:p>
      </dgm:t>
    </dgm:pt>
    <dgm:pt modelId="{9FE3851F-58A6-474C-B9E0-8777663C4C45}" type="parTrans" cxnId="{64B86615-C28D-8147-939B-74B4D9BA3DBB}">
      <dgm:prSet/>
      <dgm:spPr/>
      <dgm:t>
        <a:bodyPr/>
        <a:lstStyle/>
        <a:p>
          <a:endParaRPr lang="en-US"/>
        </a:p>
      </dgm:t>
    </dgm:pt>
    <dgm:pt modelId="{65776F53-2A20-5147-973F-A312589C5F71}" type="sibTrans" cxnId="{64B86615-C28D-8147-939B-74B4D9BA3DBB}">
      <dgm:prSet/>
      <dgm:spPr/>
      <dgm:t>
        <a:bodyPr/>
        <a:lstStyle/>
        <a:p>
          <a:endParaRPr lang="en-US"/>
        </a:p>
      </dgm:t>
    </dgm:pt>
    <dgm:pt modelId="{80C70C32-2800-E446-ABE3-26B2EDADFA63}">
      <dgm:prSet phldrT="[Text]" custT="1"/>
      <dgm:spPr/>
      <dgm:t>
        <a:bodyPr/>
        <a:lstStyle/>
        <a:p>
          <a:pPr>
            <a:lnSpc>
              <a:spcPct val="110000"/>
            </a:lnSpc>
          </a:pPr>
          <a:r>
            <a:rPr lang="en-US" sz="2000" dirty="0"/>
            <a:t>High energy</a:t>
          </a:r>
        </a:p>
      </dgm:t>
    </dgm:pt>
    <dgm:pt modelId="{159B1932-352E-C547-A36D-37B5CEB63B14}" type="parTrans" cxnId="{B1EAFE7A-F8E9-804D-B93F-85829E91DB76}">
      <dgm:prSet/>
      <dgm:spPr/>
      <dgm:t>
        <a:bodyPr/>
        <a:lstStyle/>
        <a:p>
          <a:endParaRPr lang="en-US"/>
        </a:p>
      </dgm:t>
    </dgm:pt>
    <dgm:pt modelId="{D92BDDDD-7278-2B48-B350-C63AFE51FCBD}" type="sibTrans" cxnId="{B1EAFE7A-F8E9-804D-B93F-85829E91DB76}">
      <dgm:prSet/>
      <dgm:spPr/>
      <dgm:t>
        <a:bodyPr/>
        <a:lstStyle/>
        <a:p>
          <a:endParaRPr lang="en-US"/>
        </a:p>
      </dgm:t>
    </dgm:pt>
    <dgm:pt modelId="{DD3A2E85-4DB3-F843-875A-8D2FFF7ACB94}">
      <dgm:prSet phldrT="[Text]" custT="1"/>
      <dgm:spPr/>
      <dgm:t>
        <a:bodyPr/>
        <a:lstStyle/>
        <a:p>
          <a:pPr>
            <a:lnSpc>
              <a:spcPct val="100000"/>
            </a:lnSpc>
          </a:pPr>
          <a:r>
            <a:rPr lang="en-US" sz="2000" dirty="0"/>
            <a:t>Low morale and low productivity</a:t>
          </a:r>
        </a:p>
      </dgm:t>
    </dgm:pt>
    <dgm:pt modelId="{F46D59B9-01BB-434C-AFC2-16C96B31E854}" type="parTrans" cxnId="{EABF5C22-DA2B-FF42-9FBF-B4C43FDA0CC8}">
      <dgm:prSet/>
      <dgm:spPr/>
      <dgm:t>
        <a:bodyPr/>
        <a:lstStyle/>
        <a:p>
          <a:endParaRPr lang="en-US"/>
        </a:p>
      </dgm:t>
    </dgm:pt>
    <dgm:pt modelId="{2A4BDF9F-BE90-8A43-B429-97893EB01082}" type="sibTrans" cxnId="{EABF5C22-DA2B-FF42-9FBF-B4C43FDA0CC8}">
      <dgm:prSet/>
      <dgm:spPr/>
      <dgm:t>
        <a:bodyPr/>
        <a:lstStyle/>
        <a:p>
          <a:endParaRPr lang="en-US"/>
        </a:p>
      </dgm:t>
    </dgm:pt>
    <dgm:pt modelId="{E482BC91-2ACD-9842-A658-0824F9080B84}">
      <dgm:prSet phldrT="[Text]" custT="1"/>
      <dgm:spPr/>
      <dgm:t>
        <a:bodyPr/>
        <a:lstStyle/>
        <a:p>
          <a:pPr>
            <a:lnSpc>
              <a:spcPct val="100000"/>
            </a:lnSpc>
          </a:pPr>
          <a:r>
            <a:rPr lang="en-US" sz="2000" dirty="0"/>
            <a:t>Anxiety about their role, status or identity</a:t>
          </a:r>
        </a:p>
      </dgm:t>
    </dgm:pt>
    <dgm:pt modelId="{1857D015-DD26-8140-B796-8BBB34BFCF09}" type="parTrans" cxnId="{A3BA1360-98A6-5949-B963-7045C3229EDC}">
      <dgm:prSet/>
      <dgm:spPr/>
      <dgm:t>
        <a:bodyPr/>
        <a:lstStyle/>
        <a:p>
          <a:endParaRPr lang="en-US"/>
        </a:p>
      </dgm:t>
    </dgm:pt>
    <dgm:pt modelId="{0CD9A204-D541-EA44-9440-612BAAF8AB93}" type="sibTrans" cxnId="{A3BA1360-98A6-5949-B963-7045C3229EDC}">
      <dgm:prSet/>
      <dgm:spPr/>
      <dgm:t>
        <a:bodyPr/>
        <a:lstStyle/>
        <a:p>
          <a:endParaRPr lang="en-US"/>
        </a:p>
      </dgm:t>
    </dgm:pt>
    <dgm:pt modelId="{EF3598FB-78CB-654C-9F7D-BA0BB06AEE8F}">
      <dgm:prSet phldrT="[Text]" custT="1"/>
      <dgm:spPr/>
      <dgm:t>
        <a:bodyPr/>
        <a:lstStyle/>
        <a:p>
          <a:pPr>
            <a:lnSpc>
              <a:spcPct val="100000"/>
            </a:lnSpc>
          </a:pPr>
          <a:r>
            <a:rPr lang="en-US" sz="2000" dirty="0"/>
            <a:t>Skepticism about the change initiative</a:t>
          </a:r>
          <a:endParaRPr lang="en-US" sz="2000" b="1" dirty="0"/>
        </a:p>
      </dgm:t>
    </dgm:pt>
    <dgm:pt modelId="{251478B7-0095-EA4E-AD2A-CFE946C9FB3A}" type="parTrans" cxnId="{47A5C7B9-8BA4-D846-904E-B59AC1114C98}">
      <dgm:prSet/>
      <dgm:spPr/>
      <dgm:t>
        <a:bodyPr/>
        <a:lstStyle/>
        <a:p>
          <a:endParaRPr lang="en-US"/>
        </a:p>
      </dgm:t>
    </dgm:pt>
    <dgm:pt modelId="{8A3A42BB-C317-4F42-B0D3-866A3AEAD64E}" type="sibTrans" cxnId="{47A5C7B9-8BA4-D846-904E-B59AC1114C98}">
      <dgm:prSet/>
      <dgm:spPr/>
      <dgm:t>
        <a:bodyPr/>
        <a:lstStyle/>
        <a:p>
          <a:endParaRPr lang="en-US"/>
        </a:p>
      </dgm:t>
    </dgm:pt>
    <dgm:pt modelId="{65C33FB8-B65A-204A-864C-A1EC8313AC36}">
      <dgm:prSet phldrT="[Text]" custT="1"/>
      <dgm:spPr/>
      <dgm:t>
        <a:bodyPr/>
        <a:lstStyle/>
        <a:p>
          <a:pPr>
            <a:lnSpc>
              <a:spcPct val="110000"/>
            </a:lnSpc>
          </a:pPr>
          <a:r>
            <a:rPr lang="en-US" sz="2000" dirty="0"/>
            <a:t>Openness to learning</a:t>
          </a:r>
        </a:p>
      </dgm:t>
    </dgm:pt>
    <dgm:pt modelId="{989A25BA-70CC-7244-9C21-373D219C53D5}" type="parTrans" cxnId="{BF50B3ED-DD41-E049-B785-70AF4806D4F5}">
      <dgm:prSet/>
      <dgm:spPr/>
      <dgm:t>
        <a:bodyPr/>
        <a:lstStyle/>
        <a:p>
          <a:endParaRPr lang="en-US"/>
        </a:p>
      </dgm:t>
    </dgm:pt>
    <dgm:pt modelId="{606BD019-02BB-3A46-AADA-CDCEF77091C3}" type="sibTrans" cxnId="{BF50B3ED-DD41-E049-B785-70AF4806D4F5}">
      <dgm:prSet/>
      <dgm:spPr/>
      <dgm:t>
        <a:bodyPr/>
        <a:lstStyle/>
        <a:p>
          <a:endParaRPr lang="en-US"/>
        </a:p>
      </dgm:t>
    </dgm:pt>
    <dgm:pt modelId="{29AE071B-2F69-D049-B2AA-38B9E8953DAA}">
      <dgm:prSet phldrT="[Text]" custT="1"/>
      <dgm:spPr/>
      <dgm:t>
        <a:bodyPr/>
        <a:lstStyle/>
        <a:p>
          <a:pPr>
            <a:lnSpc>
              <a:spcPct val="110000"/>
            </a:lnSpc>
          </a:pPr>
          <a:r>
            <a:rPr lang="en-US" sz="2000" dirty="0"/>
            <a:t>Renewed commitment to the group or their role</a:t>
          </a:r>
        </a:p>
      </dgm:t>
    </dgm:pt>
    <dgm:pt modelId="{AE440689-25DB-A44C-B916-ECC22267232D}" type="parTrans" cxnId="{CB6B136D-484D-2049-82D9-E855508C1F10}">
      <dgm:prSet/>
      <dgm:spPr/>
      <dgm:t>
        <a:bodyPr/>
        <a:lstStyle/>
        <a:p>
          <a:endParaRPr lang="en-US"/>
        </a:p>
      </dgm:t>
    </dgm:pt>
    <dgm:pt modelId="{AB1C8805-33B6-354E-9CE2-789520E08800}" type="sibTrans" cxnId="{CB6B136D-484D-2049-82D9-E855508C1F10}">
      <dgm:prSet/>
      <dgm:spPr/>
      <dgm:t>
        <a:bodyPr/>
        <a:lstStyle/>
        <a:p>
          <a:endParaRPr lang="en-US"/>
        </a:p>
      </dgm:t>
    </dgm:pt>
    <dgm:pt modelId="{E389B450-B3C2-A041-BBF1-A4A0156152AE}">
      <dgm:prSet phldrT="[Text]" custT="1"/>
      <dgm:spPr/>
      <dgm:t>
        <a:bodyPr/>
        <a:lstStyle/>
        <a:p>
          <a:pPr>
            <a:lnSpc>
              <a:spcPct val="110000"/>
            </a:lnSpc>
          </a:pPr>
          <a:r>
            <a:rPr lang="en-US" sz="2000" dirty="0"/>
            <a:t>A sense of loss</a:t>
          </a:r>
        </a:p>
      </dgm:t>
    </dgm:pt>
    <dgm:pt modelId="{ED7BDA67-CE55-AB4C-89B8-F0C2C3408221}" type="sibTrans" cxnId="{B3D3437D-E41C-1140-97E8-3424C490A569}">
      <dgm:prSet/>
      <dgm:spPr/>
      <dgm:t>
        <a:bodyPr/>
        <a:lstStyle/>
        <a:p>
          <a:endParaRPr lang="en-US"/>
        </a:p>
      </dgm:t>
    </dgm:pt>
    <dgm:pt modelId="{89AD36C9-41BD-F049-8D27-E45D2DFD1069}" type="parTrans" cxnId="{B3D3437D-E41C-1140-97E8-3424C490A569}">
      <dgm:prSet/>
      <dgm:spPr/>
      <dgm:t>
        <a:bodyPr/>
        <a:lstStyle/>
        <a:p>
          <a:endParaRPr lang="en-US"/>
        </a:p>
      </dgm:t>
    </dgm:pt>
    <dgm:pt modelId="{7D119B19-72D0-7F4C-9F93-60E533976BFD}">
      <dgm:prSet phldrT="[Text]" custT="1"/>
      <dgm:spPr/>
      <dgm:t>
        <a:bodyPr/>
        <a:lstStyle/>
        <a:p>
          <a:pPr>
            <a:lnSpc>
              <a:spcPct val="110000"/>
            </a:lnSpc>
          </a:pPr>
          <a:r>
            <a:rPr lang="en-US" sz="2000" dirty="0"/>
            <a:t>Uncertainty</a:t>
          </a:r>
        </a:p>
      </dgm:t>
    </dgm:pt>
    <dgm:pt modelId="{A3FFBE92-7517-354D-B965-BD970D33B7BA}" type="sibTrans" cxnId="{39266E54-B5E2-8040-B075-6564D2D44B3A}">
      <dgm:prSet/>
      <dgm:spPr/>
      <dgm:t>
        <a:bodyPr/>
        <a:lstStyle/>
        <a:p>
          <a:endParaRPr lang="en-US"/>
        </a:p>
      </dgm:t>
    </dgm:pt>
    <dgm:pt modelId="{5C41C869-C94B-3F4A-9D3E-C225483896C4}" type="parTrans" cxnId="{39266E54-B5E2-8040-B075-6564D2D44B3A}">
      <dgm:prSet/>
      <dgm:spPr/>
      <dgm:t>
        <a:bodyPr/>
        <a:lstStyle/>
        <a:p>
          <a:endParaRPr lang="en-US"/>
        </a:p>
      </dgm:t>
    </dgm:pt>
    <dgm:pt modelId="{EA61B9B8-2667-E142-8D74-F8494B3FC48F}">
      <dgm:prSet phldrT="[Text]" custT="1"/>
      <dgm:spPr/>
      <dgm:t>
        <a:bodyPr/>
        <a:lstStyle/>
        <a:p>
          <a:pPr>
            <a:lnSpc>
              <a:spcPct val="110000"/>
            </a:lnSpc>
          </a:pPr>
          <a:r>
            <a:rPr lang="en-US" sz="2000" dirty="0"/>
            <a:t>Frustration</a:t>
          </a:r>
        </a:p>
      </dgm:t>
    </dgm:pt>
    <dgm:pt modelId="{4BAE305A-F7A8-EF44-9283-E4E80E0D6C7B}" type="sibTrans" cxnId="{26AE39DC-1223-0D44-BB85-7B31A95139CA}">
      <dgm:prSet/>
      <dgm:spPr/>
      <dgm:t>
        <a:bodyPr/>
        <a:lstStyle/>
        <a:p>
          <a:endParaRPr lang="en-US"/>
        </a:p>
      </dgm:t>
    </dgm:pt>
    <dgm:pt modelId="{19FBFC6E-299B-B941-A8F4-D7F5CF6CCE47}" type="parTrans" cxnId="{26AE39DC-1223-0D44-BB85-7B31A95139CA}">
      <dgm:prSet/>
      <dgm:spPr/>
      <dgm:t>
        <a:bodyPr/>
        <a:lstStyle/>
        <a:p>
          <a:endParaRPr lang="en-US"/>
        </a:p>
      </dgm:t>
    </dgm:pt>
    <dgm:pt modelId="{E9BF9496-19F3-5941-A3E4-8B40909B27BD}">
      <dgm:prSet phldrT="[Text]" custT="1"/>
      <dgm:spPr/>
      <dgm:t>
        <a:bodyPr/>
        <a:lstStyle/>
        <a:p>
          <a:pPr>
            <a:lnSpc>
              <a:spcPct val="110000"/>
            </a:lnSpc>
          </a:pPr>
          <a:r>
            <a:rPr lang="en-US" sz="2000" dirty="0"/>
            <a:t>Disorientation</a:t>
          </a:r>
        </a:p>
      </dgm:t>
    </dgm:pt>
    <dgm:pt modelId="{7F6A8459-DF78-3448-B2F1-FB87CB9C3986}" type="sibTrans" cxnId="{C339FE77-F0AC-8B4F-9D89-84A4B40F79CE}">
      <dgm:prSet/>
      <dgm:spPr/>
      <dgm:t>
        <a:bodyPr/>
        <a:lstStyle/>
        <a:p>
          <a:endParaRPr lang="en-US"/>
        </a:p>
      </dgm:t>
    </dgm:pt>
    <dgm:pt modelId="{BCF90F48-6DF6-5549-81BA-A77377FDB8AC}" type="parTrans" cxnId="{C339FE77-F0AC-8B4F-9D89-84A4B40F79CE}">
      <dgm:prSet/>
      <dgm:spPr/>
      <dgm:t>
        <a:bodyPr/>
        <a:lstStyle/>
        <a:p>
          <a:endParaRPr lang="en-US"/>
        </a:p>
      </dgm:t>
    </dgm:pt>
    <dgm:pt modelId="{ADFF9A84-87FF-874D-B851-769D68817EC6}">
      <dgm:prSet phldrT="[Text]" custT="1"/>
      <dgm:spPr/>
      <dgm:t>
        <a:bodyPr/>
        <a:lstStyle/>
        <a:p>
          <a:pPr>
            <a:lnSpc>
              <a:spcPct val="110000"/>
            </a:lnSpc>
          </a:pPr>
          <a:r>
            <a:rPr lang="en-US" sz="2000" dirty="0"/>
            <a:t>Sadness</a:t>
          </a:r>
        </a:p>
      </dgm:t>
    </dgm:pt>
    <dgm:pt modelId="{8A831092-58C8-4740-A6A2-8E6EB223DAC7}" type="sibTrans" cxnId="{FE534469-F989-6647-9A39-70741DA8A67D}">
      <dgm:prSet/>
      <dgm:spPr/>
      <dgm:t>
        <a:bodyPr/>
        <a:lstStyle/>
        <a:p>
          <a:endParaRPr lang="en-US"/>
        </a:p>
      </dgm:t>
    </dgm:pt>
    <dgm:pt modelId="{703049F6-7FBB-6646-BF89-F866B46A4CAE}" type="parTrans" cxnId="{FE534469-F989-6647-9A39-70741DA8A67D}">
      <dgm:prSet/>
      <dgm:spPr/>
      <dgm:t>
        <a:bodyPr/>
        <a:lstStyle/>
        <a:p>
          <a:endParaRPr lang="en-US"/>
        </a:p>
      </dgm:t>
    </dgm:pt>
    <dgm:pt modelId="{BD00136C-D6EB-2C4D-8840-38915DE75C40}">
      <dgm:prSet phldrT="[Text]" custT="1"/>
      <dgm:spPr/>
      <dgm:t>
        <a:bodyPr/>
        <a:lstStyle/>
        <a:p>
          <a:pPr>
            <a:lnSpc>
              <a:spcPct val="110000"/>
            </a:lnSpc>
          </a:pPr>
          <a:r>
            <a:rPr lang="en-US" sz="2000" dirty="0"/>
            <a:t>Anger</a:t>
          </a:r>
        </a:p>
      </dgm:t>
    </dgm:pt>
    <dgm:pt modelId="{C0FED2FB-78A2-E740-B806-445ECEC74925}" type="sibTrans" cxnId="{A197E60F-CA21-4E4A-B60D-3053CD04E082}">
      <dgm:prSet/>
      <dgm:spPr/>
      <dgm:t>
        <a:bodyPr/>
        <a:lstStyle/>
        <a:p>
          <a:endParaRPr lang="en-US"/>
        </a:p>
      </dgm:t>
    </dgm:pt>
    <dgm:pt modelId="{1B41E481-EC57-5347-92DF-2AF3764BAAE0}" type="parTrans" cxnId="{A197E60F-CA21-4E4A-B60D-3053CD04E082}">
      <dgm:prSet/>
      <dgm:spPr/>
      <dgm:t>
        <a:bodyPr/>
        <a:lstStyle/>
        <a:p>
          <a:endParaRPr lang="en-US"/>
        </a:p>
      </dgm:t>
    </dgm:pt>
    <dgm:pt modelId="{B7A8A143-32BC-9040-8BA0-36DE7F11749D}">
      <dgm:prSet phldrT="[Text]" custT="1"/>
      <dgm:spPr/>
      <dgm:t>
        <a:bodyPr/>
        <a:lstStyle/>
        <a:p>
          <a:pPr>
            <a:lnSpc>
              <a:spcPct val="110000"/>
            </a:lnSpc>
          </a:pPr>
          <a:r>
            <a:rPr lang="en-US" sz="2000" dirty="0"/>
            <a:t>Denial</a:t>
          </a:r>
        </a:p>
      </dgm:t>
    </dgm:pt>
    <dgm:pt modelId="{C61F1DA2-94B4-4140-A3E5-25D4AA90228C}" type="sibTrans" cxnId="{91A5E82F-BA7C-DB47-977F-FCF7B73EC4A6}">
      <dgm:prSet/>
      <dgm:spPr/>
      <dgm:t>
        <a:bodyPr/>
        <a:lstStyle/>
        <a:p>
          <a:endParaRPr lang="en-US"/>
        </a:p>
      </dgm:t>
    </dgm:pt>
    <dgm:pt modelId="{A73E9AD4-14BB-2C4A-82C3-DD3F308B4ACE}" type="parTrans" cxnId="{91A5E82F-BA7C-DB47-977F-FCF7B73EC4A6}">
      <dgm:prSet/>
      <dgm:spPr/>
      <dgm:t>
        <a:bodyPr/>
        <a:lstStyle/>
        <a:p>
          <a:endParaRPr lang="en-US"/>
        </a:p>
      </dgm:t>
    </dgm:pt>
    <dgm:pt modelId="{2A76B374-40E5-D547-9B81-BE6A0A533730}">
      <dgm:prSet phldrT="[Text]" custT="1"/>
      <dgm:spPr/>
      <dgm:t>
        <a:bodyPr/>
        <a:lstStyle/>
        <a:p>
          <a:pPr>
            <a:lnSpc>
              <a:spcPct val="110000"/>
            </a:lnSpc>
          </a:pPr>
          <a:r>
            <a:rPr lang="en-US" sz="2000" dirty="0"/>
            <a:t>Fear</a:t>
          </a:r>
        </a:p>
      </dgm:t>
    </dgm:pt>
    <dgm:pt modelId="{A331B9A4-D6EB-1D44-BD73-B0E8E51FDAE2}" type="sibTrans" cxnId="{DA6077A6-6755-C049-8285-5516B24D94FC}">
      <dgm:prSet/>
      <dgm:spPr/>
      <dgm:t>
        <a:bodyPr/>
        <a:lstStyle/>
        <a:p>
          <a:endParaRPr lang="en-US"/>
        </a:p>
      </dgm:t>
    </dgm:pt>
    <dgm:pt modelId="{F8F6FF02-7B29-3648-86FC-CF99E5395696}" type="parTrans" cxnId="{DA6077A6-6755-C049-8285-5516B24D94FC}">
      <dgm:prSet/>
      <dgm:spPr/>
      <dgm:t>
        <a:bodyPr/>
        <a:lstStyle/>
        <a:p>
          <a:endParaRPr lang="en-US"/>
        </a:p>
      </dgm:t>
    </dgm:pt>
    <dgm:pt modelId="{8C39B7F9-FFB0-8A4B-B117-7C8B200CD3DE}" type="pres">
      <dgm:prSet presAssocID="{40101C43-64DE-B443-848C-3DACCD3B7462}" presName="Name0" presStyleCnt="0">
        <dgm:presLayoutVars>
          <dgm:dir/>
          <dgm:animLvl val="lvl"/>
          <dgm:resizeHandles val="exact"/>
        </dgm:presLayoutVars>
      </dgm:prSet>
      <dgm:spPr/>
    </dgm:pt>
    <dgm:pt modelId="{09390C2C-D117-9E4E-9D0A-27823DFDE0C8}" type="pres">
      <dgm:prSet presAssocID="{9F53E3DC-9E61-DE4E-9664-001CC6577E59}" presName="composite" presStyleCnt="0"/>
      <dgm:spPr/>
    </dgm:pt>
    <dgm:pt modelId="{945F6450-554C-8A47-BF37-5D6F8F47C5E2}" type="pres">
      <dgm:prSet presAssocID="{9F53E3DC-9E61-DE4E-9664-001CC6577E59}" presName="parTx" presStyleLbl="alignNode1" presStyleIdx="0" presStyleCnt="3" custScaleY="100000">
        <dgm:presLayoutVars>
          <dgm:chMax val="0"/>
          <dgm:chPref val="0"/>
          <dgm:bulletEnabled val="1"/>
        </dgm:presLayoutVars>
      </dgm:prSet>
      <dgm:spPr/>
    </dgm:pt>
    <dgm:pt modelId="{625A409F-CDA3-1E45-89FF-6E43013314E5}" type="pres">
      <dgm:prSet presAssocID="{9F53E3DC-9E61-DE4E-9664-001CC6577E59}" presName="desTx" presStyleLbl="alignAccFollowNode1" presStyleIdx="0" presStyleCnt="3">
        <dgm:presLayoutVars>
          <dgm:bulletEnabled val="1"/>
        </dgm:presLayoutVars>
      </dgm:prSet>
      <dgm:spPr/>
    </dgm:pt>
    <dgm:pt modelId="{EB62C00D-AD88-FC4F-9A29-046053EFAF8A}" type="pres">
      <dgm:prSet presAssocID="{76EDE7B6-6E07-0D41-BA84-F8BBDB6271A8}" presName="space" presStyleCnt="0"/>
      <dgm:spPr/>
    </dgm:pt>
    <dgm:pt modelId="{2999D586-1421-B847-95A5-E099633DBEAF}" type="pres">
      <dgm:prSet presAssocID="{A0DE774F-7121-EA46-9089-18B68DF033C1}" presName="composite" presStyleCnt="0"/>
      <dgm:spPr/>
    </dgm:pt>
    <dgm:pt modelId="{64D503D8-519E-0E4F-98C1-BE7E290A28B8}" type="pres">
      <dgm:prSet presAssocID="{A0DE774F-7121-EA46-9089-18B68DF033C1}" presName="parTx" presStyleLbl="alignNode1" presStyleIdx="1" presStyleCnt="3">
        <dgm:presLayoutVars>
          <dgm:chMax val="0"/>
          <dgm:chPref val="0"/>
          <dgm:bulletEnabled val="1"/>
        </dgm:presLayoutVars>
      </dgm:prSet>
      <dgm:spPr/>
    </dgm:pt>
    <dgm:pt modelId="{E77A0FE1-3683-E14F-817F-CD1F821DE703}" type="pres">
      <dgm:prSet presAssocID="{A0DE774F-7121-EA46-9089-18B68DF033C1}" presName="desTx" presStyleLbl="alignAccFollowNode1" presStyleIdx="1" presStyleCnt="3">
        <dgm:presLayoutVars>
          <dgm:bulletEnabled val="1"/>
        </dgm:presLayoutVars>
      </dgm:prSet>
      <dgm:spPr/>
    </dgm:pt>
    <dgm:pt modelId="{6D9514A1-CBAF-F64D-BA91-D9E4648995EF}" type="pres">
      <dgm:prSet presAssocID="{DB042426-9E54-B94B-9D88-47CDFD1D1BC3}" presName="space" presStyleCnt="0"/>
      <dgm:spPr/>
    </dgm:pt>
    <dgm:pt modelId="{56C54E36-871F-6D4D-93F0-22C1423D087C}" type="pres">
      <dgm:prSet presAssocID="{CE2C137F-56FE-D842-B685-4F62AAD3460E}" presName="composite" presStyleCnt="0"/>
      <dgm:spPr/>
    </dgm:pt>
    <dgm:pt modelId="{FD468F52-1C3F-A840-8032-AE8500BE6E25}" type="pres">
      <dgm:prSet presAssocID="{CE2C137F-56FE-D842-B685-4F62AAD3460E}" presName="parTx" presStyleLbl="alignNode1" presStyleIdx="2" presStyleCnt="3">
        <dgm:presLayoutVars>
          <dgm:chMax val="0"/>
          <dgm:chPref val="0"/>
          <dgm:bulletEnabled val="1"/>
        </dgm:presLayoutVars>
      </dgm:prSet>
      <dgm:spPr/>
    </dgm:pt>
    <dgm:pt modelId="{91811E49-5AC9-8447-8D91-75437350149E}" type="pres">
      <dgm:prSet presAssocID="{CE2C137F-56FE-D842-B685-4F62AAD3460E}" presName="desTx" presStyleLbl="alignAccFollowNode1" presStyleIdx="2" presStyleCnt="3">
        <dgm:presLayoutVars>
          <dgm:bulletEnabled val="1"/>
        </dgm:presLayoutVars>
      </dgm:prSet>
      <dgm:spPr/>
    </dgm:pt>
  </dgm:ptLst>
  <dgm:cxnLst>
    <dgm:cxn modelId="{A4FD9E07-C457-44E5-88C7-84CD27BE713B}" type="presOf" srcId="{E389B450-B3C2-A041-BBF1-A4A0156152AE}" destId="{625A409F-CDA3-1E45-89FF-6E43013314E5}" srcOrd="0" destOrd="7" presId="urn:microsoft.com/office/officeart/2005/8/layout/hList1"/>
    <dgm:cxn modelId="{A197E60F-CA21-4E4A-B60D-3053CD04E082}" srcId="{9F53E3DC-9E61-DE4E-9664-001CC6577E59}" destId="{BD00136C-D6EB-2C4D-8840-38915DE75C40}" srcOrd="2" destOrd="0" parTransId="{1B41E481-EC57-5347-92DF-2AF3764BAAE0}" sibTransId="{C0FED2FB-78A2-E740-B806-445ECEC74925}"/>
    <dgm:cxn modelId="{534CC411-4652-4A53-B930-3A2DB800A015}" type="presOf" srcId="{2A76B374-40E5-D547-9B81-BE6A0A533730}" destId="{625A409F-CDA3-1E45-89FF-6E43013314E5}" srcOrd="0" destOrd="0" presId="urn:microsoft.com/office/officeart/2005/8/layout/hList1"/>
    <dgm:cxn modelId="{64B86615-C28D-8147-939B-74B4D9BA3DBB}" srcId="{40101C43-64DE-B443-848C-3DACCD3B7462}" destId="{CE2C137F-56FE-D842-B685-4F62AAD3460E}" srcOrd="2" destOrd="0" parTransId="{9FE3851F-58A6-474C-B9E0-8777663C4C45}" sibTransId="{65776F53-2A20-5147-973F-A312589C5F71}"/>
    <dgm:cxn modelId="{36FF8319-C042-F145-8211-0B47CC54365F}" srcId="{A0DE774F-7121-EA46-9089-18B68DF033C1}" destId="{C3BDDBCC-ED17-8F4F-BF83-F482DD68F237}" srcOrd="0" destOrd="0" parTransId="{08EF6D31-B3EA-9E47-8F28-82748B17A750}" sibTransId="{38A4E3FA-D13F-0141-B88B-57653DDAE1B8}"/>
    <dgm:cxn modelId="{2B6B8C1A-2C78-4E41-A2C0-6AC3E3BB9636}" type="presOf" srcId="{EF3598FB-78CB-654C-9F7D-BA0BB06AEE8F}" destId="{E77A0FE1-3683-E14F-817F-CD1F821DE703}" srcOrd="0" destOrd="3" presId="urn:microsoft.com/office/officeart/2005/8/layout/hList1"/>
    <dgm:cxn modelId="{07FFC11A-680D-4CD6-92E8-877B0BED7586}" type="presOf" srcId="{80C70C32-2800-E446-ABE3-26B2EDADFA63}" destId="{91811E49-5AC9-8447-8D91-75437350149E}" srcOrd="0" destOrd="0" presId="urn:microsoft.com/office/officeart/2005/8/layout/hList1"/>
    <dgm:cxn modelId="{C3E9491D-C7E9-4F53-A9A6-C780A6229183}" type="presOf" srcId="{DD3A2E85-4DB3-F843-875A-8D2FFF7ACB94}" destId="{E77A0FE1-3683-E14F-817F-CD1F821DE703}" srcOrd="0" destOrd="1" presId="urn:microsoft.com/office/officeart/2005/8/layout/hList1"/>
    <dgm:cxn modelId="{EABF5C22-DA2B-FF42-9FBF-B4C43FDA0CC8}" srcId="{A0DE774F-7121-EA46-9089-18B68DF033C1}" destId="{DD3A2E85-4DB3-F843-875A-8D2FFF7ACB94}" srcOrd="1" destOrd="0" parTransId="{F46D59B9-01BB-434C-AFC2-16C96B31E854}" sibTransId="{2A4BDF9F-BE90-8A43-B429-97893EB01082}"/>
    <dgm:cxn modelId="{DDBC162D-DFBB-48D8-87EE-5538107B39FB}" type="presOf" srcId="{ADFF9A84-87FF-874D-B851-769D68817EC6}" destId="{625A409F-CDA3-1E45-89FF-6E43013314E5}" srcOrd="0" destOrd="3" presId="urn:microsoft.com/office/officeart/2005/8/layout/hList1"/>
    <dgm:cxn modelId="{91A5E82F-BA7C-DB47-977F-FCF7B73EC4A6}" srcId="{9F53E3DC-9E61-DE4E-9664-001CC6577E59}" destId="{B7A8A143-32BC-9040-8BA0-36DE7F11749D}" srcOrd="1" destOrd="0" parTransId="{A73E9AD4-14BB-2C4A-82C3-DD3F308B4ACE}" sibTransId="{C61F1DA2-94B4-4140-A3E5-25D4AA90228C}"/>
    <dgm:cxn modelId="{5386063F-031C-6C4C-88C5-64E5CA37C98C}" srcId="{40101C43-64DE-B443-848C-3DACCD3B7462}" destId="{A0DE774F-7121-EA46-9089-18B68DF033C1}" srcOrd="1" destOrd="0" parTransId="{0EBAA651-2A01-4143-8CC0-6F3C8BE754C0}" sibTransId="{DB042426-9E54-B94B-9D88-47CDFD1D1BC3}"/>
    <dgm:cxn modelId="{9B291E5D-7EBF-43B1-AB76-B223C223FDFD}" type="presOf" srcId="{EA61B9B8-2667-E142-8D74-F8494B3FC48F}" destId="{625A409F-CDA3-1E45-89FF-6E43013314E5}" srcOrd="0" destOrd="5" presId="urn:microsoft.com/office/officeart/2005/8/layout/hList1"/>
    <dgm:cxn modelId="{A3BA1360-98A6-5949-B963-7045C3229EDC}" srcId="{A0DE774F-7121-EA46-9089-18B68DF033C1}" destId="{E482BC91-2ACD-9842-A658-0824F9080B84}" srcOrd="2" destOrd="0" parTransId="{1857D015-DD26-8140-B796-8BBB34BFCF09}" sibTransId="{0CD9A204-D541-EA44-9440-612BAAF8AB93}"/>
    <dgm:cxn modelId="{40BC3161-10C3-4F91-8A05-58258C459D1A}" type="presOf" srcId="{29AE071B-2F69-D049-B2AA-38B9E8953DAA}" destId="{91811E49-5AC9-8447-8D91-75437350149E}" srcOrd="0" destOrd="2" presId="urn:microsoft.com/office/officeart/2005/8/layout/hList1"/>
    <dgm:cxn modelId="{FE534469-F989-6647-9A39-70741DA8A67D}" srcId="{9F53E3DC-9E61-DE4E-9664-001CC6577E59}" destId="{ADFF9A84-87FF-874D-B851-769D68817EC6}" srcOrd="3" destOrd="0" parTransId="{703049F6-7FBB-6646-BF89-F866B46A4CAE}" sibTransId="{8A831092-58C8-4740-A6A2-8E6EB223DAC7}"/>
    <dgm:cxn modelId="{887A7D4B-F5A3-4D35-8BC3-C7C2829A3C17}" type="presOf" srcId="{E482BC91-2ACD-9842-A658-0824F9080B84}" destId="{E77A0FE1-3683-E14F-817F-CD1F821DE703}" srcOrd="0" destOrd="2" presId="urn:microsoft.com/office/officeart/2005/8/layout/hList1"/>
    <dgm:cxn modelId="{CB6B136D-484D-2049-82D9-E855508C1F10}" srcId="{CE2C137F-56FE-D842-B685-4F62AAD3460E}" destId="{29AE071B-2F69-D049-B2AA-38B9E8953DAA}" srcOrd="2" destOrd="0" parTransId="{AE440689-25DB-A44C-B916-ECC22267232D}" sibTransId="{AB1C8805-33B6-354E-9CE2-789520E08800}"/>
    <dgm:cxn modelId="{6490AF73-15B1-48AB-A48E-2DBC413F3BE9}" type="presOf" srcId="{65C33FB8-B65A-204A-864C-A1EC8313AC36}" destId="{91811E49-5AC9-8447-8D91-75437350149E}" srcOrd="0" destOrd="1" presId="urn:microsoft.com/office/officeart/2005/8/layout/hList1"/>
    <dgm:cxn modelId="{39266E54-B5E2-8040-B075-6564D2D44B3A}" srcId="{9F53E3DC-9E61-DE4E-9664-001CC6577E59}" destId="{7D119B19-72D0-7F4C-9F93-60E533976BFD}" srcOrd="6" destOrd="0" parTransId="{5C41C869-C94B-3F4A-9D3E-C225483896C4}" sibTransId="{A3FFBE92-7517-354D-B965-BD970D33B7BA}"/>
    <dgm:cxn modelId="{21866F57-97BD-4CD8-9EB7-513EB17597ED}" type="presOf" srcId="{40101C43-64DE-B443-848C-3DACCD3B7462}" destId="{8C39B7F9-FFB0-8A4B-B117-7C8B200CD3DE}" srcOrd="0" destOrd="0" presId="urn:microsoft.com/office/officeart/2005/8/layout/hList1"/>
    <dgm:cxn modelId="{C339FE77-F0AC-8B4F-9D89-84A4B40F79CE}" srcId="{9F53E3DC-9E61-DE4E-9664-001CC6577E59}" destId="{E9BF9496-19F3-5941-A3E4-8B40909B27BD}" srcOrd="4" destOrd="0" parTransId="{BCF90F48-6DF6-5549-81BA-A77377FDB8AC}" sibTransId="{7F6A8459-DF78-3448-B2F1-FB87CB9C3986}"/>
    <dgm:cxn modelId="{B1EAFE7A-F8E9-804D-B93F-85829E91DB76}" srcId="{CE2C137F-56FE-D842-B685-4F62AAD3460E}" destId="{80C70C32-2800-E446-ABE3-26B2EDADFA63}" srcOrd="0" destOrd="0" parTransId="{159B1932-352E-C547-A36D-37B5CEB63B14}" sibTransId="{D92BDDDD-7278-2B48-B350-C63AFE51FCBD}"/>
    <dgm:cxn modelId="{B3D3437D-E41C-1140-97E8-3424C490A569}" srcId="{9F53E3DC-9E61-DE4E-9664-001CC6577E59}" destId="{E389B450-B3C2-A041-BBF1-A4A0156152AE}" srcOrd="7" destOrd="0" parTransId="{89AD36C9-41BD-F049-8D27-E45D2DFD1069}" sibTransId="{ED7BDA67-CE55-AB4C-89B8-F0C2C3408221}"/>
    <dgm:cxn modelId="{E19F7B90-1B4D-4227-9035-8E366778217B}" type="presOf" srcId="{CE2C137F-56FE-D842-B685-4F62AAD3460E}" destId="{FD468F52-1C3F-A840-8032-AE8500BE6E25}" srcOrd="0" destOrd="0" presId="urn:microsoft.com/office/officeart/2005/8/layout/hList1"/>
    <dgm:cxn modelId="{DA6077A6-6755-C049-8285-5516B24D94FC}" srcId="{9F53E3DC-9E61-DE4E-9664-001CC6577E59}" destId="{2A76B374-40E5-D547-9B81-BE6A0A533730}" srcOrd="0" destOrd="0" parTransId="{F8F6FF02-7B29-3648-86FC-CF99E5395696}" sibTransId="{A331B9A4-D6EB-1D44-BD73-B0E8E51FDAE2}"/>
    <dgm:cxn modelId="{A9C87FB2-6694-433F-A288-7AA22907C015}" type="presOf" srcId="{B7A8A143-32BC-9040-8BA0-36DE7F11749D}" destId="{625A409F-CDA3-1E45-89FF-6E43013314E5}" srcOrd="0" destOrd="1" presId="urn:microsoft.com/office/officeart/2005/8/layout/hList1"/>
    <dgm:cxn modelId="{47A5C7B9-8BA4-D846-904E-B59AC1114C98}" srcId="{A0DE774F-7121-EA46-9089-18B68DF033C1}" destId="{EF3598FB-78CB-654C-9F7D-BA0BB06AEE8F}" srcOrd="3" destOrd="0" parTransId="{251478B7-0095-EA4E-AD2A-CFE946C9FB3A}" sibTransId="{8A3A42BB-C317-4F42-B0D3-866A3AEAD64E}"/>
    <dgm:cxn modelId="{57DE2FCF-4D74-486D-9810-317A3BD17047}" type="presOf" srcId="{7D119B19-72D0-7F4C-9F93-60E533976BFD}" destId="{625A409F-CDA3-1E45-89FF-6E43013314E5}" srcOrd="0" destOrd="6" presId="urn:microsoft.com/office/officeart/2005/8/layout/hList1"/>
    <dgm:cxn modelId="{53B645DA-026C-4935-818E-3B10612DB6F2}" type="presOf" srcId="{9F53E3DC-9E61-DE4E-9664-001CC6577E59}" destId="{945F6450-554C-8A47-BF37-5D6F8F47C5E2}" srcOrd="0" destOrd="0" presId="urn:microsoft.com/office/officeart/2005/8/layout/hList1"/>
    <dgm:cxn modelId="{ACF0DFDA-7686-45D6-8FAA-1D5C48F33C72}" type="presOf" srcId="{BD00136C-D6EB-2C4D-8840-38915DE75C40}" destId="{625A409F-CDA3-1E45-89FF-6E43013314E5}" srcOrd="0" destOrd="2" presId="urn:microsoft.com/office/officeart/2005/8/layout/hList1"/>
    <dgm:cxn modelId="{26AE39DC-1223-0D44-BB85-7B31A95139CA}" srcId="{9F53E3DC-9E61-DE4E-9664-001CC6577E59}" destId="{EA61B9B8-2667-E142-8D74-F8494B3FC48F}" srcOrd="5" destOrd="0" parTransId="{19FBFC6E-299B-B941-A8F4-D7F5CF6CCE47}" sibTransId="{4BAE305A-F7A8-EF44-9283-E4E80E0D6C7B}"/>
    <dgm:cxn modelId="{39F435DD-1D29-4CBD-99A0-D76D3A09C63F}" type="presOf" srcId="{C3BDDBCC-ED17-8F4F-BF83-F482DD68F237}" destId="{E77A0FE1-3683-E14F-817F-CD1F821DE703}" srcOrd="0" destOrd="0" presId="urn:microsoft.com/office/officeart/2005/8/layout/hList1"/>
    <dgm:cxn modelId="{063E6AE5-2280-44E6-95CD-A77850D5533D}" type="presOf" srcId="{E9BF9496-19F3-5941-A3E4-8B40909B27BD}" destId="{625A409F-CDA3-1E45-89FF-6E43013314E5}" srcOrd="0" destOrd="4" presId="urn:microsoft.com/office/officeart/2005/8/layout/hList1"/>
    <dgm:cxn modelId="{BF50B3ED-DD41-E049-B785-70AF4806D4F5}" srcId="{CE2C137F-56FE-D842-B685-4F62AAD3460E}" destId="{65C33FB8-B65A-204A-864C-A1EC8313AC36}" srcOrd="1" destOrd="0" parTransId="{989A25BA-70CC-7244-9C21-373D219C53D5}" sibTransId="{606BD019-02BB-3A46-AADA-CDCEF77091C3}"/>
    <dgm:cxn modelId="{8DEB0EEE-4BD7-214C-B7A4-9E5A3EEDE583}" srcId="{40101C43-64DE-B443-848C-3DACCD3B7462}" destId="{9F53E3DC-9E61-DE4E-9664-001CC6577E59}" srcOrd="0" destOrd="0" parTransId="{9B1F0DE5-E0D9-594F-AC23-0B02C26F9773}" sibTransId="{76EDE7B6-6E07-0D41-BA84-F8BBDB6271A8}"/>
    <dgm:cxn modelId="{C4791DF1-2A21-49C7-A0F2-537FBC34F16D}" type="presOf" srcId="{A0DE774F-7121-EA46-9089-18B68DF033C1}" destId="{64D503D8-519E-0E4F-98C1-BE7E290A28B8}" srcOrd="0" destOrd="0" presId="urn:microsoft.com/office/officeart/2005/8/layout/hList1"/>
    <dgm:cxn modelId="{969DDD1F-CBB7-41B1-A69F-F4E2E6E8C213}" type="presParOf" srcId="{8C39B7F9-FFB0-8A4B-B117-7C8B200CD3DE}" destId="{09390C2C-D117-9E4E-9D0A-27823DFDE0C8}" srcOrd="0" destOrd="0" presId="urn:microsoft.com/office/officeart/2005/8/layout/hList1"/>
    <dgm:cxn modelId="{CD168E27-B0B5-4A1E-98D7-BE3EC59FC604}" type="presParOf" srcId="{09390C2C-D117-9E4E-9D0A-27823DFDE0C8}" destId="{945F6450-554C-8A47-BF37-5D6F8F47C5E2}" srcOrd="0" destOrd="0" presId="urn:microsoft.com/office/officeart/2005/8/layout/hList1"/>
    <dgm:cxn modelId="{482BA47F-5BF2-477C-B2AD-BFE831170A72}" type="presParOf" srcId="{09390C2C-D117-9E4E-9D0A-27823DFDE0C8}" destId="{625A409F-CDA3-1E45-89FF-6E43013314E5}" srcOrd="1" destOrd="0" presId="urn:microsoft.com/office/officeart/2005/8/layout/hList1"/>
    <dgm:cxn modelId="{E92E9BE7-6037-42C1-B12E-B938FA3B13D2}" type="presParOf" srcId="{8C39B7F9-FFB0-8A4B-B117-7C8B200CD3DE}" destId="{EB62C00D-AD88-FC4F-9A29-046053EFAF8A}" srcOrd="1" destOrd="0" presId="urn:microsoft.com/office/officeart/2005/8/layout/hList1"/>
    <dgm:cxn modelId="{00AFFBB2-C21D-4538-9141-1CBAE2386930}" type="presParOf" srcId="{8C39B7F9-FFB0-8A4B-B117-7C8B200CD3DE}" destId="{2999D586-1421-B847-95A5-E099633DBEAF}" srcOrd="2" destOrd="0" presId="urn:microsoft.com/office/officeart/2005/8/layout/hList1"/>
    <dgm:cxn modelId="{7E168E31-2F85-4286-A28E-9FB60327EDA9}" type="presParOf" srcId="{2999D586-1421-B847-95A5-E099633DBEAF}" destId="{64D503D8-519E-0E4F-98C1-BE7E290A28B8}" srcOrd="0" destOrd="0" presId="urn:microsoft.com/office/officeart/2005/8/layout/hList1"/>
    <dgm:cxn modelId="{2D0677C4-60B6-4F1D-BC4C-02AF2D980BA1}" type="presParOf" srcId="{2999D586-1421-B847-95A5-E099633DBEAF}" destId="{E77A0FE1-3683-E14F-817F-CD1F821DE703}" srcOrd="1" destOrd="0" presId="urn:microsoft.com/office/officeart/2005/8/layout/hList1"/>
    <dgm:cxn modelId="{AD4F508C-AB5E-4B97-80A9-48E3FCD3B1AC}" type="presParOf" srcId="{8C39B7F9-FFB0-8A4B-B117-7C8B200CD3DE}" destId="{6D9514A1-CBAF-F64D-BA91-D9E4648995EF}" srcOrd="3" destOrd="0" presId="urn:microsoft.com/office/officeart/2005/8/layout/hList1"/>
    <dgm:cxn modelId="{FB2D6D04-4A94-43E7-AFAC-1690C0A84D0A}" type="presParOf" srcId="{8C39B7F9-FFB0-8A4B-B117-7C8B200CD3DE}" destId="{56C54E36-871F-6D4D-93F0-22C1423D087C}" srcOrd="4" destOrd="0" presId="urn:microsoft.com/office/officeart/2005/8/layout/hList1"/>
    <dgm:cxn modelId="{E8D00715-0580-4937-8F3A-73C2E936CD5F}" type="presParOf" srcId="{56C54E36-871F-6D4D-93F0-22C1423D087C}" destId="{FD468F52-1C3F-A840-8032-AE8500BE6E25}" srcOrd="0" destOrd="0" presId="urn:microsoft.com/office/officeart/2005/8/layout/hList1"/>
    <dgm:cxn modelId="{E824B51E-F5FF-47FF-ABFC-183A99E352E5}" type="presParOf" srcId="{56C54E36-871F-6D4D-93F0-22C1423D087C}" destId="{91811E49-5AC9-8447-8D91-75437350149E}"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97F6395-ED23-4ED5-9AD6-62A5251EE78F}" type="doc">
      <dgm:prSet loTypeId="urn:diagrams.loki3.com/BracketList" loCatId="list" qsTypeId="urn:microsoft.com/office/officeart/2005/8/quickstyle/simple1" qsCatId="simple" csTypeId="urn:microsoft.com/office/officeart/2005/8/colors/accent1_2" csCatId="accent1" phldr="1"/>
      <dgm:spPr/>
      <dgm:t>
        <a:bodyPr/>
        <a:lstStyle/>
        <a:p>
          <a:endParaRPr lang="en-CA"/>
        </a:p>
      </dgm:t>
    </dgm:pt>
    <dgm:pt modelId="{4EEBA30F-095F-470E-A679-CEE35ACA4175}">
      <dgm:prSet phldrT="[Text]"/>
      <dgm:spPr/>
      <dgm:t>
        <a:bodyPr/>
        <a:lstStyle/>
        <a:p>
          <a:r>
            <a:rPr lang="en-CA" i="1" dirty="0"/>
            <a:t>Hold Space</a:t>
          </a:r>
        </a:p>
      </dgm:t>
    </dgm:pt>
    <dgm:pt modelId="{2957959E-D3CE-4D6D-9C94-40913CC0117D}" type="parTrans" cxnId="{5C05FB91-FB38-4AE2-8EE6-B902AF04D2AC}">
      <dgm:prSet/>
      <dgm:spPr/>
      <dgm:t>
        <a:bodyPr/>
        <a:lstStyle/>
        <a:p>
          <a:endParaRPr lang="en-CA"/>
        </a:p>
      </dgm:t>
    </dgm:pt>
    <dgm:pt modelId="{10184FFD-AA66-4A6C-95FD-9C3D6211E029}" type="sibTrans" cxnId="{5C05FB91-FB38-4AE2-8EE6-B902AF04D2AC}">
      <dgm:prSet/>
      <dgm:spPr/>
      <dgm:t>
        <a:bodyPr/>
        <a:lstStyle/>
        <a:p>
          <a:endParaRPr lang="en-CA"/>
        </a:p>
      </dgm:t>
    </dgm:pt>
    <dgm:pt modelId="{79BB8C69-336A-4803-AE9C-44CE30A70FAD}">
      <dgm:prSet phldrT="[Text]"/>
      <dgm:spPr/>
      <dgm:t>
        <a:bodyPr/>
        <a:lstStyle/>
        <a:p>
          <a:r>
            <a:rPr lang="en-CA" dirty="0"/>
            <a:t>For whatever comes up – feelings or emotions. Hold space without judgment.</a:t>
          </a:r>
        </a:p>
      </dgm:t>
    </dgm:pt>
    <dgm:pt modelId="{6496917A-BE9B-41EE-8112-77C8E58B73BE}" type="parTrans" cxnId="{2CE1F084-AD0B-4A2A-8F69-2691D0B8C123}">
      <dgm:prSet/>
      <dgm:spPr/>
      <dgm:t>
        <a:bodyPr/>
        <a:lstStyle/>
        <a:p>
          <a:endParaRPr lang="en-CA"/>
        </a:p>
      </dgm:t>
    </dgm:pt>
    <dgm:pt modelId="{9B7D30E5-A95A-412C-9504-8251742198F9}" type="sibTrans" cxnId="{2CE1F084-AD0B-4A2A-8F69-2691D0B8C123}">
      <dgm:prSet/>
      <dgm:spPr/>
      <dgm:t>
        <a:bodyPr/>
        <a:lstStyle/>
        <a:p>
          <a:endParaRPr lang="en-CA"/>
        </a:p>
      </dgm:t>
    </dgm:pt>
    <dgm:pt modelId="{3400CA3A-7BC3-4225-9CBA-EDEF2027D30C}">
      <dgm:prSet phldrT="[Text]"/>
      <dgm:spPr/>
      <dgm:t>
        <a:bodyPr/>
        <a:lstStyle/>
        <a:p>
          <a:r>
            <a:rPr lang="en-CA" i="1" dirty="0"/>
            <a:t>Acknowledge Them</a:t>
          </a:r>
        </a:p>
      </dgm:t>
    </dgm:pt>
    <dgm:pt modelId="{A1A13AC2-E04F-4733-AF81-A26BA080F170}" type="parTrans" cxnId="{5E3E4AEF-F8DE-4F81-8113-B0989CCE1060}">
      <dgm:prSet/>
      <dgm:spPr/>
      <dgm:t>
        <a:bodyPr/>
        <a:lstStyle/>
        <a:p>
          <a:endParaRPr lang="en-CA"/>
        </a:p>
      </dgm:t>
    </dgm:pt>
    <dgm:pt modelId="{539D55D5-5AE8-432B-9F8F-B15D1EBE94B2}" type="sibTrans" cxnId="{5E3E4AEF-F8DE-4F81-8113-B0989CCE1060}">
      <dgm:prSet/>
      <dgm:spPr/>
      <dgm:t>
        <a:bodyPr/>
        <a:lstStyle/>
        <a:p>
          <a:endParaRPr lang="en-CA"/>
        </a:p>
      </dgm:t>
    </dgm:pt>
    <dgm:pt modelId="{E7C7DEFF-6081-42DA-AFE1-2A40A4A7D298}">
      <dgm:prSet phldrT="[Text]"/>
      <dgm:spPr/>
      <dgm:t>
        <a:bodyPr/>
        <a:lstStyle/>
        <a:p>
          <a:r>
            <a:rPr lang="en-CA" dirty="0"/>
            <a:t>Provide them with an acknowledgement of  who they are as a person, their work and efforts, and ask how you can support them.</a:t>
          </a:r>
        </a:p>
      </dgm:t>
    </dgm:pt>
    <dgm:pt modelId="{264161E8-5A1A-4BD3-A8AC-94A7EF4167AD}" type="parTrans" cxnId="{B0F715B9-2728-4E19-90BD-AABBA12FF0A4}">
      <dgm:prSet/>
      <dgm:spPr/>
      <dgm:t>
        <a:bodyPr/>
        <a:lstStyle/>
        <a:p>
          <a:endParaRPr lang="en-CA"/>
        </a:p>
      </dgm:t>
    </dgm:pt>
    <dgm:pt modelId="{F0DAD62D-961A-421F-A7B6-E4796100A218}" type="sibTrans" cxnId="{B0F715B9-2728-4E19-90BD-AABBA12FF0A4}">
      <dgm:prSet/>
      <dgm:spPr/>
      <dgm:t>
        <a:bodyPr/>
        <a:lstStyle/>
        <a:p>
          <a:endParaRPr lang="en-CA"/>
        </a:p>
      </dgm:t>
    </dgm:pt>
    <dgm:pt modelId="{6CB2DEAF-D1F6-4127-9A01-BEF780BEC336}">
      <dgm:prSet phldrT="[Text]"/>
      <dgm:spPr/>
      <dgm:t>
        <a:bodyPr/>
        <a:lstStyle/>
        <a:p>
          <a:r>
            <a:rPr lang="en-CA" i="1" dirty="0"/>
            <a:t>Match Them</a:t>
          </a:r>
        </a:p>
      </dgm:t>
    </dgm:pt>
    <dgm:pt modelId="{86C9023B-FCF4-4D16-AFE2-D830E7E3BDDA}" type="parTrans" cxnId="{6B855C06-E426-43B4-99A2-A943F861FD4D}">
      <dgm:prSet/>
      <dgm:spPr/>
      <dgm:t>
        <a:bodyPr/>
        <a:lstStyle/>
        <a:p>
          <a:endParaRPr lang="en-CA"/>
        </a:p>
      </dgm:t>
    </dgm:pt>
    <dgm:pt modelId="{89A3B4DE-54D2-4289-A773-709641203809}" type="sibTrans" cxnId="{6B855C06-E426-43B4-99A2-A943F861FD4D}">
      <dgm:prSet/>
      <dgm:spPr/>
      <dgm:t>
        <a:bodyPr/>
        <a:lstStyle/>
        <a:p>
          <a:endParaRPr lang="en-CA"/>
        </a:p>
      </dgm:t>
    </dgm:pt>
    <dgm:pt modelId="{5219DB4E-9555-45C4-B8E5-B57DF383B18A}">
      <dgm:prSet phldrT="[Text]"/>
      <dgm:spPr/>
      <dgm:t>
        <a:bodyPr/>
        <a:lstStyle/>
        <a:p>
          <a:r>
            <a:rPr lang="en-CA" i="1" dirty="0"/>
            <a:t>Give Them Space</a:t>
          </a:r>
        </a:p>
      </dgm:t>
    </dgm:pt>
    <dgm:pt modelId="{D5F751E9-CE61-46BF-A6A3-868093AA27E4}" type="parTrans" cxnId="{53EF57EE-0B9C-47F8-8AE9-533FB0C34B86}">
      <dgm:prSet/>
      <dgm:spPr/>
      <dgm:t>
        <a:bodyPr/>
        <a:lstStyle/>
        <a:p>
          <a:endParaRPr lang="en-CA"/>
        </a:p>
      </dgm:t>
    </dgm:pt>
    <dgm:pt modelId="{38D2827C-4ACD-4322-A471-4FA902297B9A}" type="sibTrans" cxnId="{53EF57EE-0B9C-47F8-8AE9-533FB0C34B86}">
      <dgm:prSet/>
      <dgm:spPr/>
      <dgm:t>
        <a:bodyPr/>
        <a:lstStyle/>
        <a:p>
          <a:endParaRPr lang="en-CA"/>
        </a:p>
      </dgm:t>
    </dgm:pt>
    <dgm:pt modelId="{32080D64-635B-4670-B69A-9EAB0C697DBA}">
      <dgm:prSet phldrT="[Text]"/>
      <dgm:spPr/>
      <dgm:t>
        <a:bodyPr/>
        <a:lstStyle/>
        <a:p>
          <a:r>
            <a:rPr lang="en-CA" i="1" dirty="0"/>
            <a:t>Ask Permission</a:t>
          </a:r>
        </a:p>
      </dgm:t>
    </dgm:pt>
    <dgm:pt modelId="{983A4676-9B87-42C7-BBF5-62B34A6A0879}" type="parTrans" cxnId="{FCE0533E-6F66-49C2-AB63-24FC69751E6A}">
      <dgm:prSet/>
      <dgm:spPr/>
      <dgm:t>
        <a:bodyPr/>
        <a:lstStyle/>
        <a:p>
          <a:endParaRPr lang="en-CA"/>
        </a:p>
      </dgm:t>
    </dgm:pt>
    <dgm:pt modelId="{3295BE98-FF46-4DAB-9C5E-A4CAD5DBA68A}" type="sibTrans" cxnId="{FCE0533E-6F66-49C2-AB63-24FC69751E6A}">
      <dgm:prSet/>
      <dgm:spPr/>
      <dgm:t>
        <a:bodyPr/>
        <a:lstStyle/>
        <a:p>
          <a:endParaRPr lang="en-CA"/>
        </a:p>
      </dgm:t>
    </dgm:pt>
    <dgm:pt modelId="{F1E85BD1-2197-4BD4-A182-D4E0B042687E}">
      <dgm:prSet phldrT="[Text]"/>
      <dgm:spPr/>
      <dgm:t>
        <a:bodyPr/>
        <a:lstStyle/>
        <a:p>
          <a:r>
            <a:rPr lang="en-CA" i="1" dirty="0"/>
            <a:t>Engage Them</a:t>
          </a:r>
        </a:p>
      </dgm:t>
    </dgm:pt>
    <dgm:pt modelId="{45027208-4B3D-4018-8C00-3027F28D8247}" type="parTrans" cxnId="{F6C31BEA-3509-43F4-A736-FF49D0D41C66}">
      <dgm:prSet/>
      <dgm:spPr/>
      <dgm:t>
        <a:bodyPr/>
        <a:lstStyle/>
        <a:p>
          <a:endParaRPr lang="en-CA"/>
        </a:p>
      </dgm:t>
    </dgm:pt>
    <dgm:pt modelId="{96D85650-2862-49A8-A30B-DA03D211DC09}" type="sibTrans" cxnId="{F6C31BEA-3509-43F4-A736-FF49D0D41C66}">
      <dgm:prSet/>
      <dgm:spPr/>
      <dgm:t>
        <a:bodyPr/>
        <a:lstStyle/>
        <a:p>
          <a:endParaRPr lang="en-CA"/>
        </a:p>
      </dgm:t>
    </dgm:pt>
    <dgm:pt modelId="{8271FB6B-87EE-4FBB-8BDC-5F0FE1DC12FE}">
      <dgm:prSet phldrT="[Text]"/>
      <dgm:spPr/>
      <dgm:t>
        <a:bodyPr/>
        <a:lstStyle/>
        <a:p>
          <a:r>
            <a:rPr lang="en-CA" dirty="0"/>
            <a:t>Match their energy and body language (fast paced, slower paced).Write down what they said, read it back and ask if there is anything else.</a:t>
          </a:r>
        </a:p>
      </dgm:t>
    </dgm:pt>
    <dgm:pt modelId="{3EA2CCD2-50FA-4075-A82E-BFF6C3EE771C}" type="parTrans" cxnId="{14223DC0-958D-4B68-B067-3B6A9CAFE6F4}">
      <dgm:prSet/>
      <dgm:spPr/>
      <dgm:t>
        <a:bodyPr/>
        <a:lstStyle/>
        <a:p>
          <a:endParaRPr lang="en-CA"/>
        </a:p>
      </dgm:t>
    </dgm:pt>
    <dgm:pt modelId="{0B23E6C3-CC5C-4112-A717-7FEFED6ACD23}" type="sibTrans" cxnId="{14223DC0-958D-4B68-B067-3B6A9CAFE6F4}">
      <dgm:prSet/>
      <dgm:spPr/>
      <dgm:t>
        <a:bodyPr/>
        <a:lstStyle/>
        <a:p>
          <a:endParaRPr lang="en-CA"/>
        </a:p>
      </dgm:t>
    </dgm:pt>
    <dgm:pt modelId="{48792095-11E0-4774-BE29-C3CD5CC0530B}">
      <dgm:prSet phldrT="[Text]"/>
      <dgm:spPr/>
      <dgm:t>
        <a:bodyPr/>
        <a:lstStyle/>
        <a:p>
          <a:r>
            <a:rPr lang="en-CA" dirty="0"/>
            <a:t>Allow them to go through whatever they are going through. Things might be coming up for them from the past – this is a gift.</a:t>
          </a:r>
        </a:p>
      </dgm:t>
    </dgm:pt>
    <dgm:pt modelId="{F9C0A8A6-CBD7-4405-89BB-0CB98DD1B2DD}" type="parTrans" cxnId="{CC63B349-48BF-43D9-8005-F185C1C57EF2}">
      <dgm:prSet/>
      <dgm:spPr/>
      <dgm:t>
        <a:bodyPr/>
        <a:lstStyle/>
        <a:p>
          <a:endParaRPr lang="en-CA"/>
        </a:p>
      </dgm:t>
    </dgm:pt>
    <dgm:pt modelId="{8D0A3CC0-A9D6-402E-B9C0-367594ACF3B0}" type="sibTrans" cxnId="{CC63B349-48BF-43D9-8005-F185C1C57EF2}">
      <dgm:prSet/>
      <dgm:spPr/>
      <dgm:t>
        <a:bodyPr/>
        <a:lstStyle/>
        <a:p>
          <a:endParaRPr lang="en-CA"/>
        </a:p>
      </dgm:t>
    </dgm:pt>
    <dgm:pt modelId="{31DBC44A-FFDA-490F-95FF-86AB70D1C47D}">
      <dgm:prSet phldrT="[Text]"/>
      <dgm:spPr/>
      <dgm:t>
        <a:bodyPr/>
        <a:lstStyle/>
        <a:p>
          <a:r>
            <a:rPr lang="en-CA" dirty="0"/>
            <a:t>Ask them whether they are open to questions.</a:t>
          </a:r>
        </a:p>
      </dgm:t>
    </dgm:pt>
    <dgm:pt modelId="{165FE1B4-9908-4F25-8FF5-D994AB798D91}" type="parTrans" cxnId="{CC7D7952-8AA8-4C06-9723-B7B7AD43DAE3}">
      <dgm:prSet/>
      <dgm:spPr/>
      <dgm:t>
        <a:bodyPr/>
        <a:lstStyle/>
        <a:p>
          <a:endParaRPr lang="en-CA"/>
        </a:p>
      </dgm:t>
    </dgm:pt>
    <dgm:pt modelId="{14FA63EE-F48A-4885-B64F-C74CACAABD32}" type="sibTrans" cxnId="{CC7D7952-8AA8-4C06-9723-B7B7AD43DAE3}">
      <dgm:prSet/>
      <dgm:spPr/>
      <dgm:t>
        <a:bodyPr/>
        <a:lstStyle/>
        <a:p>
          <a:endParaRPr lang="en-CA"/>
        </a:p>
      </dgm:t>
    </dgm:pt>
    <dgm:pt modelId="{2D2486A9-19A2-4E03-BF43-96B92695DC86}">
      <dgm:prSet phldrT="[Text]"/>
      <dgm:spPr/>
      <dgm:t>
        <a:bodyPr/>
        <a:lstStyle/>
        <a:p>
          <a:r>
            <a:rPr lang="en-CA" dirty="0"/>
            <a:t>If you’re offering suggestions or advice, ask if they are open to it.</a:t>
          </a:r>
        </a:p>
      </dgm:t>
    </dgm:pt>
    <dgm:pt modelId="{465B9A53-FCB7-41D0-A496-6B213AB0EE97}" type="parTrans" cxnId="{F09602E4-53B7-4BED-BE10-0C5462909D9A}">
      <dgm:prSet/>
      <dgm:spPr/>
      <dgm:t>
        <a:bodyPr/>
        <a:lstStyle/>
        <a:p>
          <a:endParaRPr lang="en-CA"/>
        </a:p>
      </dgm:t>
    </dgm:pt>
    <dgm:pt modelId="{10F232DC-B67A-4376-942C-9C045B335975}" type="sibTrans" cxnId="{F09602E4-53B7-4BED-BE10-0C5462909D9A}">
      <dgm:prSet/>
      <dgm:spPr/>
      <dgm:t>
        <a:bodyPr/>
        <a:lstStyle/>
        <a:p>
          <a:endParaRPr lang="en-CA"/>
        </a:p>
      </dgm:t>
    </dgm:pt>
    <dgm:pt modelId="{12D0FBA0-C8FB-4E2D-81DA-8C0DAEDC448C}">
      <dgm:prSet phldrT="[Text]"/>
      <dgm:spPr/>
      <dgm:t>
        <a:bodyPr/>
        <a:lstStyle/>
        <a:p>
          <a:r>
            <a:rPr lang="en-CA" dirty="0"/>
            <a:t>Engage them at eye level so they feel seen and heard without responding.</a:t>
          </a:r>
        </a:p>
      </dgm:t>
    </dgm:pt>
    <dgm:pt modelId="{29B06C2B-2D1E-4524-ACCC-3D42C155CE9F}" type="parTrans" cxnId="{80AC25E2-3AA8-474E-AB3A-4335854E52AD}">
      <dgm:prSet/>
      <dgm:spPr/>
      <dgm:t>
        <a:bodyPr/>
        <a:lstStyle/>
        <a:p>
          <a:endParaRPr lang="en-CA"/>
        </a:p>
      </dgm:t>
    </dgm:pt>
    <dgm:pt modelId="{A5B7ABC4-B0A0-47E3-913B-FD295C96F0BD}" type="sibTrans" cxnId="{80AC25E2-3AA8-474E-AB3A-4335854E52AD}">
      <dgm:prSet/>
      <dgm:spPr/>
      <dgm:t>
        <a:bodyPr/>
        <a:lstStyle/>
        <a:p>
          <a:endParaRPr lang="en-CA"/>
        </a:p>
      </dgm:t>
    </dgm:pt>
    <dgm:pt modelId="{804B0CE9-DD48-4E97-9AD0-6DE8EAFE30DF}" type="pres">
      <dgm:prSet presAssocID="{A97F6395-ED23-4ED5-9AD6-62A5251EE78F}" presName="Name0" presStyleCnt="0">
        <dgm:presLayoutVars>
          <dgm:dir/>
          <dgm:animLvl val="lvl"/>
          <dgm:resizeHandles val="exact"/>
        </dgm:presLayoutVars>
      </dgm:prSet>
      <dgm:spPr/>
    </dgm:pt>
    <dgm:pt modelId="{E21CC54F-3ED9-4477-AA31-90E1D7AC62B7}" type="pres">
      <dgm:prSet presAssocID="{4EEBA30F-095F-470E-A679-CEE35ACA4175}" presName="linNode" presStyleCnt="0"/>
      <dgm:spPr/>
    </dgm:pt>
    <dgm:pt modelId="{B9500999-7E37-4627-8A6B-4FBBA007491A}" type="pres">
      <dgm:prSet presAssocID="{4EEBA30F-095F-470E-A679-CEE35ACA4175}" presName="parTx" presStyleLbl="revTx" presStyleIdx="0" presStyleCnt="6">
        <dgm:presLayoutVars>
          <dgm:chMax val="1"/>
          <dgm:bulletEnabled val="1"/>
        </dgm:presLayoutVars>
      </dgm:prSet>
      <dgm:spPr/>
    </dgm:pt>
    <dgm:pt modelId="{33B0C01F-B4AA-416D-8B7E-A03DE891E22F}" type="pres">
      <dgm:prSet presAssocID="{4EEBA30F-095F-470E-A679-CEE35ACA4175}" presName="bracket" presStyleLbl="parChTrans1D1" presStyleIdx="0" presStyleCnt="6"/>
      <dgm:spPr/>
    </dgm:pt>
    <dgm:pt modelId="{568E0C32-F5C9-40E9-B179-0EC011C34C5E}" type="pres">
      <dgm:prSet presAssocID="{4EEBA30F-095F-470E-A679-CEE35ACA4175}" presName="spH" presStyleCnt="0"/>
      <dgm:spPr/>
    </dgm:pt>
    <dgm:pt modelId="{C6B64281-6714-41C0-A1AA-9B1EC52FA602}" type="pres">
      <dgm:prSet presAssocID="{4EEBA30F-095F-470E-A679-CEE35ACA4175}" presName="desTx" presStyleLbl="node1" presStyleIdx="0" presStyleCnt="6">
        <dgm:presLayoutVars>
          <dgm:bulletEnabled val="1"/>
        </dgm:presLayoutVars>
      </dgm:prSet>
      <dgm:spPr/>
    </dgm:pt>
    <dgm:pt modelId="{615EBA0D-FEC6-4D88-A680-2CB95E7AD5E8}" type="pres">
      <dgm:prSet presAssocID="{10184FFD-AA66-4A6C-95FD-9C3D6211E029}" presName="spV" presStyleCnt="0"/>
      <dgm:spPr/>
    </dgm:pt>
    <dgm:pt modelId="{A96D2AA6-5ABE-4432-97E0-A9A448B81311}" type="pres">
      <dgm:prSet presAssocID="{3400CA3A-7BC3-4225-9CBA-EDEF2027D30C}" presName="linNode" presStyleCnt="0"/>
      <dgm:spPr/>
    </dgm:pt>
    <dgm:pt modelId="{BAF73145-8A1F-48AD-93CF-3AC7D3866D67}" type="pres">
      <dgm:prSet presAssocID="{3400CA3A-7BC3-4225-9CBA-EDEF2027D30C}" presName="parTx" presStyleLbl="revTx" presStyleIdx="1" presStyleCnt="6">
        <dgm:presLayoutVars>
          <dgm:chMax val="1"/>
          <dgm:bulletEnabled val="1"/>
        </dgm:presLayoutVars>
      </dgm:prSet>
      <dgm:spPr/>
    </dgm:pt>
    <dgm:pt modelId="{A19C6061-7BA7-427B-B5BA-A121EF7867F6}" type="pres">
      <dgm:prSet presAssocID="{3400CA3A-7BC3-4225-9CBA-EDEF2027D30C}" presName="bracket" presStyleLbl="parChTrans1D1" presStyleIdx="1" presStyleCnt="6"/>
      <dgm:spPr/>
    </dgm:pt>
    <dgm:pt modelId="{EFE9E029-184A-40F7-9AFB-C774C518F6EC}" type="pres">
      <dgm:prSet presAssocID="{3400CA3A-7BC3-4225-9CBA-EDEF2027D30C}" presName="spH" presStyleCnt="0"/>
      <dgm:spPr/>
    </dgm:pt>
    <dgm:pt modelId="{BCA57AA1-515C-498B-84D7-641EC798E4EC}" type="pres">
      <dgm:prSet presAssocID="{3400CA3A-7BC3-4225-9CBA-EDEF2027D30C}" presName="desTx" presStyleLbl="node1" presStyleIdx="1" presStyleCnt="6">
        <dgm:presLayoutVars>
          <dgm:bulletEnabled val="1"/>
        </dgm:presLayoutVars>
      </dgm:prSet>
      <dgm:spPr/>
    </dgm:pt>
    <dgm:pt modelId="{5BCC9A34-6DEB-47B7-9963-04F331CA5DBB}" type="pres">
      <dgm:prSet presAssocID="{539D55D5-5AE8-432B-9F8F-B15D1EBE94B2}" presName="spV" presStyleCnt="0"/>
      <dgm:spPr/>
    </dgm:pt>
    <dgm:pt modelId="{0A912CFB-AABE-4B74-9084-9CDAD9E5A3CF}" type="pres">
      <dgm:prSet presAssocID="{6CB2DEAF-D1F6-4127-9A01-BEF780BEC336}" presName="linNode" presStyleCnt="0"/>
      <dgm:spPr/>
    </dgm:pt>
    <dgm:pt modelId="{4BD3ADD4-BD83-4D87-BBCD-5D8857D8E515}" type="pres">
      <dgm:prSet presAssocID="{6CB2DEAF-D1F6-4127-9A01-BEF780BEC336}" presName="parTx" presStyleLbl="revTx" presStyleIdx="2" presStyleCnt="6">
        <dgm:presLayoutVars>
          <dgm:chMax val="1"/>
          <dgm:bulletEnabled val="1"/>
        </dgm:presLayoutVars>
      </dgm:prSet>
      <dgm:spPr/>
    </dgm:pt>
    <dgm:pt modelId="{8C3DF7BF-4C7B-4A29-81F9-E560B5ABC540}" type="pres">
      <dgm:prSet presAssocID="{6CB2DEAF-D1F6-4127-9A01-BEF780BEC336}" presName="bracket" presStyleLbl="parChTrans1D1" presStyleIdx="2" presStyleCnt="6"/>
      <dgm:spPr/>
    </dgm:pt>
    <dgm:pt modelId="{71F6A1CB-E40C-400F-AC56-AB21CA9FF737}" type="pres">
      <dgm:prSet presAssocID="{6CB2DEAF-D1F6-4127-9A01-BEF780BEC336}" presName="spH" presStyleCnt="0"/>
      <dgm:spPr/>
    </dgm:pt>
    <dgm:pt modelId="{2E220662-B5B3-47AC-A099-BB98F3E0A4B8}" type="pres">
      <dgm:prSet presAssocID="{6CB2DEAF-D1F6-4127-9A01-BEF780BEC336}" presName="desTx" presStyleLbl="node1" presStyleIdx="2" presStyleCnt="6">
        <dgm:presLayoutVars>
          <dgm:bulletEnabled val="1"/>
        </dgm:presLayoutVars>
      </dgm:prSet>
      <dgm:spPr/>
    </dgm:pt>
    <dgm:pt modelId="{3D37D484-1892-43A1-A2CF-4DEF019EE632}" type="pres">
      <dgm:prSet presAssocID="{89A3B4DE-54D2-4289-A773-709641203809}" presName="spV" presStyleCnt="0"/>
      <dgm:spPr/>
    </dgm:pt>
    <dgm:pt modelId="{913E4019-8338-4861-B2B8-30B9D01C6768}" type="pres">
      <dgm:prSet presAssocID="{5219DB4E-9555-45C4-B8E5-B57DF383B18A}" presName="linNode" presStyleCnt="0"/>
      <dgm:spPr/>
    </dgm:pt>
    <dgm:pt modelId="{6838C62C-6198-46D0-A69E-7C1690FE1B37}" type="pres">
      <dgm:prSet presAssocID="{5219DB4E-9555-45C4-B8E5-B57DF383B18A}" presName="parTx" presStyleLbl="revTx" presStyleIdx="3" presStyleCnt="6">
        <dgm:presLayoutVars>
          <dgm:chMax val="1"/>
          <dgm:bulletEnabled val="1"/>
        </dgm:presLayoutVars>
      </dgm:prSet>
      <dgm:spPr/>
    </dgm:pt>
    <dgm:pt modelId="{D5DA35BC-FC98-4C95-AA7A-13242A788E4A}" type="pres">
      <dgm:prSet presAssocID="{5219DB4E-9555-45C4-B8E5-B57DF383B18A}" presName="bracket" presStyleLbl="parChTrans1D1" presStyleIdx="3" presStyleCnt="6"/>
      <dgm:spPr/>
    </dgm:pt>
    <dgm:pt modelId="{F2170FD3-2F65-4879-8B9D-6090429BAEE1}" type="pres">
      <dgm:prSet presAssocID="{5219DB4E-9555-45C4-B8E5-B57DF383B18A}" presName="spH" presStyleCnt="0"/>
      <dgm:spPr/>
    </dgm:pt>
    <dgm:pt modelId="{6CB9F749-24E2-4F04-A577-9D42FB39C9C2}" type="pres">
      <dgm:prSet presAssocID="{5219DB4E-9555-45C4-B8E5-B57DF383B18A}" presName="desTx" presStyleLbl="node1" presStyleIdx="3" presStyleCnt="6">
        <dgm:presLayoutVars>
          <dgm:bulletEnabled val="1"/>
        </dgm:presLayoutVars>
      </dgm:prSet>
      <dgm:spPr/>
    </dgm:pt>
    <dgm:pt modelId="{F0E6BD36-5F2A-4DC6-A0B4-0C2FFDD15F22}" type="pres">
      <dgm:prSet presAssocID="{38D2827C-4ACD-4322-A471-4FA902297B9A}" presName="spV" presStyleCnt="0"/>
      <dgm:spPr/>
    </dgm:pt>
    <dgm:pt modelId="{DAD03929-05EA-4940-B2D2-9E28EFDA6F6B}" type="pres">
      <dgm:prSet presAssocID="{32080D64-635B-4670-B69A-9EAB0C697DBA}" presName="linNode" presStyleCnt="0"/>
      <dgm:spPr/>
    </dgm:pt>
    <dgm:pt modelId="{77E96D47-E518-4DD8-9A3F-91FD26FCCC26}" type="pres">
      <dgm:prSet presAssocID="{32080D64-635B-4670-B69A-9EAB0C697DBA}" presName="parTx" presStyleLbl="revTx" presStyleIdx="4" presStyleCnt="6">
        <dgm:presLayoutVars>
          <dgm:chMax val="1"/>
          <dgm:bulletEnabled val="1"/>
        </dgm:presLayoutVars>
      </dgm:prSet>
      <dgm:spPr/>
    </dgm:pt>
    <dgm:pt modelId="{52C0A23D-8E76-4EC2-887A-EBC156339C0C}" type="pres">
      <dgm:prSet presAssocID="{32080D64-635B-4670-B69A-9EAB0C697DBA}" presName="bracket" presStyleLbl="parChTrans1D1" presStyleIdx="4" presStyleCnt="6"/>
      <dgm:spPr/>
    </dgm:pt>
    <dgm:pt modelId="{D0EF7C30-CCE5-44AD-923A-F2FCB5B1C4EA}" type="pres">
      <dgm:prSet presAssocID="{32080D64-635B-4670-B69A-9EAB0C697DBA}" presName="spH" presStyleCnt="0"/>
      <dgm:spPr/>
    </dgm:pt>
    <dgm:pt modelId="{84D3F320-4D58-49FC-B3BE-9431C35BE5AB}" type="pres">
      <dgm:prSet presAssocID="{32080D64-635B-4670-B69A-9EAB0C697DBA}" presName="desTx" presStyleLbl="node1" presStyleIdx="4" presStyleCnt="6">
        <dgm:presLayoutVars>
          <dgm:bulletEnabled val="1"/>
        </dgm:presLayoutVars>
      </dgm:prSet>
      <dgm:spPr/>
    </dgm:pt>
    <dgm:pt modelId="{552F3D00-70FA-4C08-8D26-854875130962}" type="pres">
      <dgm:prSet presAssocID="{3295BE98-FF46-4DAB-9C5E-A4CAD5DBA68A}" presName="spV" presStyleCnt="0"/>
      <dgm:spPr/>
    </dgm:pt>
    <dgm:pt modelId="{2645DAA2-F21B-4810-BF64-5D6FA6817A11}" type="pres">
      <dgm:prSet presAssocID="{F1E85BD1-2197-4BD4-A182-D4E0B042687E}" presName="linNode" presStyleCnt="0"/>
      <dgm:spPr/>
    </dgm:pt>
    <dgm:pt modelId="{D2703BA6-D8B4-459D-88F2-B0F7FD53CD2C}" type="pres">
      <dgm:prSet presAssocID="{F1E85BD1-2197-4BD4-A182-D4E0B042687E}" presName="parTx" presStyleLbl="revTx" presStyleIdx="5" presStyleCnt="6">
        <dgm:presLayoutVars>
          <dgm:chMax val="1"/>
          <dgm:bulletEnabled val="1"/>
        </dgm:presLayoutVars>
      </dgm:prSet>
      <dgm:spPr/>
    </dgm:pt>
    <dgm:pt modelId="{8F2FB295-59A1-4370-9760-9F2F4466567B}" type="pres">
      <dgm:prSet presAssocID="{F1E85BD1-2197-4BD4-A182-D4E0B042687E}" presName="bracket" presStyleLbl="parChTrans1D1" presStyleIdx="5" presStyleCnt="6"/>
      <dgm:spPr/>
    </dgm:pt>
    <dgm:pt modelId="{73265DB0-C6C5-4020-B907-C0ABCB5D2F0A}" type="pres">
      <dgm:prSet presAssocID="{F1E85BD1-2197-4BD4-A182-D4E0B042687E}" presName="spH" presStyleCnt="0"/>
      <dgm:spPr/>
    </dgm:pt>
    <dgm:pt modelId="{2937627E-A8E7-4CAF-B2DD-D2510D76D0BC}" type="pres">
      <dgm:prSet presAssocID="{F1E85BD1-2197-4BD4-A182-D4E0B042687E}" presName="desTx" presStyleLbl="node1" presStyleIdx="5" presStyleCnt="6">
        <dgm:presLayoutVars>
          <dgm:bulletEnabled val="1"/>
        </dgm:presLayoutVars>
      </dgm:prSet>
      <dgm:spPr/>
    </dgm:pt>
  </dgm:ptLst>
  <dgm:cxnLst>
    <dgm:cxn modelId="{86D0B604-BAA5-40CF-B31A-17E813733233}" type="presOf" srcId="{5219DB4E-9555-45C4-B8E5-B57DF383B18A}" destId="{6838C62C-6198-46D0-A69E-7C1690FE1B37}" srcOrd="0" destOrd="0" presId="urn:diagrams.loki3.com/BracketList"/>
    <dgm:cxn modelId="{6B855C06-E426-43B4-99A2-A943F861FD4D}" srcId="{A97F6395-ED23-4ED5-9AD6-62A5251EE78F}" destId="{6CB2DEAF-D1F6-4127-9A01-BEF780BEC336}" srcOrd="2" destOrd="0" parTransId="{86C9023B-FCF4-4D16-AFE2-D830E7E3BDDA}" sibTransId="{89A3B4DE-54D2-4289-A773-709641203809}"/>
    <dgm:cxn modelId="{85128C10-68A4-4219-8878-05C5A52A8C7E}" type="presOf" srcId="{48792095-11E0-4774-BE29-C3CD5CC0530B}" destId="{6CB9F749-24E2-4F04-A577-9D42FB39C9C2}" srcOrd="0" destOrd="0" presId="urn:diagrams.loki3.com/BracketList"/>
    <dgm:cxn modelId="{A6C5DA38-825B-403B-B777-5F9EEFAC9C0E}" type="presOf" srcId="{A97F6395-ED23-4ED5-9AD6-62A5251EE78F}" destId="{804B0CE9-DD48-4E97-9AD0-6DE8EAFE30DF}" srcOrd="0" destOrd="0" presId="urn:diagrams.loki3.com/BracketList"/>
    <dgm:cxn modelId="{FE41C73D-E1E1-4C94-9F65-CA551F5104C8}" type="presOf" srcId="{79BB8C69-336A-4803-AE9C-44CE30A70FAD}" destId="{C6B64281-6714-41C0-A1AA-9B1EC52FA602}" srcOrd="0" destOrd="0" presId="urn:diagrams.loki3.com/BracketList"/>
    <dgm:cxn modelId="{DB81F03D-04F7-4A6A-927B-054F472257E0}" type="presOf" srcId="{F1E85BD1-2197-4BD4-A182-D4E0B042687E}" destId="{D2703BA6-D8B4-459D-88F2-B0F7FD53CD2C}" srcOrd="0" destOrd="0" presId="urn:diagrams.loki3.com/BracketList"/>
    <dgm:cxn modelId="{FCE0533E-6F66-49C2-AB63-24FC69751E6A}" srcId="{A97F6395-ED23-4ED5-9AD6-62A5251EE78F}" destId="{32080D64-635B-4670-B69A-9EAB0C697DBA}" srcOrd="4" destOrd="0" parTransId="{983A4676-9B87-42C7-BBF5-62B34A6A0879}" sibTransId="{3295BE98-FF46-4DAB-9C5E-A4CAD5DBA68A}"/>
    <dgm:cxn modelId="{CC63B349-48BF-43D9-8005-F185C1C57EF2}" srcId="{5219DB4E-9555-45C4-B8E5-B57DF383B18A}" destId="{48792095-11E0-4774-BE29-C3CD5CC0530B}" srcOrd="0" destOrd="0" parTransId="{F9C0A8A6-CBD7-4405-89BB-0CB98DD1B2DD}" sibTransId="{8D0A3CC0-A9D6-402E-B9C0-367594ACF3B0}"/>
    <dgm:cxn modelId="{8047B74E-1704-488A-9B27-1ADC37C1D7D5}" type="presOf" srcId="{3400CA3A-7BC3-4225-9CBA-EDEF2027D30C}" destId="{BAF73145-8A1F-48AD-93CF-3AC7D3866D67}" srcOrd="0" destOrd="0" presId="urn:diagrams.loki3.com/BracketList"/>
    <dgm:cxn modelId="{CC7D7952-8AA8-4C06-9723-B7B7AD43DAE3}" srcId="{32080D64-635B-4670-B69A-9EAB0C697DBA}" destId="{31DBC44A-FFDA-490F-95FF-86AB70D1C47D}" srcOrd="0" destOrd="0" parTransId="{165FE1B4-9908-4F25-8FF5-D994AB798D91}" sibTransId="{14FA63EE-F48A-4885-B64F-C74CACAABD32}"/>
    <dgm:cxn modelId="{0768F058-E805-4E7E-91F0-20BD5680D79C}" type="presOf" srcId="{4EEBA30F-095F-470E-A679-CEE35ACA4175}" destId="{B9500999-7E37-4627-8A6B-4FBBA007491A}" srcOrd="0" destOrd="0" presId="urn:diagrams.loki3.com/BracketList"/>
    <dgm:cxn modelId="{263B337E-9CCD-4760-BA3C-450885830E22}" type="presOf" srcId="{8271FB6B-87EE-4FBB-8BDC-5F0FE1DC12FE}" destId="{2E220662-B5B3-47AC-A099-BB98F3E0A4B8}" srcOrd="0" destOrd="0" presId="urn:diagrams.loki3.com/BracketList"/>
    <dgm:cxn modelId="{2CE1F084-AD0B-4A2A-8F69-2691D0B8C123}" srcId="{4EEBA30F-095F-470E-A679-CEE35ACA4175}" destId="{79BB8C69-336A-4803-AE9C-44CE30A70FAD}" srcOrd="0" destOrd="0" parTransId="{6496917A-BE9B-41EE-8112-77C8E58B73BE}" sibTransId="{9B7D30E5-A95A-412C-9504-8251742198F9}"/>
    <dgm:cxn modelId="{1D740087-BEDD-413D-B64D-BA710446F962}" type="presOf" srcId="{E7C7DEFF-6081-42DA-AFE1-2A40A4A7D298}" destId="{BCA57AA1-515C-498B-84D7-641EC798E4EC}" srcOrd="0" destOrd="0" presId="urn:diagrams.loki3.com/BracketList"/>
    <dgm:cxn modelId="{5C05FB91-FB38-4AE2-8EE6-B902AF04D2AC}" srcId="{A97F6395-ED23-4ED5-9AD6-62A5251EE78F}" destId="{4EEBA30F-095F-470E-A679-CEE35ACA4175}" srcOrd="0" destOrd="0" parTransId="{2957959E-D3CE-4D6D-9C94-40913CC0117D}" sibTransId="{10184FFD-AA66-4A6C-95FD-9C3D6211E029}"/>
    <dgm:cxn modelId="{43815098-9C6C-4799-B010-D194F90E2048}" type="presOf" srcId="{12D0FBA0-C8FB-4E2D-81DA-8C0DAEDC448C}" destId="{2937627E-A8E7-4CAF-B2DD-D2510D76D0BC}" srcOrd="0" destOrd="0" presId="urn:diagrams.loki3.com/BracketList"/>
    <dgm:cxn modelId="{B0F715B9-2728-4E19-90BD-AABBA12FF0A4}" srcId="{3400CA3A-7BC3-4225-9CBA-EDEF2027D30C}" destId="{E7C7DEFF-6081-42DA-AFE1-2A40A4A7D298}" srcOrd="0" destOrd="0" parTransId="{264161E8-5A1A-4BD3-A8AC-94A7EF4167AD}" sibTransId="{F0DAD62D-961A-421F-A7B6-E4796100A218}"/>
    <dgm:cxn modelId="{14223DC0-958D-4B68-B067-3B6A9CAFE6F4}" srcId="{6CB2DEAF-D1F6-4127-9A01-BEF780BEC336}" destId="{8271FB6B-87EE-4FBB-8BDC-5F0FE1DC12FE}" srcOrd="0" destOrd="0" parTransId="{3EA2CCD2-50FA-4075-A82E-BFF6C3EE771C}" sibTransId="{0B23E6C3-CC5C-4112-A717-7FEFED6ACD23}"/>
    <dgm:cxn modelId="{AF6407C2-AD8C-4B2E-A96B-427B505BF5CE}" type="presOf" srcId="{32080D64-635B-4670-B69A-9EAB0C697DBA}" destId="{77E96D47-E518-4DD8-9A3F-91FD26FCCC26}" srcOrd="0" destOrd="0" presId="urn:diagrams.loki3.com/BracketList"/>
    <dgm:cxn modelId="{E51633C6-9BE0-4CF2-82CA-034C1E2D3EFD}" type="presOf" srcId="{2D2486A9-19A2-4E03-BF43-96B92695DC86}" destId="{84D3F320-4D58-49FC-B3BE-9431C35BE5AB}" srcOrd="0" destOrd="1" presId="urn:diagrams.loki3.com/BracketList"/>
    <dgm:cxn modelId="{80AC25E2-3AA8-474E-AB3A-4335854E52AD}" srcId="{F1E85BD1-2197-4BD4-A182-D4E0B042687E}" destId="{12D0FBA0-C8FB-4E2D-81DA-8C0DAEDC448C}" srcOrd="0" destOrd="0" parTransId="{29B06C2B-2D1E-4524-ACCC-3D42C155CE9F}" sibTransId="{A5B7ABC4-B0A0-47E3-913B-FD295C96F0BD}"/>
    <dgm:cxn modelId="{F09602E4-53B7-4BED-BE10-0C5462909D9A}" srcId="{32080D64-635B-4670-B69A-9EAB0C697DBA}" destId="{2D2486A9-19A2-4E03-BF43-96B92695DC86}" srcOrd="1" destOrd="0" parTransId="{465B9A53-FCB7-41D0-A496-6B213AB0EE97}" sibTransId="{10F232DC-B67A-4376-942C-9C045B335975}"/>
    <dgm:cxn modelId="{F6C31BEA-3509-43F4-A736-FF49D0D41C66}" srcId="{A97F6395-ED23-4ED5-9AD6-62A5251EE78F}" destId="{F1E85BD1-2197-4BD4-A182-D4E0B042687E}" srcOrd="5" destOrd="0" parTransId="{45027208-4B3D-4018-8C00-3027F28D8247}" sibTransId="{96D85650-2862-49A8-A30B-DA03D211DC09}"/>
    <dgm:cxn modelId="{322AE4EB-697D-490E-8BDF-E6197BB2C74E}" type="presOf" srcId="{31DBC44A-FFDA-490F-95FF-86AB70D1C47D}" destId="{84D3F320-4D58-49FC-B3BE-9431C35BE5AB}" srcOrd="0" destOrd="0" presId="urn:diagrams.loki3.com/BracketList"/>
    <dgm:cxn modelId="{576D20EC-8398-47F0-813F-D2FF3B4611F3}" type="presOf" srcId="{6CB2DEAF-D1F6-4127-9A01-BEF780BEC336}" destId="{4BD3ADD4-BD83-4D87-BBCD-5D8857D8E515}" srcOrd="0" destOrd="0" presId="urn:diagrams.loki3.com/BracketList"/>
    <dgm:cxn modelId="{53EF57EE-0B9C-47F8-8AE9-533FB0C34B86}" srcId="{A97F6395-ED23-4ED5-9AD6-62A5251EE78F}" destId="{5219DB4E-9555-45C4-B8E5-B57DF383B18A}" srcOrd="3" destOrd="0" parTransId="{D5F751E9-CE61-46BF-A6A3-868093AA27E4}" sibTransId="{38D2827C-4ACD-4322-A471-4FA902297B9A}"/>
    <dgm:cxn modelId="{5E3E4AEF-F8DE-4F81-8113-B0989CCE1060}" srcId="{A97F6395-ED23-4ED5-9AD6-62A5251EE78F}" destId="{3400CA3A-7BC3-4225-9CBA-EDEF2027D30C}" srcOrd="1" destOrd="0" parTransId="{A1A13AC2-E04F-4733-AF81-A26BA080F170}" sibTransId="{539D55D5-5AE8-432B-9F8F-B15D1EBE94B2}"/>
    <dgm:cxn modelId="{A686BCC2-FBDC-40EA-AA78-3987EE6F1442}" type="presParOf" srcId="{804B0CE9-DD48-4E97-9AD0-6DE8EAFE30DF}" destId="{E21CC54F-3ED9-4477-AA31-90E1D7AC62B7}" srcOrd="0" destOrd="0" presId="urn:diagrams.loki3.com/BracketList"/>
    <dgm:cxn modelId="{A714CEEE-D231-4DBE-BFA7-1B464241C52C}" type="presParOf" srcId="{E21CC54F-3ED9-4477-AA31-90E1D7AC62B7}" destId="{B9500999-7E37-4627-8A6B-4FBBA007491A}" srcOrd="0" destOrd="0" presId="urn:diagrams.loki3.com/BracketList"/>
    <dgm:cxn modelId="{77B2A998-337C-4F9B-A022-EC9430403DE6}" type="presParOf" srcId="{E21CC54F-3ED9-4477-AA31-90E1D7AC62B7}" destId="{33B0C01F-B4AA-416D-8B7E-A03DE891E22F}" srcOrd="1" destOrd="0" presId="urn:diagrams.loki3.com/BracketList"/>
    <dgm:cxn modelId="{909943CC-206C-4C3D-A235-2A7E8E6F5548}" type="presParOf" srcId="{E21CC54F-3ED9-4477-AA31-90E1D7AC62B7}" destId="{568E0C32-F5C9-40E9-B179-0EC011C34C5E}" srcOrd="2" destOrd="0" presId="urn:diagrams.loki3.com/BracketList"/>
    <dgm:cxn modelId="{35372DA8-8770-42E3-B66A-DE2B63E039DC}" type="presParOf" srcId="{E21CC54F-3ED9-4477-AA31-90E1D7AC62B7}" destId="{C6B64281-6714-41C0-A1AA-9B1EC52FA602}" srcOrd="3" destOrd="0" presId="urn:diagrams.loki3.com/BracketList"/>
    <dgm:cxn modelId="{B4346EC9-6C4A-470E-BD76-6F23A12014C8}" type="presParOf" srcId="{804B0CE9-DD48-4E97-9AD0-6DE8EAFE30DF}" destId="{615EBA0D-FEC6-4D88-A680-2CB95E7AD5E8}" srcOrd="1" destOrd="0" presId="urn:diagrams.loki3.com/BracketList"/>
    <dgm:cxn modelId="{13F9E69D-226F-4B82-8326-82EDED86EDF9}" type="presParOf" srcId="{804B0CE9-DD48-4E97-9AD0-6DE8EAFE30DF}" destId="{A96D2AA6-5ABE-4432-97E0-A9A448B81311}" srcOrd="2" destOrd="0" presId="urn:diagrams.loki3.com/BracketList"/>
    <dgm:cxn modelId="{63E17A8D-AAE7-4C21-8ABB-00BD9CB2CB0B}" type="presParOf" srcId="{A96D2AA6-5ABE-4432-97E0-A9A448B81311}" destId="{BAF73145-8A1F-48AD-93CF-3AC7D3866D67}" srcOrd="0" destOrd="0" presId="urn:diagrams.loki3.com/BracketList"/>
    <dgm:cxn modelId="{CF59EB45-369C-4647-B048-97D618F071CF}" type="presParOf" srcId="{A96D2AA6-5ABE-4432-97E0-A9A448B81311}" destId="{A19C6061-7BA7-427B-B5BA-A121EF7867F6}" srcOrd="1" destOrd="0" presId="urn:diagrams.loki3.com/BracketList"/>
    <dgm:cxn modelId="{D7CB29E4-6440-49D8-B008-A2ED0FA65018}" type="presParOf" srcId="{A96D2AA6-5ABE-4432-97E0-A9A448B81311}" destId="{EFE9E029-184A-40F7-9AFB-C774C518F6EC}" srcOrd="2" destOrd="0" presId="urn:diagrams.loki3.com/BracketList"/>
    <dgm:cxn modelId="{CC0F7DA4-9F73-4DA8-B42C-AFB8169A06C0}" type="presParOf" srcId="{A96D2AA6-5ABE-4432-97E0-A9A448B81311}" destId="{BCA57AA1-515C-498B-84D7-641EC798E4EC}" srcOrd="3" destOrd="0" presId="urn:diagrams.loki3.com/BracketList"/>
    <dgm:cxn modelId="{D0A53668-B924-431A-8B6E-8D7E6E37D13B}" type="presParOf" srcId="{804B0CE9-DD48-4E97-9AD0-6DE8EAFE30DF}" destId="{5BCC9A34-6DEB-47B7-9963-04F331CA5DBB}" srcOrd="3" destOrd="0" presId="urn:diagrams.loki3.com/BracketList"/>
    <dgm:cxn modelId="{96A0C981-6FAE-4F73-BF99-8C576BD4AC7F}" type="presParOf" srcId="{804B0CE9-DD48-4E97-9AD0-6DE8EAFE30DF}" destId="{0A912CFB-AABE-4B74-9084-9CDAD9E5A3CF}" srcOrd="4" destOrd="0" presId="urn:diagrams.loki3.com/BracketList"/>
    <dgm:cxn modelId="{EC25F60D-3EAC-46EE-903C-BC83BFBFE412}" type="presParOf" srcId="{0A912CFB-AABE-4B74-9084-9CDAD9E5A3CF}" destId="{4BD3ADD4-BD83-4D87-BBCD-5D8857D8E515}" srcOrd="0" destOrd="0" presId="urn:diagrams.loki3.com/BracketList"/>
    <dgm:cxn modelId="{B7D6739D-968B-4D1F-B3BC-B05D09EB76A9}" type="presParOf" srcId="{0A912CFB-AABE-4B74-9084-9CDAD9E5A3CF}" destId="{8C3DF7BF-4C7B-4A29-81F9-E560B5ABC540}" srcOrd="1" destOrd="0" presId="urn:diagrams.loki3.com/BracketList"/>
    <dgm:cxn modelId="{06887518-2F81-4F8B-8533-490FF850790F}" type="presParOf" srcId="{0A912CFB-AABE-4B74-9084-9CDAD9E5A3CF}" destId="{71F6A1CB-E40C-400F-AC56-AB21CA9FF737}" srcOrd="2" destOrd="0" presId="urn:diagrams.loki3.com/BracketList"/>
    <dgm:cxn modelId="{23C00959-3A0F-4344-945E-5368B47239F3}" type="presParOf" srcId="{0A912CFB-AABE-4B74-9084-9CDAD9E5A3CF}" destId="{2E220662-B5B3-47AC-A099-BB98F3E0A4B8}" srcOrd="3" destOrd="0" presId="urn:diagrams.loki3.com/BracketList"/>
    <dgm:cxn modelId="{863F05C4-D68E-4CEB-AAA4-867B254B4F55}" type="presParOf" srcId="{804B0CE9-DD48-4E97-9AD0-6DE8EAFE30DF}" destId="{3D37D484-1892-43A1-A2CF-4DEF019EE632}" srcOrd="5" destOrd="0" presId="urn:diagrams.loki3.com/BracketList"/>
    <dgm:cxn modelId="{0F8A8906-93FB-44AA-BE72-A2A624AA3436}" type="presParOf" srcId="{804B0CE9-DD48-4E97-9AD0-6DE8EAFE30DF}" destId="{913E4019-8338-4861-B2B8-30B9D01C6768}" srcOrd="6" destOrd="0" presId="urn:diagrams.loki3.com/BracketList"/>
    <dgm:cxn modelId="{08AA9C69-36B4-43F5-B6D6-5D59E8A77A62}" type="presParOf" srcId="{913E4019-8338-4861-B2B8-30B9D01C6768}" destId="{6838C62C-6198-46D0-A69E-7C1690FE1B37}" srcOrd="0" destOrd="0" presId="urn:diagrams.loki3.com/BracketList"/>
    <dgm:cxn modelId="{2940CC49-F160-42F0-A7B3-83D547D803C7}" type="presParOf" srcId="{913E4019-8338-4861-B2B8-30B9D01C6768}" destId="{D5DA35BC-FC98-4C95-AA7A-13242A788E4A}" srcOrd="1" destOrd="0" presId="urn:diagrams.loki3.com/BracketList"/>
    <dgm:cxn modelId="{BD5BA70B-2BDE-4144-83C9-DF70FC8E2D36}" type="presParOf" srcId="{913E4019-8338-4861-B2B8-30B9D01C6768}" destId="{F2170FD3-2F65-4879-8B9D-6090429BAEE1}" srcOrd="2" destOrd="0" presId="urn:diagrams.loki3.com/BracketList"/>
    <dgm:cxn modelId="{A9417A34-D015-45AF-A0A3-72ED94BE75C9}" type="presParOf" srcId="{913E4019-8338-4861-B2B8-30B9D01C6768}" destId="{6CB9F749-24E2-4F04-A577-9D42FB39C9C2}" srcOrd="3" destOrd="0" presId="urn:diagrams.loki3.com/BracketList"/>
    <dgm:cxn modelId="{DC2CBD62-79F0-4E33-AD5D-6486EBADB3E8}" type="presParOf" srcId="{804B0CE9-DD48-4E97-9AD0-6DE8EAFE30DF}" destId="{F0E6BD36-5F2A-4DC6-A0B4-0C2FFDD15F22}" srcOrd="7" destOrd="0" presId="urn:diagrams.loki3.com/BracketList"/>
    <dgm:cxn modelId="{1BE27123-B968-4129-9AA9-9CD97BDEF7EE}" type="presParOf" srcId="{804B0CE9-DD48-4E97-9AD0-6DE8EAFE30DF}" destId="{DAD03929-05EA-4940-B2D2-9E28EFDA6F6B}" srcOrd="8" destOrd="0" presId="urn:diagrams.loki3.com/BracketList"/>
    <dgm:cxn modelId="{F5A58E4A-4904-4EDB-AFDA-5D49BBB2FD5D}" type="presParOf" srcId="{DAD03929-05EA-4940-B2D2-9E28EFDA6F6B}" destId="{77E96D47-E518-4DD8-9A3F-91FD26FCCC26}" srcOrd="0" destOrd="0" presId="urn:diagrams.loki3.com/BracketList"/>
    <dgm:cxn modelId="{65643502-94FA-4D2A-A8E3-EA0C58845D2D}" type="presParOf" srcId="{DAD03929-05EA-4940-B2D2-9E28EFDA6F6B}" destId="{52C0A23D-8E76-4EC2-887A-EBC156339C0C}" srcOrd="1" destOrd="0" presId="urn:diagrams.loki3.com/BracketList"/>
    <dgm:cxn modelId="{DCFAE28B-C296-4A3D-9173-87FE7FEF0D74}" type="presParOf" srcId="{DAD03929-05EA-4940-B2D2-9E28EFDA6F6B}" destId="{D0EF7C30-CCE5-44AD-923A-F2FCB5B1C4EA}" srcOrd="2" destOrd="0" presId="urn:diagrams.loki3.com/BracketList"/>
    <dgm:cxn modelId="{3EAFF55C-4733-4D88-BAC5-0FDCF1146D48}" type="presParOf" srcId="{DAD03929-05EA-4940-B2D2-9E28EFDA6F6B}" destId="{84D3F320-4D58-49FC-B3BE-9431C35BE5AB}" srcOrd="3" destOrd="0" presId="urn:diagrams.loki3.com/BracketList"/>
    <dgm:cxn modelId="{6A6C333E-172C-4D8F-96D0-19CBC6BC0450}" type="presParOf" srcId="{804B0CE9-DD48-4E97-9AD0-6DE8EAFE30DF}" destId="{552F3D00-70FA-4C08-8D26-854875130962}" srcOrd="9" destOrd="0" presId="urn:diagrams.loki3.com/BracketList"/>
    <dgm:cxn modelId="{ED10ECD5-1DD2-4D71-BB6B-D152695D0509}" type="presParOf" srcId="{804B0CE9-DD48-4E97-9AD0-6DE8EAFE30DF}" destId="{2645DAA2-F21B-4810-BF64-5D6FA6817A11}" srcOrd="10" destOrd="0" presId="urn:diagrams.loki3.com/BracketList"/>
    <dgm:cxn modelId="{00F2D3C8-1D5B-4E3D-A59E-99DE97B6A5A6}" type="presParOf" srcId="{2645DAA2-F21B-4810-BF64-5D6FA6817A11}" destId="{D2703BA6-D8B4-459D-88F2-B0F7FD53CD2C}" srcOrd="0" destOrd="0" presId="urn:diagrams.loki3.com/BracketList"/>
    <dgm:cxn modelId="{C88EEF02-D8F3-451A-AC6A-EB2EDDEBDBCB}" type="presParOf" srcId="{2645DAA2-F21B-4810-BF64-5D6FA6817A11}" destId="{8F2FB295-59A1-4370-9760-9F2F4466567B}" srcOrd="1" destOrd="0" presId="urn:diagrams.loki3.com/BracketList"/>
    <dgm:cxn modelId="{658282DF-E1B9-4FE7-9897-FFA011659A5E}" type="presParOf" srcId="{2645DAA2-F21B-4810-BF64-5D6FA6817A11}" destId="{73265DB0-C6C5-4020-B907-C0ABCB5D2F0A}" srcOrd="2" destOrd="0" presId="urn:diagrams.loki3.com/BracketList"/>
    <dgm:cxn modelId="{786225F8-C91D-423A-AC22-3ED40BD14361}" type="presParOf" srcId="{2645DAA2-F21B-4810-BF64-5D6FA6817A11}" destId="{2937627E-A8E7-4CAF-B2DD-D2510D76D0BC}"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5F6450-554C-8A47-BF37-5D6F8F47C5E2}">
      <dsp:nvSpPr>
        <dsp:cNvPr id="0" name=""/>
        <dsp:cNvSpPr/>
      </dsp:nvSpPr>
      <dsp:spPr>
        <a:xfrm>
          <a:off x="2625" y="189654"/>
          <a:ext cx="2559484" cy="1023793"/>
        </a:xfrm>
        <a:prstGeom prst="rect">
          <a:avLst/>
        </a:prstGeom>
        <a:gradFill rotWithShape="0">
          <a:gsLst>
            <a:gs pos="0">
              <a:schemeClr val="accent4">
                <a:hueOff val="0"/>
                <a:satOff val="0"/>
                <a:lumOff val="0"/>
                <a:alphaOff val="0"/>
                <a:tint val="97000"/>
                <a:satMod val="100000"/>
                <a:lumMod val="102000"/>
              </a:schemeClr>
            </a:gs>
            <a:gs pos="50000">
              <a:schemeClr val="accent4">
                <a:hueOff val="0"/>
                <a:satOff val="0"/>
                <a:lumOff val="0"/>
                <a:alphaOff val="0"/>
                <a:shade val="100000"/>
                <a:satMod val="100000"/>
                <a:lumMod val="100000"/>
              </a:schemeClr>
            </a:gs>
            <a:gs pos="100000">
              <a:schemeClr val="accent4">
                <a:hueOff val="0"/>
                <a:satOff val="0"/>
                <a:lumOff val="0"/>
                <a:alphaOff val="0"/>
                <a:shade val="80000"/>
                <a:satMod val="100000"/>
                <a:lumMod val="99000"/>
              </a:schemeClr>
            </a:gs>
          </a:gsLst>
          <a:lin ang="2700000" scaled="0"/>
        </a:gradFill>
        <a:ln w="9525" cap="flat" cmpd="sng" algn="ctr">
          <a:solidFill>
            <a:schemeClr val="accent4">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l" defTabSz="1066800">
            <a:lnSpc>
              <a:spcPct val="90000"/>
            </a:lnSpc>
            <a:spcBef>
              <a:spcPct val="0"/>
            </a:spcBef>
            <a:spcAft>
              <a:spcPct val="35000"/>
            </a:spcAft>
            <a:buNone/>
          </a:pPr>
          <a:r>
            <a:rPr lang="en-US" sz="2400" kern="1200" dirty="0"/>
            <a:t>Endings</a:t>
          </a:r>
        </a:p>
      </dsp:txBody>
      <dsp:txXfrm>
        <a:off x="2625" y="189654"/>
        <a:ext cx="2559484" cy="1023793"/>
      </dsp:txXfrm>
    </dsp:sp>
    <dsp:sp modelId="{625A409F-CDA3-1E45-89FF-6E43013314E5}">
      <dsp:nvSpPr>
        <dsp:cNvPr id="0" name=""/>
        <dsp:cNvSpPr/>
      </dsp:nvSpPr>
      <dsp:spPr>
        <a:xfrm>
          <a:off x="2625" y="1213448"/>
          <a:ext cx="2559484" cy="3509257"/>
        </a:xfrm>
        <a:prstGeom prst="rect">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110000"/>
            </a:lnSpc>
            <a:spcBef>
              <a:spcPct val="0"/>
            </a:spcBef>
            <a:spcAft>
              <a:spcPct val="15000"/>
            </a:spcAft>
            <a:buChar char="•"/>
          </a:pPr>
          <a:r>
            <a:rPr lang="en-US" sz="2000" kern="1200" dirty="0"/>
            <a:t>Fear</a:t>
          </a:r>
        </a:p>
        <a:p>
          <a:pPr marL="228600" lvl="1" indent="-228600" algn="l" defTabSz="889000">
            <a:lnSpc>
              <a:spcPct val="110000"/>
            </a:lnSpc>
            <a:spcBef>
              <a:spcPct val="0"/>
            </a:spcBef>
            <a:spcAft>
              <a:spcPct val="15000"/>
            </a:spcAft>
            <a:buChar char="•"/>
          </a:pPr>
          <a:r>
            <a:rPr lang="en-US" sz="2000" kern="1200" dirty="0"/>
            <a:t>Denial</a:t>
          </a:r>
        </a:p>
        <a:p>
          <a:pPr marL="228600" lvl="1" indent="-228600" algn="l" defTabSz="889000">
            <a:lnSpc>
              <a:spcPct val="110000"/>
            </a:lnSpc>
            <a:spcBef>
              <a:spcPct val="0"/>
            </a:spcBef>
            <a:spcAft>
              <a:spcPct val="15000"/>
            </a:spcAft>
            <a:buChar char="•"/>
          </a:pPr>
          <a:r>
            <a:rPr lang="en-US" sz="2000" kern="1200" dirty="0"/>
            <a:t>Anger</a:t>
          </a:r>
        </a:p>
        <a:p>
          <a:pPr marL="228600" lvl="1" indent="-228600" algn="l" defTabSz="889000">
            <a:lnSpc>
              <a:spcPct val="110000"/>
            </a:lnSpc>
            <a:spcBef>
              <a:spcPct val="0"/>
            </a:spcBef>
            <a:spcAft>
              <a:spcPct val="15000"/>
            </a:spcAft>
            <a:buChar char="•"/>
          </a:pPr>
          <a:r>
            <a:rPr lang="en-US" sz="2000" kern="1200" dirty="0"/>
            <a:t>Sadness</a:t>
          </a:r>
        </a:p>
        <a:p>
          <a:pPr marL="228600" lvl="1" indent="-228600" algn="l" defTabSz="889000">
            <a:lnSpc>
              <a:spcPct val="110000"/>
            </a:lnSpc>
            <a:spcBef>
              <a:spcPct val="0"/>
            </a:spcBef>
            <a:spcAft>
              <a:spcPct val="15000"/>
            </a:spcAft>
            <a:buChar char="•"/>
          </a:pPr>
          <a:r>
            <a:rPr lang="en-US" sz="2000" kern="1200" dirty="0"/>
            <a:t>Disorientation</a:t>
          </a:r>
        </a:p>
        <a:p>
          <a:pPr marL="228600" lvl="1" indent="-228600" algn="l" defTabSz="889000">
            <a:lnSpc>
              <a:spcPct val="110000"/>
            </a:lnSpc>
            <a:spcBef>
              <a:spcPct val="0"/>
            </a:spcBef>
            <a:spcAft>
              <a:spcPct val="15000"/>
            </a:spcAft>
            <a:buChar char="•"/>
          </a:pPr>
          <a:r>
            <a:rPr lang="en-US" sz="2000" kern="1200" dirty="0"/>
            <a:t>Frustration</a:t>
          </a:r>
        </a:p>
        <a:p>
          <a:pPr marL="228600" lvl="1" indent="-228600" algn="l" defTabSz="889000">
            <a:lnSpc>
              <a:spcPct val="110000"/>
            </a:lnSpc>
            <a:spcBef>
              <a:spcPct val="0"/>
            </a:spcBef>
            <a:spcAft>
              <a:spcPct val="15000"/>
            </a:spcAft>
            <a:buChar char="•"/>
          </a:pPr>
          <a:r>
            <a:rPr lang="en-US" sz="2000" kern="1200" dirty="0"/>
            <a:t>Uncertainty</a:t>
          </a:r>
        </a:p>
        <a:p>
          <a:pPr marL="228600" lvl="1" indent="-228600" algn="l" defTabSz="889000">
            <a:lnSpc>
              <a:spcPct val="110000"/>
            </a:lnSpc>
            <a:spcBef>
              <a:spcPct val="0"/>
            </a:spcBef>
            <a:spcAft>
              <a:spcPct val="15000"/>
            </a:spcAft>
            <a:buChar char="•"/>
          </a:pPr>
          <a:r>
            <a:rPr lang="en-US" sz="2000" kern="1200" dirty="0"/>
            <a:t>A sense of loss</a:t>
          </a:r>
        </a:p>
      </dsp:txBody>
      <dsp:txXfrm>
        <a:off x="2625" y="1213448"/>
        <a:ext cx="2559484" cy="3509257"/>
      </dsp:txXfrm>
    </dsp:sp>
    <dsp:sp modelId="{64D503D8-519E-0E4F-98C1-BE7E290A28B8}">
      <dsp:nvSpPr>
        <dsp:cNvPr id="0" name=""/>
        <dsp:cNvSpPr/>
      </dsp:nvSpPr>
      <dsp:spPr>
        <a:xfrm>
          <a:off x="2920438" y="189654"/>
          <a:ext cx="2559484" cy="1023793"/>
        </a:xfrm>
        <a:prstGeom prst="rect">
          <a:avLst/>
        </a:prstGeom>
        <a:gradFill rotWithShape="0">
          <a:gsLst>
            <a:gs pos="0">
              <a:schemeClr val="accent4">
                <a:hueOff val="-4055151"/>
                <a:satOff val="1286"/>
                <a:lumOff val="-1177"/>
                <a:alphaOff val="0"/>
                <a:tint val="97000"/>
                <a:satMod val="100000"/>
                <a:lumMod val="102000"/>
              </a:schemeClr>
            </a:gs>
            <a:gs pos="50000">
              <a:schemeClr val="accent4">
                <a:hueOff val="-4055151"/>
                <a:satOff val="1286"/>
                <a:lumOff val="-1177"/>
                <a:alphaOff val="0"/>
                <a:shade val="100000"/>
                <a:satMod val="100000"/>
                <a:lumMod val="100000"/>
              </a:schemeClr>
            </a:gs>
            <a:gs pos="100000">
              <a:schemeClr val="accent4">
                <a:hueOff val="-4055151"/>
                <a:satOff val="1286"/>
                <a:lumOff val="-1177"/>
                <a:alphaOff val="0"/>
                <a:shade val="80000"/>
                <a:satMod val="100000"/>
                <a:lumMod val="99000"/>
              </a:schemeClr>
            </a:gs>
          </a:gsLst>
          <a:lin ang="2700000" scaled="0"/>
        </a:gradFill>
        <a:ln w="9525" cap="flat" cmpd="sng" algn="ctr">
          <a:solidFill>
            <a:schemeClr val="accent4">
              <a:hueOff val="-4055151"/>
              <a:satOff val="1286"/>
              <a:lumOff val="-1177"/>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l" defTabSz="1066800">
            <a:lnSpc>
              <a:spcPct val="90000"/>
            </a:lnSpc>
            <a:spcBef>
              <a:spcPct val="0"/>
            </a:spcBef>
            <a:spcAft>
              <a:spcPct val="35000"/>
            </a:spcAft>
            <a:buNone/>
          </a:pPr>
          <a:r>
            <a:rPr lang="en-US" sz="2400" kern="1200" dirty="0"/>
            <a:t>Neutral Zone</a:t>
          </a:r>
        </a:p>
      </dsp:txBody>
      <dsp:txXfrm>
        <a:off x="2920438" y="189654"/>
        <a:ext cx="2559484" cy="1023793"/>
      </dsp:txXfrm>
    </dsp:sp>
    <dsp:sp modelId="{E77A0FE1-3683-E14F-817F-CD1F821DE703}">
      <dsp:nvSpPr>
        <dsp:cNvPr id="0" name=""/>
        <dsp:cNvSpPr/>
      </dsp:nvSpPr>
      <dsp:spPr>
        <a:xfrm>
          <a:off x="2920438" y="1213448"/>
          <a:ext cx="2559484" cy="3509257"/>
        </a:xfrm>
        <a:prstGeom prst="rect">
          <a:avLst/>
        </a:prstGeom>
        <a:solidFill>
          <a:schemeClr val="accent4">
            <a:tint val="40000"/>
            <a:alpha val="90000"/>
            <a:hueOff val="-4059877"/>
            <a:satOff val="96"/>
            <a:lumOff val="-202"/>
            <a:alphaOff val="0"/>
          </a:schemeClr>
        </a:solidFill>
        <a:ln w="9525" cap="flat" cmpd="sng" algn="ctr">
          <a:solidFill>
            <a:schemeClr val="accent4">
              <a:tint val="40000"/>
              <a:alpha val="90000"/>
              <a:hueOff val="-4059877"/>
              <a:satOff val="96"/>
              <a:lumOff val="-202"/>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100000"/>
            </a:lnSpc>
            <a:spcBef>
              <a:spcPct val="0"/>
            </a:spcBef>
            <a:spcAft>
              <a:spcPct val="15000"/>
            </a:spcAft>
            <a:buChar char="•"/>
          </a:pPr>
          <a:r>
            <a:rPr lang="en-US" sz="2000" kern="1200" dirty="0"/>
            <a:t>Resentment towards the change initiative</a:t>
          </a:r>
        </a:p>
        <a:p>
          <a:pPr marL="228600" lvl="1" indent="-228600" algn="l" defTabSz="889000">
            <a:lnSpc>
              <a:spcPct val="100000"/>
            </a:lnSpc>
            <a:spcBef>
              <a:spcPct val="0"/>
            </a:spcBef>
            <a:spcAft>
              <a:spcPct val="15000"/>
            </a:spcAft>
            <a:buChar char="•"/>
          </a:pPr>
          <a:r>
            <a:rPr lang="en-US" sz="2000" kern="1200" dirty="0"/>
            <a:t>Low morale and low productivity</a:t>
          </a:r>
        </a:p>
        <a:p>
          <a:pPr marL="228600" lvl="1" indent="-228600" algn="l" defTabSz="889000">
            <a:lnSpc>
              <a:spcPct val="100000"/>
            </a:lnSpc>
            <a:spcBef>
              <a:spcPct val="0"/>
            </a:spcBef>
            <a:spcAft>
              <a:spcPct val="15000"/>
            </a:spcAft>
            <a:buChar char="•"/>
          </a:pPr>
          <a:r>
            <a:rPr lang="en-US" sz="2000" kern="1200" dirty="0"/>
            <a:t>Anxiety about their role, status or identity</a:t>
          </a:r>
        </a:p>
        <a:p>
          <a:pPr marL="228600" lvl="1" indent="-228600" algn="l" defTabSz="889000">
            <a:lnSpc>
              <a:spcPct val="100000"/>
            </a:lnSpc>
            <a:spcBef>
              <a:spcPct val="0"/>
            </a:spcBef>
            <a:spcAft>
              <a:spcPct val="15000"/>
            </a:spcAft>
            <a:buChar char="•"/>
          </a:pPr>
          <a:r>
            <a:rPr lang="en-US" sz="2000" kern="1200" dirty="0"/>
            <a:t>Skepticism about the change initiative</a:t>
          </a:r>
          <a:endParaRPr lang="en-US" sz="2000" b="1" kern="1200" dirty="0"/>
        </a:p>
      </dsp:txBody>
      <dsp:txXfrm>
        <a:off x="2920438" y="1213448"/>
        <a:ext cx="2559484" cy="3509257"/>
      </dsp:txXfrm>
    </dsp:sp>
    <dsp:sp modelId="{FD468F52-1C3F-A840-8032-AE8500BE6E25}">
      <dsp:nvSpPr>
        <dsp:cNvPr id="0" name=""/>
        <dsp:cNvSpPr/>
      </dsp:nvSpPr>
      <dsp:spPr>
        <a:xfrm>
          <a:off x="5838250" y="189654"/>
          <a:ext cx="2559484" cy="1023793"/>
        </a:xfrm>
        <a:prstGeom prst="rect">
          <a:avLst/>
        </a:prstGeom>
        <a:gradFill rotWithShape="0">
          <a:gsLst>
            <a:gs pos="0">
              <a:schemeClr val="accent4">
                <a:hueOff val="-8110302"/>
                <a:satOff val="2573"/>
                <a:lumOff val="-2353"/>
                <a:alphaOff val="0"/>
                <a:tint val="97000"/>
                <a:satMod val="100000"/>
                <a:lumMod val="102000"/>
              </a:schemeClr>
            </a:gs>
            <a:gs pos="50000">
              <a:schemeClr val="accent4">
                <a:hueOff val="-8110302"/>
                <a:satOff val="2573"/>
                <a:lumOff val="-2353"/>
                <a:alphaOff val="0"/>
                <a:shade val="100000"/>
                <a:satMod val="100000"/>
                <a:lumMod val="100000"/>
              </a:schemeClr>
            </a:gs>
            <a:gs pos="100000">
              <a:schemeClr val="accent4">
                <a:hueOff val="-8110302"/>
                <a:satOff val="2573"/>
                <a:lumOff val="-2353"/>
                <a:alphaOff val="0"/>
                <a:shade val="80000"/>
                <a:satMod val="100000"/>
                <a:lumMod val="99000"/>
              </a:schemeClr>
            </a:gs>
          </a:gsLst>
          <a:lin ang="2700000" scaled="0"/>
        </a:gradFill>
        <a:ln w="9525" cap="flat" cmpd="sng" algn="ctr">
          <a:solidFill>
            <a:schemeClr val="accent4">
              <a:hueOff val="-8110302"/>
              <a:satOff val="2573"/>
              <a:lumOff val="-2353"/>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l" defTabSz="1066800">
            <a:lnSpc>
              <a:spcPct val="90000"/>
            </a:lnSpc>
            <a:spcBef>
              <a:spcPct val="0"/>
            </a:spcBef>
            <a:spcAft>
              <a:spcPct val="35000"/>
            </a:spcAft>
            <a:buNone/>
          </a:pPr>
          <a:r>
            <a:rPr lang="en-US" sz="2400" kern="1200" dirty="0"/>
            <a:t>New Beginnings</a:t>
          </a:r>
        </a:p>
      </dsp:txBody>
      <dsp:txXfrm>
        <a:off x="5838250" y="189654"/>
        <a:ext cx="2559484" cy="1023793"/>
      </dsp:txXfrm>
    </dsp:sp>
    <dsp:sp modelId="{91811E49-5AC9-8447-8D91-75437350149E}">
      <dsp:nvSpPr>
        <dsp:cNvPr id="0" name=""/>
        <dsp:cNvSpPr/>
      </dsp:nvSpPr>
      <dsp:spPr>
        <a:xfrm>
          <a:off x="5838250" y="1213448"/>
          <a:ext cx="2559484" cy="3509257"/>
        </a:xfrm>
        <a:prstGeom prst="rect">
          <a:avLst/>
        </a:prstGeom>
        <a:solidFill>
          <a:schemeClr val="accent4">
            <a:tint val="40000"/>
            <a:alpha val="90000"/>
            <a:hueOff val="-8119753"/>
            <a:satOff val="193"/>
            <a:lumOff val="-404"/>
            <a:alphaOff val="0"/>
          </a:schemeClr>
        </a:solidFill>
        <a:ln w="9525" cap="flat" cmpd="sng" algn="ctr">
          <a:solidFill>
            <a:schemeClr val="accent4">
              <a:tint val="40000"/>
              <a:alpha val="90000"/>
              <a:hueOff val="-8119753"/>
              <a:satOff val="193"/>
              <a:lumOff val="-404"/>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110000"/>
            </a:lnSpc>
            <a:spcBef>
              <a:spcPct val="0"/>
            </a:spcBef>
            <a:spcAft>
              <a:spcPct val="15000"/>
            </a:spcAft>
            <a:buChar char="•"/>
          </a:pPr>
          <a:r>
            <a:rPr lang="en-US" sz="2000" kern="1200" dirty="0"/>
            <a:t>High energy</a:t>
          </a:r>
        </a:p>
        <a:p>
          <a:pPr marL="228600" lvl="1" indent="-228600" algn="l" defTabSz="889000">
            <a:lnSpc>
              <a:spcPct val="110000"/>
            </a:lnSpc>
            <a:spcBef>
              <a:spcPct val="0"/>
            </a:spcBef>
            <a:spcAft>
              <a:spcPct val="15000"/>
            </a:spcAft>
            <a:buChar char="•"/>
          </a:pPr>
          <a:r>
            <a:rPr lang="en-US" sz="2000" kern="1200" dirty="0"/>
            <a:t>Openness to learning</a:t>
          </a:r>
        </a:p>
        <a:p>
          <a:pPr marL="228600" lvl="1" indent="-228600" algn="l" defTabSz="889000">
            <a:lnSpc>
              <a:spcPct val="110000"/>
            </a:lnSpc>
            <a:spcBef>
              <a:spcPct val="0"/>
            </a:spcBef>
            <a:spcAft>
              <a:spcPct val="15000"/>
            </a:spcAft>
            <a:buChar char="•"/>
          </a:pPr>
          <a:r>
            <a:rPr lang="en-US" sz="2000" kern="1200" dirty="0"/>
            <a:t>Renewed commitment to the group or their role</a:t>
          </a:r>
        </a:p>
      </dsp:txBody>
      <dsp:txXfrm>
        <a:off x="5838250" y="1213448"/>
        <a:ext cx="2559484" cy="35092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500999-7E37-4627-8A6B-4FBBA007491A}">
      <dsp:nvSpPr>
        <dsp:cNvPr id="0" name=""/>
        <dsp:cNvSpPr/>
      </dsp:nvSpPr>
      <dsp:spPr>
        <a:xfrm>
          <a:off x="0" y="259930"/>
          <a:ext cx="2799079" cy="396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en-CA" sz="2000" i="1" kern="1200" dirty="0"/>
            <a:t>Hold Space</a:t>
          </a:r>
        </a:p>
      </dsp:txBody>
      <dsp:txXfrm>
        <a:off x="0" y="259930"/>
        <a:ext cx="2799079" cy="396000"/>
      </dsp:txXfrm>
    </dsp:sp>
    <dsp:sp modelId="{33B0C01F-B4AA-416D-8B7E-A03DE891E22F}">
      <dsp:nvSpPr>
        <dsp:cNvPr id="0" name=""/>
        <dsp:cNvSpPr/>
      </dsp:nvSpPr>
      <dsp:spPr>
        <a:xfrm>
          <a:off x="2799079" y="99055"/>
          <a:ext cx="559816" cy="717750"/>
        </a:xfrm>
        <a:prstGeom prst="leftBrace">
          <a:avLst>
            <a:gd name="adj1" fmla="val 35000"/>
            <a:gd name="adj2" fmla="val 50000"/>
          </a:avLst>
        </a:pr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6B64281-6714-41C0-A1AA-9B1EC52FA602}">
      <dsp:nvSpPr>
        <dsp:cNvPr id="0" name=""/>
        <dsp:cNvSpPr/>
      </dsp:nvSpPr>
      <dsp:spPr>
        <a:xfrm>
          <a:off x="3582822" y="99055"/>
          <a:ext cx="7613497" cy="7177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15000"/>
            </a:spcAft>
            <a:buChar char="•"/>
          </a:pPr>
          <a:r>
            <a:rPr lang="en-CA" sz="2000" kern="1200" dirty="0"/>
            <a:t>For whatever comes up – feelings or emotions. Hold space without judgment.</a:t>
          </a:r>
        </a:p>
      </dsp:txBody>
      <dsp:txXfrm>
        <a:off x="3582822" y="99055"/>
        <a:ext cx="7613497" cy="717750"/>
      </dsp:txXfrm>
    </dsp:sp>
    <dsp:sp modelId="{BAF73145-8A1F-48AD-93CF-3AC7D3866D67}">
      <dsp:nvSpPr>
        <dsp:cNvPr id="0" name=""/>
        <dsp:cNvSpPr/>
      </dsp:nvSpPr>
      <dsp:spPr>
        <a:xfrm>
          <a:off x="0" y="1049680"/>
          <a:ext cx="2796346" cy="396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en-CA" sz="2000" i="1" kern="1200" dirty="0"/>
            <a:t>Acknowledge Them</a:t>
          </a:r>
        </a:p>
      </dsp:txBody>
      <dsp:txXfrm>
        <a:off x="0" y="1049680"/>
        <a:ext cx="2796346" cy="396000"/>
      </dsp:txXfrm>
    </dsp:sp>
    <dsp:sp modelId="{A19C6061-7BA7-427B-B5BA-A121EF7867F6}">
      <dsp:nvSpPr>
        <dsp:cNvPr id="0" name=""/>
        <dsp:cNvSpPr/>
      </dsp:nvSpPr>
      <dsp:spPr>
        <a:xfrm>
          <a:off x="2796346" y="888805"/>
          <a:ext cx="559269" cy="717750"/>
        </a:xfrm>
        <a:prstGeom prst="leftBrace">
          <a:avLst>
            <a:gd name="adj1" fmla="val 35000"/>
            <a:gd name="adj2" fmla="val 50000"/>
          </a:avLst>
        </a:pr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CA57AA1-515C-498B-84D7-641EC798E4EC}">
      <dsp:nvSpPr>
        <dsp:cNvPr id="0" name=""/>
        <dsp:cNvSpPr/>
      </dsp:nvSpPr>
      <dsp:spPr>
        <a:xfrm>
          <a:off x="3579323" y="888805"/>
          <a:ext cx="7606062" cy="7177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15000"/>
            </a:spcAft>
            <a:buChar char="•"/>
          </a:pPr>
          <a:r>
            <a:rPr lang="en-CA" sz="2000" kern="1200" dirty="0"/>
            <a:t>Provide them with an acknowledgement of  who they are as a person, their work and efforts, and ask how you can support them.</a:t>
          </a:r>
        </a:p>
      </dsp:txBody>
      <dsp:txXfrm>
        <a:off x="3579323" y="888805"/>
        <a:ext cx="7606062" cy="717750"/>
      </dsp:txXfrm>
    </dsp:sp>
    <dsp:sp modelId="{4BD3ADD4-BD83-4D87-BBCD-5D8857D8E515}">
      <dsp:nvSpPr>
        <dsp:cNvPr id="0" name=""/>
        <dsp:cNvSpPr/>
      </dsp:nvSpPr>
      <dsp:spPr>
        <a:xfrm>
          <a:off x="0" y="1975555"/>
          <a:ext cx="2796346" cy="396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en-CA" sz="2000" i="1" kern="1200" dirty="0"/>
            <a:t>Match Them</a:t>
          </a:r>
        </a:p>
      </dsp:txBody>
      <dsp:txXfrm>
        <a:off x="0" y="1975555"/>
        <a:ext cx="2796346" cy="396000"/>
      </dsp:txXfrm>
    </dsp:sp>
    <dsp:sp modelId="{8C3DF7BF-4C7B-4A29-81F9-E560B5ABC540}">
      <dsp:nvSpPr>
        <dsp:cNvPr id="0" name=""/>
        <dsp:cNvSpPr/>
      </dsp:nvSpPr>
      <dsp:spPr>
        <a:xfrm>
          <a:off x="2796346" y="1678555"/>
          <a:ext cx="559269" cy="990000"/>
        </a:xfrm>
        <a:prstGeom prst="leftBrace">
          <a:avLst>
            <a:gd name="adj1" fmla="val 35000"/>
            <a:gd name="adj2" fmla="val 50000"/>
          </a:avLst>
        </a:pr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E220662-B5B3-47AC-A099-BB98F3E0A4B8}">
      <dsp:nvSpPr>
        <dsp:cNvPr id="0" name=""/>
        <dsp:cNvSpPr/>
      </dsp:nvSpPr>
      <dsp:spPr>
        <a:xfrm>
          <a:off x="3579323" y="1678555"/>
          <a:ext cx="7606062" cy="99000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15000"/>
            </a:spcAft>
            <a:buChar char="•"/>
          </a:pPr>
          <a:r>
            <a:rPr lang="en-CA" sz="2000" kern="1200" dirty="0"/>
            <a:t>Match their energy and body language (fast paced, slower paced).Write down what they said, read it back and ask if there is anything else.</a:t>
          </a:r>
        </a:p>
      </dsp:txBody>
      <dsp:txXfrm>
        <a:off x="3579323" y="1678555"/>
        <a:ext cx="7606062" cy="990000"/>
      </dsp:txXfrm>
    </dsp:sp>
    <dsp:sp modelId="{6838C62C-6198-46D0-A69E-7C1690FE1B37}">
      <dsp:nvSpPr>
        <dsp:cNvPr id="0" name=""/>
        <dsp:cNvSpPr/>
      </dsp:nvSpPr>
      <dsp:spPr>
        <a:xfrm>
          <a:off x="0" y="2901430"/>
          <a:ext cx="2796346" cy="396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en-CA" sz="2000" i="1" kern="1200" dirty="0"/>
            <a:t>Give Them Space</a:t>
          </a:r>
        </a:p>
      </dsp:txBody>
      <dsp:txXfrm>
        <a:off x="0" y="2901430"/>
        <a:ext cx="2796346" cy="396000"/>
      </dsp:txXfrm>
    </dsp:sp>
    <dsp:sp modelId="{D5DA35BC-FC98-4C95-AA7A-13242A788E4A}">
      <dsp:nvSpPr>
        <dsp:cNvPr id="0" name=""/>
        <dsp:cNvSpPr/>
      </dsp:nvSpPr>
      <dsp:spPr>
        <a:xfrm>
          <a:off x="2796346" y="2740555"/>
          <a:ext cx="559269" cy="717750"/>
        </a:xfrm>
        <a:prstGeom prst="leftBrace">
          <a:avLst>
            <a:gd name="adj1" fmla="val 35000"/>
            <a:gd name="adj2" fmla="val 50000"/>
          </a:avLst>
        </a:pr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CB9F749-24E2-4F04-A577-9D42FB39C9C2}">
      <dsp:nvSpPr>
        <dsp:cNvPr id="0" name=""/>
        <dsp:cNvSpPr/>
      </dsp:nvSpPr>
      <dsp:spPr>
        <a:xfrm>
          <a:off x="3579323" y="2740555"/>
          <a:ext cx="7606062" cy="7177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15000"/>
            </a:spcAft>
            <a:buChar char="•"/>
          </a:pPr>
          <a:r>
            <a:rPr lang="en-CA" sz="2000" kern="1200" dirty="0"/>
            <a:t>Allow them to go through whatever they are going through. Things might be coming up for them from the past – this is a gift.</a:t>
          </a:r>
        </a:p>
      </dsp:txBody>
      <dsp:txXfrm>
        <a:off x="3579323" y="2740555"/>
        <a:ext cx="7606062" cy="717750"/>
      </dsp:txXfrm>
    </dsp:sp>
    <dsp:sp modelId="{77E96D47-E518-4DD8-9A3F-91FD26FCCC26}">
      <dsp:nvSpPr>
        <dsp:cNvPr id="0" name=""/>
        <dsp:cNvSpPr/>
      </dsp:nvSpPr>
      <dsp:spPr>
        <a:xfrm>
          <a:off x="0" y="3715930"/>
          <a:ext cx="2796346" cy="396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en-CA" sz="2000" i="1" kern="1200" dirty="0"/>
            <a:t>Ask Permission</a:t>
          </a:r>
        </a:p>
      </dsp:txBody>
      <dsp:txXfrm>
        <a:off x="0" y="3715930"/>
        <a:ext cx="2796346" cy="396000"/>
      </dsp:txXfrm>
    </dsp:sp>
    <dsp:sp modelId="{52C0A23D-8E76-4EC2-887A-EBC156339C0C}">
      <dsp:nvSpPr>
        <dsp:cNvPr id="0" name=""/>
        <dsp:cNvSpPr/>
      </dsp:nvSpPr>
      <dsp:spPr>
        <a:xfrm>
          <a:off x="2796346" y="3530305"/>
          <a:ext cx="559269" cy="767250"/>
        </a:xfrm>
        <a:prstGeom prst="leftBrace">
          <a:avLst>
            <a:gd name="adj1" fmla="val 35000"/>
            <a:gd name="adj2" fmla="val 50000"/>
          </a:avLst>
        </a:pr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4D3F320-4D58-49FC-B3BE-9431C35BE5AB}">
      <dsp:nvSpPr>
        <dsp:cNvPr id="0" name=""/>
        <dsp:cNvSpPr/>
      </dsp:nvSpPr>
      <dsp:spPr>
        <a:xfrm>
          <a:off x="3579323" y="3530305"/>
          <a:ext cx="7606062" cy="7672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15000"/>
            </a:spcAft>
            <a:buChar char="•"/>
          </a:pPr>
          <a:r>
            <a:rPr lang="en-CA" sz="2000" kern="1200" dirty="0"/>
            <a:t>Ask them whether they are open to questions.</a:t>
          </a:r>
        </a:p>
        <a:p>
          <a:pPr marL="228600" lvl="1" indent="-228600" algn="l" defTabSz="889000">
            <a:lnSpc>
              <a:spcPct val="90000"/>
            </a:lnSpc>
            <a:spcBef>
              <a:spcPct val="0"/>
            </a:spcBef>
            <a:spcAft>
              <a:spcPct val="15000"/>
            </a:spcAft>
            <a:buChar char="•"/>
          </a:pPr>
          <a:r>
            <a:rPr lang="en-CA" sz="2000" kern="1200" dirty="0"/>
            <a:t>If you’re offering suggestions or advice, ask if they are open to it.</a:t>
          </a:r>
        </a:p>
      </dsp:txBody>
      <dsp:txXfrm>
        <a:off x="3579323" y="3530305"/>
        <a:ext cx="7606062" cy="767250"/>
      </dsp:txXfrm>
    </dsp:sp>
    <dsp:sp modelId="{D2703BA6-D8B4-459D-88F2-B0F7FD53CD2C}">
      <dsp:nvSpPr>
        <dsp:cNvPr id="0" name=""/>
        <dsp:cNvSpPr/>
      </dsp:nvSpPr>
      <dsp:spPr>
        <a:xfrm>
          <a:off x="0" y="4530430"/>
          <a:ext cx="2799079" cy="396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en-CA" sz="2000" i="1" kern="1200" dirty="0"/>
            <a:t>Engage Them</a:t>
          </a:r>
        </a:p>
      </dsp:txBody>
      <dsp:txXfrm>
        <a:off x="0" y="4530430"/>
        <a:ext cx="2799079" cy="396000"/>
      </dsp:txXfrm>
    </dsp:sp>
    <dsp:sp modelId="{8F2FB295-59A1-4370-9760-9F2F4466567B}">
      <dsp:nvSpPr>
        <dsp:cNvPr id="0" name=""/>
        <dsp:cNvSpPr/>
      </dsp:nvSpPr>
      <dsp:spPr>
        <a:xfrm>
          <a:off x="2799079" y="4369555"/>
          <a:ext cx="559816" cy="717750"/>
        </a:xfrm>
        <a:prstGeom prst="leftBrace">
          <a:avLst>
            <a:gd name="adj1" fmla="val 35000"/>
            <a:gd name="adj2" fmla="val 50000"/>
          </a:avLst>
        </a:pr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937627E-A8E7-4CAF-B2DD-D2510D76D0BC}">
      <dsp:nvSpPr>
        <dsp:cNvPr id="0" name=""/>
        <dsp:cNvSpPr/>
      </dsp:nvSpPr>
      <dsp:spPr>
        <a:xfrm>
          <a:off x="3582822" y="4369555"/>
          <a:ext cx="7613497" cy="7177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15000"/>
            </a:spcAft>
            <a:buChar char="•"/>
          </a:pPr>
          <a:r>
            <a:rPr lang="en-CA" sz="2000" kern="1200" dirty="0"/>
            <a:t>Engage them at eye level so they feel seen and heard without responding.</a:t>
          </a:r>
        </a:p>
      </dsp:txBody>
      <dsp:txXfrm>
        <a:off x="3582822" y="4369555"/>
        <a:ext cx="7613497" cy="71775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DD77CF-E916-452D-BCEE-8AB00A6013ED}" type="datetimeFigureOut">
              <a:rPr lang="en-CA" smtClean="0"/>
              <a:t>2022-05-25</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D9CE59-4EB2-41DE-BB56-0FD27BEB0F60}" type="slidenum">
              <a:rPr lang="en-CA" smtClean="0"/>
              <a:t>‹#›</a:t>
            </a:fld>
            <a:endParaRPr lang="en-CA"/>
          </a:p>
        </p:txBody>
      </p:sp>
    </p:spTree>
    <p:extLst>
      <p:ext uri="{BB962C8B-B14F-4D97-AF65-F5344CB8AC3E}">
        <p14:creationId xmlns:p14="http://schemas.microsoft.com/office/powerpoint/2010/main" val="18260545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07D9CE59-4EB2-41DE-BB56-0FD27BEB0F60}" type="slidenum">
              <a:rPr lang="en-CA" smtClean="0"/>
              <a:t>1</a:t>
            </a:fld>
            <a:endParaRPr lang="en-CA" dirty="0"/>
          </a:p>
        </p:txBody>
      </p:sp>
    </p:spTree>
    <p:extLst>
      <p:ext uri="{BB962C8B-B14F-4D97-AF65-F5344CB8AC3E}">
        <p14:creationId xmlns:p14="http://schemas.microsoft.com/office/powerpoint/2010/main" val="36924267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ea typeface="ＭＳ Ｐゴシック" panose="020B0600070205080204" pitchFamily="34" charset="-128"/>
              </a:rPr>
              <a:t>In the past 20 months,</a:t>
            </a:r>
          </a:p>
          <a:p>
            <a:endParaRPr lang="en-CA" altLang="en-US" dirty="0">
              <a:ea typeface="ＭＳ Ｐゴシック" panose="020B0600070205080204" pitchFamily="34" charset="-128"/>
            </a:endParaRPr>
          </a:p>
          <a:p>
            <a:r>
              <a:rPr lang="en-US" sz="1200" dirty="0"/>
              <a:t>How</a:t>
            </a:r>
            <a:r>
              <a:rPr lang="en-US" sz="1200" baseline="0" dirty="0"/>
              <a:t> many of you dealt with </a:t>
            </a:r>
            <a:r>
              <a:rPr lang="en-US" sz="1200" dirty="0" err="1"/>
              <a:t>covid</a:t>
            </a:r>
            <a:r>
              <a:rPr lang="en-US" sz="1200" dirty="0"/>
              <a:t> patients?</a:t>
            </a:r>
          </a:p>
          <a:p>
            <a:r>
              <a:rPr lang="en-US" sz="1200" dirty="0"/>
              <a:t>Moved around to different areas?</a:t>
            </a:r>
          </a:p>
          <a:p>
            <a:r>
              <a:rPr lang="en-US" sz="1200" dirty="0"/>
              <a:t>Stayed</a:t>
            </a:r>
            <a:r>
              <a:rPr lang="en-US" sz="1200" baseline="0" dirty="0"/>
              <a:t> in a hotel or away from family and friends?</a:t>
            </a:r>
          </a:p>
          <a:p>
            <a:r>
              <a:rPr lang="en-US" sz="1200" dirty="0"/>
              <a:t>Overtime?  </a:t>
            </a:r>
          </a:p>
          <a:p>
            <a:r>
              <a:rPr lang="en-US" sz="1200" dirty="0"/>
              <a:t>Shut down elective surgeries?</a:t>
            </a:r>
          </a:p>
          <a:p>
            <a:r>
              <a:rPr lang="en-US" sz="1200" dirty="0"/>
              <a:t>Created</a:t>
            </a:r>
            <a:r>
              <a:rPr lang="en-US" sz="1200" baseline="0" dirty="0"/>
              <a:t> or involved in some kind of </a:t>
            </a:r>
            <a:r>
              <a:rPr lang="en-US" sz="1200" dirty="0"/>
              <a:t> surgical initiative?</a:t>
            </a:r>
          </a:p>
          <a:p>
            <a:r>
              <a:rPr lang="en-US" sz="1200" dirty="0" err="1"/>
              <a:t>Overwelmed</a:t>
            </a:r>
            <a:r>
              <a:rPr lang="en-US" sz="1200" dirty="0"/>
              <a:t>?</a:t>
            </a:r>
          </a:p>
          <a:p>
            <a:r>
              <a:rPr lang="en-US" sz="1200" dirty="0"/>
              <a:t>Exhausted?</a:t>
            </a:r>
          </a:p>
          <a:p>
            <a:r>
              <a:rPr lang="en-US" sz="1200" dirty="0"/>
              <a:t>Felt</a:t>
            </a:r>
            <a:r>
              <a:rPr lang="en-US" sz="1200" baseline="0" dirty="0"/>
              <a:t> like you couldn’t get through it? </a:t>
            </a:r>
          </a:p>
          <a:p>
            <a:r>
              <a:rPr lang="en-US" sz="1200" baseline="0" dirty="0"/>
              <a:t>Failed in what you were doing? </a:t>
            </a:r>
          </a:p>
          <a:p>
            <a:r>
              <a:rPr lang="en-US" sz="1200" baseline="0" dirty="0"/>
              <a:t>Felt that you had to choose between helping the patient or your self care</a:t>
            </a:r>
          </a:p>
          <a:p>
            <a:r>
              <a:rPr lang="en-US" sz="1200" baseline="0" dirty="0"/>
              <a:t>You are all here today so you were successful in getting through it, however that looked for you. </a:t>
            </a:r>
          </a:p>
          <a:p>
            <a:endParaRPr lang="en-US" sz="1200" baseline="0" dirty="0"/>
          </a:p>
          <a:p>
            <a:r>
              <a:rPr lang="en-US" sz="1200" baseline="0" dirty="0"/>
              <a:t>What have you done and can you let go of to move ?</a:t>
            </a:r>
          </a:p>
          <a:p>
            <a:r>
              <a:rPr lang="en-US" sz="1200" baseline="0" dirty="0"/>
              <a:t>What did you learn about yourself – as this was no accident</a:t>
            </a:r>
          </a:p>
          <a:p>
            <a:r>
              <a:rPr lang="en-US" sz="1200" baseline="0" dirty="0"/>
              <a:t>What is important to you at this time? </a:t>
            </a:r>
          </a:p>
          <a:p>
            <a:endParaRPr lang="en-US" sz="1200" baseline="0" dirty="0"/>
          </a:p>
          <a:p>
            <a:endParaRPr lang="en-US" sz="1200" baseline="0" dirty="0"/>
          </a:p>
          <a:p>
            <a:r>
              <a:rPr lang="en-US" sz="1200" baseline="0" dirty="0"/>
              <a:t>This video is for you…. </a:t>
            </a:r>
            <a:br>
              <a:rPr lang="en-US" sz="1200" dirty="0"/>
            </a:br>
            <a:endParaRPr lang="en-CA" altLang="en-US" dirty="0">
              <a:ea typeface="ＭＳ Ｐゴシック" panose="020B0600070205080204" pitchFamily="34" charset="-128"/>
            </a:endParaRPr>
          </a:p>
          <a:p>
            <a:endParaRPr lang="en-CA" altLang="en-US" dirty="0">
              <a:ea typeface="ＭＳ Ｐゴシック" panose="020B0600070205080204" pitchFamily="34" charset="-128"/>
            </a:endParaRPr>
          </a:p>
        </p:txBody>
      </p:sp>
      <p:sp>
        <p:nvSpPr>
          <p:cNvPr id="4" name="Slide Number Placeholder 3"/>
          <p:cNvSpPr>
            <a:spLocks noGrp="1"/>
          </p:cNvSpPr>
          <p:nvPr>
            <p:ph type="sldNum" sz="quarter" idx="10"/>
          </p:nvPr>
        </p:nvSpPr>
        <p:spPr/>
        <p:txBody>
          <a:bodyPr/>
          <a:lstStyle/>
          <a:p>
            <a:fld id="{07D9CE59-4EB2-41DE-BB56-0FD27BEB0F60}" type="slidenum">
              <a:rPr lang="en-CA" smtClean="0"/>
              <a:t>2</a:t>
            </a:fld>
            <a:endParaRPr lang="en-CA"/>
          </a:p>
        </p:txBody>
      </p:sp>
    </p:spTree>
    <p:extLst>
      <p:ext uri="{BB962C8B-B14F-4D97-AF65-F5344CB8AC3E}">
        <p14:creationId xmlns:p14="http://schemas.microsoft.com/office/powerpoint/2010/main" val="1709542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a:ea typeface="ＭＳ Ｐゴシック" panose="020B0600070205080204" pitchFamily="34" charset="-128"/>
            </a:endParaRPr>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C4508FE-BC5D-4B1A-8971-57A0DA5D8DB1}" type="slidenum">
              <a:rPr lang="en-CA" altLang="en-US" smtClean="0">
                <a:ea typeface="ＭＳ Ｐゴシック" panose="020B0600070205080204" pitchFamily="34" charset="-128"/>
              </a:rPr>
              <a:pPr fontAlgn="base">
                <a:spcBef>
                  <a:spcPct val="0"/>
                </a:spcBef>
                <a:spcAft>
                  <a:spcPct val="0"/>
                </a:spcAft>
              </a:pPr>
              <a:t>3</a:t>
            </a:fld>
            <a:endParaRPr lang="en-CA" altLang="en-US">
              <a:ea typeface="ＭＳ Ｐゴシック" panose="020B0600070205080204" pitchFamily="34" charset="-128"/>
            </a:endParaRPr>
          </a:p>
        </p:txBody>
      </p:sp>
    </p:spTree>
    <p:extLst>
      <p:ext uri="{BB962C8B-B14F-4D97-AF65-F5344CB8AC3E}">
        <p14:creationId xmlns:p14="http://schemas.microsoft.com/office/powerpoint/2010/main" val="14269717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ltLang="en-US" dirty="0">
                <a:ea typeface="ＭＳ Ｐゴシック" panose="020B0600070205080204" pitchFamily="34" charset="-128"/>
              </a:rPr>
              <a:t>https://www.youtube.com/watch?v=jwjGw3BCryI (to 7min)</a:t>
            </a:r>
          </a:p>
          <a:p>
            <a:endParaRPr lang="en-CA"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4" name="Slide Number Placeholder 3"/>
          <p:cNvSpPr>
            <a:spLocks noGrp="1"/>
          </p:cNvSpPr>
          <p:nvPr>
            <p:ph type="sldNum" sz="quarter" idx="10"/>
          </p:nvPr>
        </p:nvSpPr>
        <p:spPr/>
        <p:txBody>
          <a:bodyPr/>
          <a:lstStyle/>
          <a:p>
            <a:fld id="{07D9CE59-4EB2-41DE-BB56-0FD27BEB0F60}" type="slidenum">
              <a:rPr lang="en-CA" smtClean="0"/>
              <a:t>4</a:t>
            </a:fld>
            <a:endParaRPr lang="en-CA"/>
          </a:p>
        </p:txBody>
      </p:sp>
    </p:spTree>
    <p:extLst>
      <p:ext uri="{BB962C8B-B14F-4D97-AF65-F5344CB8AC3E}">
        <p14:creationId xmlns:p14="http://schemas.microsoft.com/office/powerpoint/2010/main" val="28181310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How many</a:t>
            </a:r>
            <a:r>
              <a:rPr lang="en-US" sz="1200" b="0" i="0" kern="1200" baseline="0" dirty="0">
                <a:solidFill>
                  <a:schemeClr val="tx1"/>
                </a:solidFill>
                <a:effectLst/>
                <a:latin typeface="+mn-lt"/>
                <a:ea typeface="+mn-ea"/>
                <a:cs typeface="+mn-cs"/>
              </a:rPr>
              <a:t> of your were </a:t>
            </a:r>
            <a:r>
              <a:rPr lang="en-US" sz="1200" b="0" i="0" kern="1200" dirty="0">
                <a:solidFill>
                  <a:schemeClr val="tx1"/>
                </a:solidFill>
                <a:effectLst/>
                <a:latin typeface="+mn-lt"/>
                <a:ea typeface="+mn-ea"/>
                <a:cs typeface="+mn-cs"/>
              </a:rPr>
              <a:t> so frustrated and angry and felt</a:t>
            </a:r>
            <a:r>
              <a:rPr lang="en-US" sz="1200" b="0" i="0" kern="1200" baseline="0" dirty="0">
                <a:solidFill>
                  <a:schemeClr val="tx1"/>
                </a:solidFill>
                <a:effectLst/>
                <a:latin typeface="+mn-lt"/>
                <a:ea typeface="+mn-ea"/>
                <a:cs typeface="+mn-cs"/>
              </a:rPr>
              <a:t> guilty </a:t>
            </a:r>
            <a:r>
              <a:rPr lang="en-US" sz="1200" b="0" i="0" kern="1200" dirty="0">
                <a:solidFill>
                  <a:schemeClr val="tx1"/>
                </a:solidFill>
                <a:effectLst/>
                <a:latin typeface="+mn-lt"/>
                <a:ea typeface="+mn-ea"/>
                <a:cs typeface="+mn-cs"/>
              </a:rPr>
              <a:t>because you are nurses and</a:t>
            </a:r>
            <a:r>
              <a:rPr lang="en-US" sz="1200" b="0" i="0" kern="1200" baseline="0" dirty="0">
                <a:solidFill>
                  <a:schemeClr val="tx1"/>
                </a:solidFill>
                <a:effectLst/>
                <a:latin typeface="+mn-lt"/>
                <a:ea typeface="+mn-ea"/>
                <a:cs typeface="+mn-cs"/>
              </a:rPr>
              <a:t> had to do self care</a:t>
            </a:r>
            <a:r>
              <a:rPr lang="en-US" sz="1200" b="0" i="0" kern="1200" dirty="0">
                <a:solidFill>
                  <a:schemeClr val="tx1"/>
                </a:solidFill>
                <a:effectLst/>
                <a:latin typeface="+mn-lt"/>
                <a:ea typeface="+mn-ea"/>
                <a:cs typeface="+mn-cs"/>
              </a:rPr>
              <a:t>.</a:t>
            </a:r>
            <a:r>
              <a:rPr lang="en-US" sz="1200" b="0" i="0" kern="1200" baseline="0" dirty="0">
                <a:solidFill>
                  <a:schemeClr val="tx1"/>
                </a:solidFill>
                <a:effectLst/>
                <a:latin typeface="+mn-lt"/>
                <a:ea typeface="+mn-ea"/>
                <a:cs typeface="+mn-cs"/>
              </a:rPr>
              <a:t>  There is no accident you went though all you went though the past 20 min.  Reflecting on what you did, the hardships, the tears, the almost giving up.  </a:t>
            </a:r>
          </a:p>
          <a:p>
            <a:endParaRPr lang="en-US" sz="1200" b="0" i="0" kern="1200" baseline="0" dirty="0">
              <a:solidFill>
                <a:schemeClr val="tx1"/>
              </a:solidFill>
              <a:effectLst/>
              <a:latin typeface="+mn-lt"/>
              <a:ea typeface="+mn-ea"/>
              <a:cs typeface="+mn-cs"/>
            </a:endParaRPr>
          </a:p>
          <a:p>
            <a:pPr marL="171450" indent="-171450">
              <a:buFontTx/>
              <a:buChar char="-"/>
            </a:pPr>
            <a:r>
              <a:rPr lang="en-US" sz="1200" b="0" i="0" kern="1200" baseline="0" dirty="0">
                <a:solidFill>
                  <a:schemeClr val="tx1"/>
                </a:solidFill>
                <a:effectLst/>
                <a:latin typeface="+mn-lt"/>
                <a:ea typeface="+mn-ea"/>
                <a:cs typeface="+mn-cs"/>
              </a:rPr>
              <a:t>Take a few minutes to think about what can you let go of?  You were successful in getting though it.   In the video, it talks about </a:t>
            </a:r>
            <a:r>
              <a:rPr lang="en-US" sz="1200" b="0" i="0" kern="1200" dirty="0">
                <a:solidFill>
                  <a:schemeClr val="tx1"/>
                </a:solidFill>
                <a:effectLst/>
                <a:latin typeface="+mn-lt"/>
                <a:ea typeface="+mn-ea"/>
                <a:cs typeface="+mn-cs"/>
              </a:rPr>
              <a:t>“</a:t>
            </a:r>
            <a:r>
              <a:rPr lang="en-US" sz="1200" b="0" i="0" kern="1200" baseline="0" dirty="0">
                <a:solidFill>
                  <a:schemeClr val="tx1"/>
                </a:solidFill>
                <a:effectLst/>
                <a:latin typeface="+mn-lt"/>
                <a:ea typeface="+mn-ea"/>
                <a:cs typeface="+mn-cs"/>
              </a:rPr>
              <a:t>everyone is looking for a transformation without being inconvenience of being uncomfortable” </a:t>
            </a:r>
          </a:p>
          <a:p>
            <a:pPr marL="171450" indent="-171450">
              <a:buFontTx/>
              <a:buChar char="-"/>
            </a:pPr>
            <a:endParaRPr lang="en-US" sz="1200" b="0" i="0" kern="1200" baseline="0" dirty="0">
              <a:solidFill>
                <a:schemeClr val="tx1"/>
              </a:solidFill>
              <a:effectLst/>
              <a:latin typeface="+mn-lt"/>
              <a:ea typeface="+mn-ea"/>
              <a:cs typeface="+mn-cs"/>
            </a:endParaRPr>
          </a:p>
          <a:p>
            <a:pPr marL="171450" indent="-171450">
              <a:buFontTx/>
              <a:buChar char="-"/>
            </a:pPr>
            <a:r>
              <a:rPr lang="en-US" sz="1200" b="0" i="0" kern="1200" baseline="0" dirty="0">
                <a:solidFill>
                  <a:schemeClr val="tx1"/>
                </a:solidFill>
                <a:effectLst/>
                <a:latin typeface="+mn-lt"/>
                <a:ea typeface="+mn-ea"/>
                <a:cs typeface="+mn-cs"/>
              </a:rPr>
              <a:t>What did you learn about yourself and what is important to you at this time ? ( at your tables, one at a time, say your name, where you work and answer the question). I will give you 15 min or at your tables.  </a:t>
            </a:r>
          </a:p>
          <a:p>
            <a:pPr marL="171450" indent="-171450">
              <a:buFontTx/>
              <a:buChar char="-"/>
            </a:pPr>
            <a:endParaRPr lang="en-US" sz="1200" b="0" i="0" kern="1200" baseline="0" dirty="0">
              <a:solidFill>
                <a:schemeClr val="tx1"/>
              </a:solidFill>
              <a:effectLst/>
              <a:latin typeface="+mn-lt"/>
              <a:ea typeface="+mn-ea"/>
              <a:cs typeface="+mn-cs"/>
            </a:endParaRPr>
          </a:p>
          <a:p>
            <a:pPr marL="171450" indent="-171450">
              <a:buFontTx/>
              <a:buChar char="-"/>
            </a:pPr>
            <a:endParaRPr lang="en-US" sz="1200" b="0" i="0" kern="1200" baseline="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Two rotations of 15min…. </a:t>
            </a:r>
            <a:br>
              <a:rPr lang="en-US" dirty="0"/>
            </a:br>
            <a:br>
              <a:rPr lang="en-US" dirty="0"/>
            </a:br>
            <a:endParaRPr lang="en-CA" dirty="0"/>
          </a:p>
        </p:txBody>
      </p:sp>
      <p:sp>
        <p:nvSpPr>
          <p:cNvPr id="4" name="Slide Number Placeholder 3"/>
          <p:cNvSpPr>
            <a:spLocks noGrp="1"/>
          </p:cNvSpPr>
          <p:nvPr>
            <p:ph type="sldNum" sz="quarter" idx="10"/>
          </p:nvPr>
        </p:nvSpPr>
        <p:spPr/>
        <p:txBody>
          <a:bodyPr/>
          <a:lstStyle/>
          <a:p>
            <a:fld id="{07D9CE59-4EB2-41DE-BB56-0FD27BEB0F60}" type="slidenum">
              <a:rPr lang="en-CA" smtClean="0"/>
              <a:t>5</a:t>
            </a:fld>
            <a:endParaRPr lang="en-CA"/>
          </a:p>
        </p:txBody>
      </p:sp>
    </p:spTree>
    <p:extLst>
      <p:ext uri="{BB962C8B-B14F-4D97-AF65-F5344CB8AC3E}">
        <p14:creationId xmlns:p14="http://schemas.microsoft.com/office/powerpoint/2010/main" val="1067484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r>
              <a:rPr lang="en-CA" b="1" dirty="0">
                <a:ea typeface="+mn-ea"/>
                <a:cs typeface="+mn-cs"/>
              </a:rPr>
              <a:t>Speak: </a:t>
            </a:r>
            <a:r>
              <a:rPr lang="en-CA" dirty="0">
                <a:ea typeface="+mn-ea"/>
                <a:cs typeface="+mn-cs"/>
              </a:rPr>
              <a:t>Transitional Change is the design and implementation of a new state. This requires dismantling of the old state and management of the transition process in between. Transitional changes replace what exists with something entirely different.</a:t>
            </a:r>
          </a:p>
          <a:p>
            <a:pPr>
              <a:defRPr/>
            </a:pPr>
            <a:r>
              <a:rPr lang="en-CA" dirty="0">
                <a:ea typeface="+mn-ea"/>
                <a:cs typeface="+mn-cs"/>
              </a:rPr>
              <a:t>Examples: Technological advancements that replace an existing process but not the behaviour i.e.: electronic vs. paper charting. The impact is significant – but the end state was known and </a:t>
            </a:r>
            <a:r>
              <a:rPr lang="en-CA" u="sng" dirty="0">
                <a:ea typeface="+mn-ea"/>
                <a:cs typeface="+mn-cs"/>
              </a:rPr>
              <a:t>clearly articulated</a:t>
            </a:r>
            <a:r>
              <a:rPr lang="en-CA" dirty="0">
                <a:ea typeface="+mn-ea"/>
                <a:cs typeface="+mn-cs"/>
              </a:rPr>
              <a:t>; the old state needed to be changed, and there was a specific timeline and plan for the path forward.</a:t>
            </a:r>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E99A73EC-0882-4F8E-9A23-648A677FFB7C}" type="slidenum">
              <a:rPr lang="en-CA" altLang="en-US" smtClean="0">
                <a:ea typeface="ＭＳ Ｐゴシック" panose="020B0600070205080204" pitchFamily="34" charset="-128"/>
              </a:rPr>
              <a:pPr fontAlgn="base">
                <a:spcBef>
                  <a:spcPct val="0"/>
                </a:spcBef>
                <a:spcAft>
                  <a:spcPct val="0"/>
                </a:spcAft>
              </a:pPr>
              <a:t>6</a:t>
            </a:fld>
            <a:endParaRPr lang="en-CA" altLang="en-US">
              <a:ea typeface="ＭＳ Ｐゴシック" panose="020B0600070205080204" pitchFamily="34" charset="-128"/>
            </a:endParaRPr>
          </a:p>
        </p:txBody>
      </p:sp>
    </p:spTree>
    <p:extLst>
      <p:ext uri="{BB962C8B-B14F-4D97-AF65-F5344CB8AC3E}">
        <p14:creationId xmlns:p14="http://schemas.microsoft.com/office/powerpoint/2010/main" val="13495970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r>
              <a:rPr lang="en-CA" dirty="0">
                <a:ea typeface="+mn-ea"/>
                <a:cs typeface="+mn-cs"/>
              </a:rPr>
              <a:t>In Transformational Change, the old state and worldview are forced to die. The new state is unknown. It emerges from visioning, trial and error, and learning. The new state requires a radical shift in mindset, organizing principles, behaviour and culture. A critical mass must operate from a new mindset and new behaviour for the transformation to succeed. </a:t>
            </a:r>
          </a:p>
          <a:p>
            <a:pPr>
              <a:defRPr/>
            </a:pPr>
            <a:r>
              <a:rPr lang="en-CA" dirty="0">
                <a:ea typeface="+mn-ea"/>
                <a:cs typeface="+mn-cs"/>
              </a:rPr>
              <a:t>Other examples: Electricity, the web, 3D printing</a:t>
            </a:r>
          </a:p>
          <a:p>
            <a:pPr>
              <a:defRPr/>
            </a:pPr>
            <a:endParaRPr lang="en-CA" dirty="0">
              <a:ea typeface="+mn-ea"/>
              <a:cs typeface="+mn-cs"/>
            </a:endParaRPr>
          </a:p>
          <a:p>
            <a:pPr>
              <a:defRPr/>
            </a:pPr>
            <a:r>
              <a:rPr lang="en-CA" b="1" dirty="0">
                <a:ea typeface="+mn-ea"/>
                <a:cs typeface="+mn-cs"/>
              </a:rPr>
              <a:t>Ask: </a:t>
            </a:r>
            <a:r>
              <a:rPr lang="en-CA" dirty="0">
                <a:ea typeface="+mn-ea"/>
                <a:cs typeface="+mn-cs"/>
              </a:rPr>
              <a:t>In order to get to our new reality, what mind shifts are necessary to transform us into this future state? What deaths are necessary?</a:t>
            </a:r>
          </a:p>
          <a:p>
            <a:pPr>
              <a:defRPr/>
            </a:pPr>
            <a:endParaRPr lang="en-CA" dirty="0">
              <a:ea typeface="+mn-ea"/>
              <a:cs typeface="+mn-cs"/>
            </a:endParaRPr>
          </a:p>
          <a:p>
            <a:pPr>
              <a:defRPr/>
            </a:pPr>
            <a:r>
              <a:rPr lang="en-CA" dirty="0">
                <a:ea typeface="+mn-ea"/>
                <a:cs typeface="+mn-cs"/>
              </a:rPr>
              <a:t>What mindsets are necessary to actually transform us into the new reality? What mindsets have to go away?  (pairs/groups) </a:t>
            </a:r>
            <a:endParaRPr lang="en-CA" b="1" dirty="0"/>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AC83AFD9-C218-458A-9F79-1C8FE6747189}" type="slidenum">
              <a:rPr lang="en-CA" altLang="en-US" smtClean="0">
                <a:ea typeface="ＭＳ Ｐゴシック" panose="020B0600070205080204" pitchFamily="34" charset="-128"/>
              </a:rPr>
              <a:pPr fontAlgn="base">
                <a:spcBef>
                  <a:spcPct val="0"/>
                </a:spcBef>
                <a:spcAft>
                  <a:spcPct val="0"/>
                </a:spcAft>
              </a:pPr>
              <a:t>7</a:t>
            </a:fld>
            <a:endParaRPr lang="en-CA" altLang="en-US">
              <a:ea typeface="ＭＳ Ｐゴシック" panose="020B0600070205080204" pitchFamily="34" charset="-128"/>
            </a:endParaRPr>
          </a:p>
        </p:txBody>
      </p:sp>
    </p:spTree>
    <p:extLst>
      <p:ext uri="{BB962C8B-B14F-4D97-AF65-F5344CB8AC3E}">
        <p14:creationId xmlns:p14="http://schemas.microsoft.com/office/powerpoint/2010/main" val="15751528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CA" sz="1200" b="1" kern="1200" dirty="0">
                <a:solidFill>
                  <a:schemeClr val="accent1"/>
                </a:solidFill>
                <a:latin typeface="+mn-lt"/>
                <a:ea typeface="+mn-ea"/>
                <a:cs typeface="Arial" panose="020B0604020202020204" pitchFamily="34" charset="0"/>
              </a:rPr>
              <a:t>Individually </a:t>
            </a:r>
            <a:endParaRPr lang="en-CA" sz="1200" kern="1200" dirty="0">
              <a:solidFill>
                <a:schemeClr val="accent1"/>
              </a:solidFill>
              <a:latin typeface="+mn-lt"/>
              <a:ea typeface="+mn-ea"/>
              <a:cs typeface="Arial" panose="020B0604020202020204" pitchFamily="34" charset="0"/>
            </a:endParaRPr>
          </a:p>
          <a:p>
            <a:pPr marL="307718" indent="-307718">
              <a:buFont typeface="Arial" panose="020B0604020202020204" pitchFamily="34" charset="0"/>
              <a:buChar char="•"/>
              <a:defRPr/>
            </a:pPr>
            <a:endParaRPr lang="en-CA" sz="1200" kern="1200" dirty="0">
              <a:solidFill>
                <a:schemeClr val="accent1"/>
              </a:solidFill>
              <a:latin typeface="+mn-lt"/>
              <a:ea typeface="+mn-ea"/>
              <a:cs typeface="Arial" panose="020B0604020202020204" pitchFamily="34" charset="0"/>
            </a:endParaRPr>
          </a:p>
          <a:p>
            <a:pPr marL="457200" indent="-457200">
              <a:buFont typeface="+mj-lt"/>
              <a:buAutoNum type="arabicPeriod"/>
              <a:defRPr/>
            </a:pPr>
            <a:r>
              <a:rPr lang="en-CA" sz="1200" kern="1200" dirty="0">
                <a:solidFill>
                  <a:schemeClr val="accent1"/>
                </a:solidFill>
                <a:latin typeface="+mn-lt"/>
                <a:ea typeface="+mn-ea"/>
                <a:cs typeface="Arial" panose="020B0604020202020204" pitchFamily="34" charset="0"/>
              </a:rPr>
              <a:t>Identify where you were on the curve. What was that like for you?</a:t>
            </a:r>
          </a:p>
          <a:p>
            <a:pPr marL="457200" indent="-457200">
              <a:buFont typeface="+mj-lt"/>
              <a:buAutoNum type="arabicPeriod"/>
              <a:defRPr/>
            </a:pPr>
            <a:endParaRPr lang="en-CA" sz="1200" kern="1200" dirty="0">
              <a:solidFill>
                <a:schemeClr val="accent1"/>
              </a:solidFill>
              <a:latin typeface="+mn-lt"/>
              <a:ea typeface="+mn-ea"/>
              <a:cs typeface="Arial" panose="020B0604020202020204" pitchFamily="34" charset="0"/>
            </a:endParaRPr>
          </a:p>
          <a:p>
            <a:pPr marL="457200" indent="-457200">
              <a:buFont typeface="+mj-lt"/>
              <a:buAutoNum type="arabicPeriod"/>
              <a:defRPr/>
            </a:pPr>
            <a:r>
              <a:rPr lang="en-CA" sz="1200" kern="1200" dirty="0">
                <a:solidFill>
                  <a:schemeClr val="accent1"/>
                </a:solidFill>
                <a:latin typeface="+mn-lt"/>
                <a:ea typeface="+mn-ea"/>
                <a:cs typeface="Arial" panose="020B0604020202020204" pitchFamily="34" charset="0"/>
              </a:rPr>
              <a:t>What tools and techniques did you use to move through it?</a:t>
            </a:r>
            <a:endParaRPr lang="en-CA" sz="800" kern="1200" dirty="0">
              <a:solidFill>
                <a:schemeClr val="tx1"/>
              </a:solidFill>
              <a:latin typeface="+mn-lt"/>
              <a:ea typeface="+mn-ea"/>
              <a:cs typeface="Arial" panose="020B0604020202020204" pitchFamily="34" charset="0"/>
            </a:endParaRPr>
          </a:p>
          <a:p>
            <a:pPr marL="256432" indent="-256432">
              <a:buFont typeface="Arial" panose="020B0604020202020204" pitchFamily="34" charset="0"/>
              <a:buChar char="•"/>
              <a:defRPr/>
            </a:pPr>
            <a:endParaRPr lang="en-CA" sz="800" kern="1200" dirty="0">
              <a:solidFill>
                <a:schemeClr val="tx1"/>
              </a:solidFill>
              <a:latin typeface="+mn-lt"/>
              <a:ea typeface="+mn-ea"/>
              <a:cs typeface="Arial" panose="020B0604020202020204" pitchFamily="34" charset="0"/>
            </a:endParaRPr>
          </a:p>
          <a:p>
            <a:pPr>
              <a:defRPr/>
            </a:pPr>
            <a:endParaRPr lang="en-CA" sz="800" kern="1200" dirty="0">
              <a:solidFill>
                <a:schemeClr val="tx1"/>
              </a:solidFill>
              <a:latin typeface="+mn-lt"/>
              <a:ea typeface="+mn-ea"/>
              <a:cs typeface="Arial" panose="020B0604020202020204" pitchFamily="34" charset="0"/>
            </a:endParaRPr>
          </a:p>
          <a:p>
            <a:endParaRPr lang="en-CA" altLang="en-US" dirty="0">
              <a:ea typeface="ＭＳ Ｐゴシック" panose="020B0600070205080204" pitchFamily="34" charset="-128"/>
            </a:endParaRPr>
          </a:p>
          <a:p>
            <a:endParaRPr lang="en-CA" altLang="en-US" dirty="0">
              <a:ea typeface="ＭＳ Ｐゴシック" panose="020B0600070205080204" pitchFamily="34" charset="-128"/>
            </a:endParaRPr>
          </a:p>
          <a:p>
            <a:endParaRPr lang="en-CA" altLang="en-US" dirty="0">
              <a:ea typeface="ＭＳ Ｐゴシック" panose="020B0600070205080204" pitchFamily="34" charset="-128"/>
            </a:endParaRPr>
          </a:p>
          <a:p>
            <a:r>
              <a:rPr lang="en-CA" altLang="en-US" dirty="0">
                <a:ea typeface="ＭＳ Ｐゴシック" panose="020B0600070205080204" pitchFamily="34" charset="-128"/>
              </a:rPr>
              <a:t>ENDING: People enter this initial stage of transition when they are first presented with change. This stage is often marked with resistance and emotional upheaval because people are being forced to let go of something they are comfortable with.</a:t>
            </a:r>
          </a:p>
          <a:p>
            <a:r>
              <a:rPr lang="en-CA" altLang="en-US" dirty="0">
                <a:ea typeface="ＭＳ Ｐゴシック" panose="020B0600070205080204" pitchFamily="34" charset="-128"/>
              </a:rPr>
              <a:t>TRANSITION (or the Neutral Zone): In this stage, people affected by the change are often confused, uncertain, and impatient. Depending on how well the change is being managed, they may also experience a higher workload as they get used to new systems and new ways of working. Think of this phase as the bridge between the old and the new; in some ways, people will still be attached to the old, while also trying to adapt to the new.</a:t>
            </a:r>
          </a:p>
          <a:p>
            <a:r>
              <a:rPr lang="en-CA" altLang="en-US" dirty="0">
                <a:ea typeface="ＭＳ Ｐゴシック" panose="020B0600070205080204" pitchFamily="34" charset="-128"/>
              </a:rPr>
              <a:t>BEGINNING: The last transition stage is a time of acceptance and energy. People have begun to embrace the change initiative. They're building the skills they need to work successfully in the new way, and they're starting to see early wins from their efforts.</a:t>
            </a:r>
          </a:p>
          <a:p>
            <a:br>
              <a:rPr lang="en-CA" altLang="en-US" dirty="0">
                <a:ea typeface="ＭＳ Ｐゴシック" panose="020B0600070205080204" pitchFamily="34" charset="-128"/>
              </a:rPr>
            </a:br>
            <a:r>
              <a:rPr lang="en-CA" altLang="en-US" dirty="0">
                <a:ea typeface="ＭＳ Ｐゴシック" panose="020B0600070205080204" pitchFamily="34" charset="-128"/>
              </a:rPr>
              <a:t> </a:t>
            </a:r>
          </a:p>
          <a:p>
            <a:endParaRPr lang="en-CA" altLang="en-US" dirty="0">
              <a:ea typeface="ＭＳ Ｐゴシック" panose="020B0600070205080204" pitchFamily="34" charset="-128"/>
            </a:endParaRPr>
          </a:p>
          <a:p>
            <a:endParaRPr lang="en-AU" altLang="en-US" b="1" dirty="0">
              <a:latin typeface="Arial" panose="020B0604020202020204" pitchFamily="34" charset="0"/>
              <a:ea typeface="ＭＳ Ｐゴシック" panose="020B0600070205080204" pitchFamily="34" charset="-128"/>
              <a:cs typeface="Arial" panose="020B0604020202020204" pitchFamily="34" charset="0"/>
            </a:endParaRPr>
          </a:p>
          <a:p>
            <a:endParaRPr lang="en-AU" altLang="en-US" b="1" dirty="0">
              <a:latin typeface="Arial" panose="020B0604020202020204" pitchFamily="34" charset="0"/>
              <a:ea typeface="ＭＳ Ｐゴシック" panose="020B0600070205080204" pitchFamily="34" charset="-128"/>
              <a:cs typeface="Arial" panose="020B0604020202020204" pitchFamily="34" charset="0"/>
            </a:endParaRPr>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ED8D0B3-682A-4669-8204-BB9C6C83D007}" type="slidenum">
              <a:rPr lang="en-AU" altLang="en-US" smtClean="0">
                <a:ea typeface="ＭＳ Ｐゴシック" panose="020B0600070205080204" pitchFamily="34" charset="-128"/>
              </a:rPr>
              <a:pPr fontAlgn="base">
                <a:spcBef>
                  <a:spcPct val="0"/>
                </a:spcBef>
                <a:spcAft>
                  <a:spcPct val="0"/>
                </a:spcAft>
              </a:pPr>
              <a:t>8</a:t>
            </a:fld>
            <a:endParaRPr lang="en-AU" altLang="en-US" dirty="0">
              <a:ea typeface="ＭＳ Ｐゴシック" panose="020B0600070205080204" pitchFamily="34" charset="-128"/>
            </a:endParaRPr>
          </a:p>
        </p:txBody>
      </p:sp>
    </p:spTree>
    <p:extLst>
      <p:ext uri="{BB962C8B-B14F-4D97-AF65-F5344CB8AC3E}">
        <p14:creationId xmlns:p14="http://schemas.microsoft.com/office/powerpoint/2010/main" val="36919288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07D9CE59-4EB2-41DE-BB56-0FD27BEB0F60}" type="slidenum">
              <a:rPr lang="en-CA" smtClean="0"/>
              <a:t>9</a:t>
            </a:fld>
            <a:endParaRPr lang="en-CA" dirty="0"/>
          </a:p>
        </p:txBody>
      </p:sp>
    </p:spTree>
    <p:extLst>
      <p:ext uri="{BB962C8B-B14F-4D97-AF65-F5344CB8AC3E}">
        <p14:creationId xmlns:p14="http://schemas.microsoft.com/office/powerpoint/2010/main" val="19227259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dirty="0"/>
            </a:br>
            <a:r>
              <a:rPr lang="en-US" sz="1200" b="0" i="0" kern="1200" dirty="0">
                <a:solidFill>
                  <a:schemeClr val="tx1"/>
                </a:solidFill>
                <a:effectLst/>
                <a:latin typeface="+mn-lt"/>
                <a:ea typeface="+mn-ea"/>
                <a:cs typeface="+mn-cs"/>
              </a:rPr>
              <a:t>How to prepare, what steps can they take if this happens again?    Share information with each other…. Policies changed.. frustrating in </a:t>
            </a:r>
            <a:r>
              <a:rPr lang="en-US" sz="1200" b="0" i="0" kern="1200" dirty="0" err="1">
                <a:solidFill>
                  <a:schemeClr val="tx1"/>
                </a:solidFill>
                <a:effectLst/>
                <a:latin typeface="+mn-lt"/>
                <a:ea typeface="+mn-ea"/>
                <a:cs typeface="+mn-cs"/>
              </a:rPr>
              <a:t>prog</a:t>
            </a:r>
            <a:r>
              <a:rPr lang="en-US" sz="1200" b="0" i="0" kern="1200" dirty="0">
                <a:solidFill>
                  <a:schemeClr val="tx1"/>
                </a:solidFill>
                <a:effectLst/>
                <a:latin typeface="+mn-lt"/>
                <a:ea typeface="+mn-ea"/>
                <a:cs typeface="+mn-cs"/>
              </a:rPr>
              <a:t> practice policy would change daily. `20 min</a:t>
            </a:r>
            <a:br>
              <a:rPr lang="en-US" dirty="0"/>
            </a:br>
            <a:br>
              <a:rPr lang="en-US" dirty="0"/>
            </a:br>
            <a:br>
              <a:rPr lang="en-US" dirty="0"/>
            </a:br>
            <a:r>
              <a:rPr lang="en-US" sz="1200" b="0" i="0" kern="1200" dirty="0">
                <a:solidFill>
                  <a:schemeClr val="tx1"/>
                </a:solidFill>
                <a:effectLst/>
                <a:latin typeface="+mn-lt"/>
                <a:ea typeface="+mn-ea"/>
                <a:cs typeface="+mn-cs"/>
              </a:rPr>
              <a:t>How do you move through the triggers…. ( </a:t>
            </a:r>
            <a:r>
              <a:rPr lang="en-US" sz="1200" b="0" i="0" kern="1200" dirty="0" err="1">
                <a:solidFill>
                  <a:schemeClr val="tx1"/>
                </a:solidFill>
                <a:effectLst/>
                <a:latin typeface="+mn-lt"/>
                <a:ea typeface="+mn-ea"/>
                <a:cs typeface="+mn-cs"/>
              </a:rPr>
              <a:t>ind</a:t>
            </a:r>
            <a:r>
              <a:rPr lang="en-US" sz="1200" b="0" i="0" kern="1200" dirty="0">
                <a:solidFill>
                  <a:schemeClr val="tx1"/>
                </a:solidFill>
                <a:effectLst/>
                <a:latin typeface="+mn-lt"/>
                <a:ea typeface="+mn-ea"/>
                <a:cs typeface="+mn-cs"/>
              </a:rPr>
              <a:t>)  how did you </a:t>
            </a:r>
            <a:r>
              <a:rPr lang="en-US" sz="1200" b="0" i="0" kern="1200" dirty="0" err="1">
                <a:solidFill>
                  <a:schemeClr val="tx1"/>
                </a:solidFill>
                <a:effectLst/>
                <a:latin typeface="+mn-lt"/>
                <a:ea typeface="+mn-ea"/>
                <a:cs typeface="+mn-cs"/>
              </a:rPr>
              <a:t>handlde</a:t>
            </a:r>
            <a:r>
              <a:rPr lang="en-US" sz="1200" b="0" i="0" kern="1200" dirty="0">
                <a:solidFill>
                  <a:schemeClr val="tx1"/>
                </a:solidFill>
                <a:effectLst/>
                <a:latin typeface="+mn-lt"/>
                <a:ea typeface="+mn-ea"/>
                <a:cs typeface="+mn-cs"/>
              </a:rPr>
              <a:t>,, and what you could do. </a:t>
            </a:r>
            <a:br>
              <a:rPr lang="en-US" dirty="0"/>
            </a:br>
            <a:br>
              <a:rPr lang="en-US" dirty="0"/>
            </a:br>
            <a:br>
              <a:rPr lang="en-US" dirty="0"/>
            </a:br>
            <a:br>
              <a:rPr lang="en-US" dirty="0"/>
            </a:br>
            <a:r>
              <a:rPr lang="en-US" sz="1200" b="0" i="0" kern="1200" dirty="0">
                <a:solidFill>
                  <a:schemeClr val="tx1"/>
                </a:solidFill>
                <a:effectLst/>
                <a:latin typeface="+mn-lt"/>
                <a:ea typeface="+mn-ea"/>
                <a:cs typeface="+mn-cs"/>
              </a:rPr>
              <a:t>45 min.. </a:t>
            </a:r>
            <a:br>
              <a:rPr lang="en-US" dirty="0"/>
            </a:br>
            <a:br>
              <a:rPr lang="en-US" dirty="0"/>
            </a:br>
            <a:r>
              <a:rPr lang="en-US" sz="1200" b="0" i="0" kern="1200" dirty="0">
                <a:solidFill>
                  <a:schemeClr val="tx1"/>
                </a:solidFill>
                <a:effectLst/>
                <a:latin typeface="+mn-lt"/>
                <a:ea typeface="+mn-ea"/>
                <a:cs typeface="+mn-cs"/>
              </a:rPr>
              <a:t>Change curve.. </a:t>
            </a:r>
            <a:br>
              <a:rPr lang="en-US" dirty="0"/>
            </a:br>
            <a:br>
              <a:rPr lang="en-US" dirty="0"/>
            </a:br>
            <a:r>
              <a:rPr lang="en-US" sz="1200" b="0" i="0" kern="1200" dirty="0">
                <a:solidFill>
                  <a:schemeClr val="tx1"/>
                </a:solidFill>
                <a:effectLst/>
                <a:latin typeface="+mn-lt"/>
                <a:ea typeface="+mn-ea"/>
                <a:cs typeface="+mn-cs"/>
              </a:rPr>
              <a:t>How did you manage emotions and how did you?    30 min</a:t>
            </a:r>
            <a:br>
              <a:rPr lang="en-US" dirty="0"/>
            </a:br>
            <a:br>
              <a:rPr lang="en-US" dirty="0"/>
            </a:br>
            <a:r>
              <a:rPr lang="en-US" sz="1200" b="0" i="0" kern="1200" dirty="0">
                <a:solidFill>
                  <a:schemeClr val="tx1"/>
                </a:solidFill>
                <a:effectLst/>
                <a:latin typeface="+mn-lt"/>
                <a:ea typeface="+mn-ea"/>
                <a:cs typeface="+mn-cs"/>
              </a:rPr>
              <a:t>Coaching question:   </a:t>
            </a:r>
            <a:br>
              <a:rPr lang="en-US" dirty="0"/>
            </a:br>
            <a:br>
              <a:rPr lang="en-US" dirty="0"/>
            </a:br>
            <a:r>
              <a:rPr lang="en-US" sz="1200" b="0" i="0" kern="1200" dirty="0">
                <a:solidFill>
                  <a:schemeClr val="tx1"/>
                </a:solidFill>
                <a:effectLst/>
                <a:latin typeface="+mn-lt"/>
                <a:ea typeface="+mn-ea"/>
                <a:cs typeface="+mn-cs"/>
              </a:rPr>
              <a:t>If you can’t change any </a:t>
            </a:r>
            <a:r>
              <a:rPr lang="en-US" sz="1200" b="0" i="0" kern="1200" dirty="0" err="1">
                <a:solidFill>
                  <a:schemeClr val="tx1"/>
                </a:solidFill>
                <a:effectLst/>
                <a:latin typeface="+mn-lt"/>
                <a:ea typeface="+mn-ea"/>
                <a:cs typeface="+mn-cs"/>
              </a:rPr>
              <a:t>ext</a:t>
            </a:r>
            <a:br>
              <a:rPr lang="en-US" dirty="0"/>
            </a:br>
            <a:br>
              <a:rPr lang="en-US" dirty="0"/>
            </a:br>
            <a:br>
              <a:rPr lang="en-US" dirty="0"/>
            </a:br>
            <a:br>
              <a:rPr lang="en-US" dirty="0"/>
            </a:br>
            <a:br>
              <a:rPr lang="en-US" dirty="0"/>
            </a:br>
            <a:endParaRPr lang="en-CA" dirty="0"/>
          </a:p>
        </p:txBody>
      </p:sp>
      <p:sp>
        <p:nvSpPr>
          <p:cNvPr id="4" name="Slide Number Placeholder 3"/>
          <p:cNvSpPr>
            <a:spLocks noGrp="1"/>
          </p:cNvSpPr>
          <p:nvPr>
            <p:ph type="sldNum" sz="quarter" idx="10"/>
          </p:nvPr>
        </p:nvSpPr>
        <p:spPr/>
        <p:txBody>
          <a:bodyPr/>
          <a:lstStyle/>
          <a:p>
            <a:fld id="{07D9CE59-4EB2-41DE-BB56-0FD27BEB0F60}" type="slidenum">
              <a:rPr lang="en-CA" smtClean="0"/>
              <a:t>10</a:t>
            </a:fld>
            <a:endParaRPr lang="en-CA"/>
          </a:p>
        </p:txBody>
      </p:sp>
    </p:spTree>
    <p:extLst>
      <p:ext uri="{BB962C8B-B14F-4D97-AF65-F5344CB8AC3E}">
        <p14:creationId xmlns:p14="http://schemas.microsoft.com/office/powerpoint/2010/main" val="31992931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defTabSz="914400">
              <a:defRPr/>
            </a:pPr>
            <a:r>
              <a:rPr lang="en-AU" b="1" dirty="0">
                <a:latin typeface="Arial" panose="020B0604020202020204" pitchFamily="34" charset="0"/>
                <a:ea typeface="+mn-ea"/>
                <a:cs typeface="Arial" panose="020B0604020202020204" pitchFamily="34" charset="0"/>
              </a:rPr>
              <a:t>Duration: </a:t>
            </a:r>
            <a:r>
              <a:rPr lang="en-AU" dirty="0">
                <a:latin typeface="Arial" panose="020B0604020202020204" pitchFamily="34" charset="0"/>
                <a:ea typeface="+mn-ea"/>
                <a:cs typeface="Arial" panose="020B0604020202020204" pitchFamily="34" charset="0"/>
              </a:rPr>
              <a:t>5-7 minutes</a:t>
            </a:r>
            <a:endParaRPr lang="en-AU" dirty="0">
              <a:latin typeface="Arial" panose="020B0604020202020204" pitchFamily="34" charset="0"/>
              <a:cs typeface="Arial" panose="020B0604020202020204" pitchFamily="34" charset="0"/>
            </a:endParaRPr>
          </a:p>
          <a:p>
            <a:pPr>
              <a:defRPr/>
            </a:pPr>
            <a:endParaRPr lang="en-AU" b="1" dirty="0">
              <a:latin typeface="Arial" panose="020B0604020202020204" pitchFamily="34" charset="0"/>
              <a:cs typeface="Arial" panose="020B0604020202020204" pitchFamily="34" charset="0"/>
            </a:endParaRPr>
          </a:p>
          <a:p>
            <a:pPr>
              <a:defRPr/>
            </a:pPr>
            <a:r>
              <a:rPr lang="en-AU" b="1" dirty="0">
                <a:latin typeface="Arial" panose="020B0604020202020204" pitchFamily="34" charset="0"/>
                <a:cs typeface="Arial" panose="020B0604020202020204" pitchFamily="34" charset="0"/>
              </a:rPr>
              <a:t>Speak</a:t>
            </a:r>
            <a:r>
              <a:rPr lang="en-AU" dirty="0">
                <a:latin typeface="Arial" panose="020B0604020202020204" pitchFamily="34" charset="0"/>
                <a:cs typeface="Arial" panose="020B0604020202020204" pitchFamily="34" charset="0"/>
              </a:rPr>
              <a:t>: Leaders and colleagues need to provide different levels of support at each stage of the curve. Briefly outline the support required at each stage of the change curve. Following on from the example used for the previous slide, continue the story and highlight what support was required at the relevant stages of the change curve. This example is preparing the leaders to think about how they can provide support to their team, again </a:t>
            </a:r>
          </a:p>
          <a:p>
            <a:pPr>
              <a:defRPr/>
            </a:pPr>
            <a:r>
              <a:rPr lang="en-AU" dirty="0">
                <a:latin typeface="Arial" panose="020B0604020202020204" pitchFamily="34" charset="0"/>
                <a:cs typeface="Arial" panose="020B0604020202020204" pitchFamily="34" charset="0"/>
              </a:rPr>
              <a:t>.</a:t>
            </a:r>
          </a:p>
          <a:p>
            <a:pPr>
              <a:defRPr/>
            </a:pPr>
            <a:endParaRPr lang="en-AU" dirty="0">
              <a:latin typeface="Arial" panose="020B0604020202020204" pitchFamily="34" charset="0"/>
              <a:cs typeface="Arial" panose="020B0604020202020204" pitchFamily="34" charset="0"/>
            </a:endParaRPr>
          </a:p>
          <a:p>
            <a:pPr>
              <a:defRPr/>
            </a:pPr>
            <a:r>
              <a:rPr lang="en-AU" b="1" dirty="0">
                <a:latin typeface="Arial" panose="020B0604020202020204" pitchFamily="34" charset="0"/>
                <a:cs typeface="Arial" panose="020B0604020202020204" pitchFamily="34" charset="0"/>
              </a:rPr>
              <a:t>Ask:</a:t>
            </a:r>
            <a:r>
              <a:rPr lang="en-AU" dirty="0">
                <a:latin typeface="Arial" panose="020B0604020202020204" pitchFamily="34" charset="0"/>
                <a:cs typeface="Arial" panose="020B0604020202020204" pitchFamily="34" charset="0"/>
              </a:rPr>
              <a:t> Participants to open their workbooks to page 4 and using the stage in the curve they identified that they and their team are at (on page 3), what level of support is required. Ask the participants to break into groups of 2-3 and brainstorm how they can provide that support to their team.</a:t>
            </a:r>
          </a:p>
          <a:p>
            <a:pPr>
              <a:defRPr/>
            </a:pPr>
            <a:endParaRPr lang="en-AU" dirty="0">
              <a:latin typeface="Arial" panose="020B0604020202020204" pitchFamily="34" charset="0"/>
              <a:cs typeface="Arial" panose="020B0604020202020204" pitchFamily="34" charset="0"/>
            </a:endParaRPr>
          </a:p>
          <a:p>
            <a:pPr>
              <a:defRPr/>
            </a:pPr>
            <a:r>
              <a:rPr lang="en-AU" dirty="0">
                <a:solidFill>
                  <a:srgbClr val="00B050"/>
                </a:solidFill>
                <a:latin typeface="Arial" panose="020B0604020202020204" pitchFamily="34" charset="0"/>
                <a:cs typeface="Arial" panose="020B0604020202020204" pitchFamily="34" charset="0"/>
              </a:rPr>
              <a:t>(i.e. what form will that support take? E.g. if ‘provide training’ was highlighted – to whom, about what, by when?)</a:t>
            </a:r>
          </a:p>
        </p:txBody>
      </p:sp>
      <p:sp>
        <p:nvSpPr>
          <p:cNvPr id="70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6A77EB44-FF4F-465E-978E-F254BB47220B}" type="slidenum">
              <a:rPr lang="en-AU" altLang="en-US" smtClean="0">
                <a:ea typeface="ＭＳ Ｐゴシック" panose="020B0600070205080204" pitchFamily="34" charset="-128"/>
              </a:rPr>
              <a:pPr fontAlgn="base">
                <a:spcBef>
                  <a:spcPct val="0"/>
                </a:spcBef>
                <a:spcAft>
                  <a:spcPct val="0"/>
                </a:spcAft>
              </a:pPr>
              <a:t>11</a:t>
            </a:fld>
            <a:endParaRPr lang="en-AU" altLang="en-US">
              <a:ea typeface="ＭＳ Ｐゴシック" panose="020B0600070205080204" pitchFamily="34" charset="-128"/>
            </a:endParaRPr>
          </a:p>
        </p:txBody>
      </p:sp>
    </p:spTree>
    <p:extLst>
      <p:ext uri="{BB962C8B-B14F-4D97-AF65-F5344CB8AC3E}">
        <p14:creationId xmlns:p14="http://schemas.microsoft.com/office/powerpoint/2010/main" val="23110821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defTabSz="914400">
              <a:defRPr/>
            </a:pPr>
            <a:r>
              <a:rPr lang="en-AU" b="1" dirty="0">
                <a:latin typeface="Arial" panose="020B0604020202020204" pitchFamily="34" charset="0"/>
                <a:ea typeface="+mn-ea"/>
                <a:cs typeface="Arial" panose="020B0604020202020204" pitchFamily="34" charset="0"/>
              </a:rPr>
              <a:t>Duration: </a:t>
            </a:r>
            <a:r>
              <a:rPr lang="en-AU" dirty="0">
                <a:latin typeface="Arial" panose="020B0604020202020204" pitchFamily="34" charset="0"/>
                <a:ea typeface="+mn-ea"/>
                <a:cs typeface="Arial" panose="020B0604020202020204" pitchFamily="34" charset="0"/>
              </a:rPr>
              <a:t>2-4 minutes</a:t>
            </a:r>
            <a:endParaRPr lang="en-AU" b="1" dirty="0">
              <a:latin typeface="Arial" panose="020B0604020202020204" pitchFamily="34" charset="0"/>
              <a:ea typeface="+mn-ea"/>
              <a:cs typeface="Arial" panose="020B0604020202020204" pitchFamily="34" charset="0"/>
            </a:endParaRPr>
          </a:p>
          <a:p>
            <a:pPr>
              <a:defRPr/>
            </a:pPr>
            <a:endParaRPr lang="en-AU" dirty="0">
              <a:latin typeface="Arial" panose="020B0604020202020204" pitchFamily="34" charset="0"/>
              <a:cs typeface="Arial" panose="020B0604020202020204" pitchFamily="34" charset="0"/>
            </a:endParaRPr>
          </a:p>
          <a:p>
            <a:pPr defTabSz="914400">
              <a:defRPr/>
            </a:pPr>
            <a:r>
              <a:rPr lang="en-AU" b="1" dirty="0">
                <a:latin typeface="Arial" panose="020B0604020202020204" pitchFamily="34" charset="0"/>
                <a:cs typeface="Arial" panose="020B0604020202020204" pitchFamily="34" charset="0"/>
              </a:rPr>
              <a:t>Speak: </a:t>
            </a:r>
            <a:r>
              <a:rPr lang="en-AU" dirty="0">
                <a:latin typeface="Arial" panose="020B0604020202020204" pitchFamily="34" charset="0"/>
                <a:cs typeface="Arial" panose="020B0604020202020204" pitchFamily="34" charset="0"/>
              </a:rPr>
              <a:t>Explain that once you have noticed that there are some signs that indicate that someone may need support and that these are significantly differently from usual, they can provide support to their team by initiating a conversation with the person. Highlight that they can use the skills they have learnt in coaching and providing feedback to help them prepare and initiate the conversation. Explain that this is a checklist of things to keep in mind when preparing for the discussion and when having the conversation with the person. Talk through each point and refer them to page 7 in their toolkit for this checklist. When you get to the “discuss possible solutions” point, talk about action planning and setting a goal moving forward. Engage the person in that process and understand what will work best for that person. When arranging for a follow-up meeting to check on progress, this may be a place to review the person’s progress.</a:t>
            </a:r>
          </a:p>
          <a:p>
            <a:pPr defTabSz="914400">
              <a:defRPr/>
            </a:pPr>
            <a:endParaRPr lang="en-AU" dirty="0">
              <a:latin typeface="Arial" panose="020B0604020202020204" pitchFamily="34" charset="0"/>
              <a:cs typeface="Arial" panose="020B0604020202020204" pitchFamily="34" charset="0"/>
            </a:endParaRPr>
          </a:p>
          <a:p>
            <a:pPr defTabSz="914400">
              <a:defRPr/>
            </a:pPr>
            <a:r>
              <a:rPr lang="en-AU" dirty="0">
                <a:solidFill>
                  <a:srgbClr val="00B050"/>
                </a:solidFill>
                <a:latin typeface="Arial" panose="020B0604020202020204" pitchFamily="34" charset="0"/>
                <a:cs typeface="Arial" panose="020B0604020202020204" pitchFamily="34" charset="0"/>
              </a:rPr>
              <a:t>This is a good checklist and also a nice summary of what we have covered in the session today.</a:t>
            </a:r>
          </a:p>
          <a:p>
            <a:pPr defTabSz="914400">
              <a:defRPr/>
            </a:pPr>
            <a:endParaRPr lang="en-AU" dirty="0">
              <a:solidFill>
                <a:srgbClr val="00B050"/>
              </a:solidFill>
              <a:latin typeface="Arial" panose="020B0604020202020204" pitchFamily="34" charset="0"/>
              <a:cs typeface="Arial" panose="020B0604020202020204" pitchFamily="34" charset="0"/>
            </a:endParaRPr>
          </a:p>
          <a:p>
            <a:pPr defTabSz="914400">
              <a:defRPr/>
            </a:pPr>
            <a:r>
              <a:rPr lang="en-AU" dirty="0">
                <a:solidFill>
                  <a:srgbClr val="00B050"/>
                </a:solidFill>
                <a:latin typeface="Arial" panose="020B0604020202020204" pitchFamily="34" charset="0"/>
                <a:cs typeface="Arial" panose="020B0604020202020204" pitchFamily="34" charset="0"/>
              </a:rPr>
              <a:t>Check for understanding of any concepts that haven’t been covered (such as active listening)</a:t>
            </a:r>
          </a:p>
          <a:p>
            <a:pPr defTabSz="914400">
              <a:defRPr/>
            </a:pPr>
            <a:endParaRPr lang="en-AU" dirty="0">
              <a:solidFill>
                <a:srgbClr val="00B050"/>
              </a:solidFill>
              <a:latin typeface="Arial" panose="020B0604020202020204" pitchFamily="34" charset="0"/>
              <a:cs typeface="Arial" panose="020B0604020202020204" pitchFamily="34" charset="0"/>
            </a:endParaRPr>
          </a:p>
          <a:p>
            <a:pPr marL="354013" indent="-354013">
              <a:spcBef>
                <a:spcPts val="1200"/>
              </a:spcBef>
              <a:buClr>
                <a:srgbClr val="339933"/>
              </a:buClr>
              <a:buSzPct val="120000"/>
              <a:buFont typeface="Wingdings" pitchFamily="2" charset="2"/>
              <a:buChar char="ü"/>
              <a:defRPr/>
            </a:pPr>
            <a:r>
              <a:rPr lang="en-AU" b="1" dirty="0"/>
              <a:t>Hold space for them </a:t>
            </a:r>
            <a:r>
              <a:rPr lang="en-AU" dirty="0"/>
              <a:t>-  for whatever comes up -  feelings, emotions. Let them feel you are beside them in this without judgement</a:t>
            </a:r>
          </a:p>
          <a:p>
            <a:pPr marL="354013" indent="-354013">
              <a:spcBef>
                <a:spcPts val="1200"/>
              </a:spcBef>
              <a:buClr>
                <a:srgbClr val="339933"/>
              </a:buClr>
              <a:buSzPct val="120000"/>
              <a:buFont typeface="Wingdings" pitchFamily="2" charset="2"/>
              <a:buChar char="ü"/>
              <a:defRPr/>
            </a:pPr>
            <a:r>
              <a:rPr lang="en-AU" b="1" dirty="0"/>
              <a:t>Acknowledge them </a:t>
            </a:r>
            <a:r>
              <a:rPr lang="en-AU" dirty="0"/>
              <a:t>“Can I start off  by saying I really see how brilliant you as a surgeon and how caring you are towards your patients. And I get how frustrating this is for you”  How can I support you in this?</a:t>
            </a:r>
          </a:p>
          <a:p>
            <a:pPr marL="354013" indent="-354013">
              <a:spcBef>
                <a:spcPts val="1200"/>
              </a:spcBef>
              <a:buClr>
                <a:srgbClr val="339933"/>
              </a:buClr>
              <a:buSzPct val="120000"/>
              <a:buFont typeface="Wingdings" pitchFamily="2" charset="2"/>
              <a:buChar char="ü"/>
              <a:defRPr/>
            </a:pPr>
            <a:r>
              <a:rPr lang="en-AU" b="1" dirty="0"/>
              <a:t>Match their energy and body language </a:t>
            </a:r>
            <a:r>
              <a:rPr lang="en-AU" dirty="0"/>
              <a:t>(fast paced, slower paced) Write down exactly what they said so they can see it and  read it back to see if you missed anything. Then ask is there anything else</a:t>
            </a:r>
          </a:p>
          <a:p>
            <a:pPr marL="354013" indent="-354013">
              <a:spcBef>
                <a:spcPts val="1200"/>
              </a:spcBef>
              <a:buClr>
                <a:srgbClr val="339933"/>
              </a:buClr>
              <a:buSzPct val="120000"/>
              <a:buFont typeface="Wingdings" pitchFamily="2" charset="2"/>
              <a:buChar char="ü"/>
              <a:defRPr/>
            </a:pPr>
            <a:r>
              <a:rPr lang="en-AU" b="1" dirty="0"/>
              <a:t>Let them go through whatever they are going through</a:t>
            </a:r>
            <a:r>
              <a:rPr lang="en-AU" dirty="0"/>
              <a:t>.  This is a gift. Something might be coming up from the past to be released. </a:t>
            </a:r>
          </a:p>
          <a:p>
            <a:pPr marL="354013" indent="-354013">
              <a:spcBef>
                <a:spcPts val="1200"/>
              </a:spcBef>
              <a:buClr>
                <a:srgbClr val="339933"/>
              </a:buClr>
              <a:buSzPct val="120000"/>
              <a:buFont typeface="Wingdings" pitchFamily="2" charset="2"/>
              <a:buChar char="ü"/>
              <a:defRPr/>
            </a:pPr>
            <a:r>
              <a:rPr lang="en-AU" b="1" dirty="0"/>
              <a:t>Ask if they are open to a question? </a:t>
            </a:r>
            <a:r>
              <a:rPr lang="en-AU" dirty="0"/>
              <a:t>I notice you have said frustrated 3 times, what ‘s going on for you?  What this like for you? What is the impact on your patients, your day, your  work?  I can see how important this is to you.  What and how can I support you?  And then listen.</a:t>
            </a:r>
          </a:p>
          <a:p>
            <a:pPr marL="354013" indent="-354013">
              <a:spcBef>
                <a:spcPts val="1200"/>
              </a:spcBef>
              <a:buClr>
                <a:srgbClr val="339933"/>
              </a:buClr>
              <a:buSzPct val="120000"/>
              <a:buFont typeface="Wingdings" pitchFamily="2" charset="2"/>
              <a:buChar char="ü"/>
              <a:defRPr/>
            </a:pPr>
            <a:r>
              <a:rPr lang="en-AU" b="1" dirty="0"/>
              <a:t>Engage at eye level </a:t>
            </a:r>
            <a:r>
              <a:rPr lang="en-AU" dirty="0"/>
              <a:t>so they feel seen and heard without responding</a:t>
            </a:r>
          </a:p>
          <a:p>
            <a:pPr marL="354013" indent="-354013">
              <a:spcBef>
                <a:spcPts val="1200"/>
              </a:spcBef>
              <a:buClr>
                <a:srgbClr val="339933"/>
              </a:buClr>
              <a:buSzPct val="120000"/>
              <a:buFont typeface="Wingdings" pitchFamily="2" charset="2"/>
              <a:buChar char="ü"/>
              <a:defRPr/>
            </a:pPr>
            <a:r>
              <a:rPr lang="en-AU" b="1" dirty="0"/>
              <a:t>Ask if they are open to  something that popped for you? </a:t>
            </a:r>
            <a:r>
              <a:rPr lang="en-AU" dirty="0"/>
              <a:t>Always get permission!!  If yes, you can share a brief of story  and say this may or may not land for you but  when I was going through this …. What worked for me was …… What do you make of that?</a:t>
            </a:r>
          </a:p>
          <a:p>
            <a:pPr>
              <a:spcBef>
                <a:spcPts val="1200"/>
              </a:spcBef>
              <a:buClr>
                <a:srgbClr val="339933"/>
              </a:buClr>
              <a:buSzPct val="120000"/>
              <a:defRPr/>
            </a:pPr>
            <a:endParaRPr lang="en-AU" sz="1400" dirty="0">
              <a:solidFill>
                <a:srgbClr val="FF0000"/>
              </a:solidFill>
            </a:endParaRPr>
          </a:p>
          <a:p>
            <a:pPr>
              <a:spcBef>
                <a:spcPts val="1200"/>
              </a:spcBef>
              <a:buClr>
                <a:srgbClr val="339933"/>
              </a:buClr>
              <a:buSzPct val="120000"/>
              <a:defRPr/>
            </a:pPr>
            <a:r>
              <a:rPr lang="en-AU" sz="1400" b="1" dirty="0">
                <a:solidFill>
                  <a:srgbClr val="C00000"/>
                </a:solidFill>
              </a:rPr>
              <a:t>Venting:  </a:t>
            </a:r>
          </a:p>
          <a:p>
            <a:pPr marL="285750" indent="-285750">
              <a:spcBef>
                <a:spcPts val="1200"/>
              </a:spcBef>
              <a:buClr>
                <a:srgbClr val="339933"/>
              </a:buClr>
              <a:buSzPct val="120000"/>
              <a:buFontTx/>
              <a:buChar char="-"/>
              <a:defRPr/>
            </a:pPr>
            <a:r>
              <a:rPr lang="en-AU" sz="1400" dirty="0">
                <a:solidFill>
                  <a:srgbClr val="C00000"/>
                </a:solidFill>
              </a:rPr>
              <a:t>If not venting, where would you want them to go? “Solution focused discussion?”</a:t>
            </a:r>
          </a:p>
          <a:p>
            <a:pPr marL="285750" indent="-285750">
              <a:spcBef>
                <a:spcPts val="1200"/>
              </a:spcBef>
              <a:buClr>
                <a:srgbClr val="339933"/>
              </a:buClr>
              <a:buSzPct val="120000"/>
              <a:buFontTx/>
              <a:buChar char="-"/>
              <a:defRPr/>
            </a:pPr>
            <a:r>
              <a:rPr lang="en-AU" sz="1400" dirty="0">
                <a:solidFill>
                  <a:srgbClr val="C00000"/>
                </a:solidFill>
              </a:rPr>
              <a:t>“Exploration /optimism”  (inside/outside control)</a:t>
            </a:r>
          </a:p>
          <a:p>
            <a:pPr>
              <a:spcBef>
                <a:spcPts val="1200"/>
              </a:spcBef>
              <a:buClr>
                <a:srgbClr val="339933"/>
              </a:buClr>
              <a:buSzPct val="120000"/>
              <a:defRPr/>
            </a:pPr>
            <a:endParaRPr lang="en-AU" sz="1400" b="1" dirty="0">
              <a:solidFill>
                <a:srgbClr val="FF0000"/>
              </a:solidFill>
            </a:endParaRPr>
          </a:p>
          <a:p>
            <a:pPr>
              <a:spcBef>
                <a:spcPts val="1200"/>
              </a:spcBef>
              <a:buClr>
                <a:srgbClr val="339933"/>
              </a:buClr>
              <a:buSzPct val="120000"/>
              <a:defRPr/>
            </a:pPr>
            <a:r>
              <a:rPr lang="en-AU" sz="1400" b="1" dirty="0">
                <a:solidFill>
                  <a:srgbClr val="C00000"/>
                </a:solidFill>
              </a:rPr>
              <a:t>Reflection:  from this conversation, what supports work for you? </a:t>
            </a:r>
          </a:p>
          <a:p>
            <a:pPr>
              <a:spcBef>
                <a:spcPts val="1200"/>
              </a:spcBef>
              <a:buClr>
                <a:srgbClr val="339933"/>
              </a:buClr>
              <a:buSzPct val="120000"/>
              <a:defRPr/>
            </a:pPr>
            <a:endParaRPr lang="en-AU" sz="1400" b="1" dirty="0">
              <a:solidFill>
                <a:srgbClr val="C00000"/>
              </a:solidFill>
            </a:endParaRPr>
          </a:p>
          <a:p>
            <a:pPr marL="285750" indent="-285750">
              <a:spcBef>
                <a:spcPts val="1200"/>
              </a:spcBef>
              <a:buClr>
                <a:srgbClr val="339933"/>
              </a:buClr>
              <a:buSzPct val="120000"/>
              <a:buFontTx/>
              <a:buChar char="-"/>
              <a:defRPr/>
            </a:pPr>
            <a:endParaRPr lang="en-AU" sz="1400" dirty="0">
              <a:solidFill>
                <a:srgbClr val="C00000"/>
              </a:solidFill>
            </a:endParaRPr>
          </a:p>
          <a:p>
            <a:pPr marL="285750" indent="-285750">
              <a:spcBef>
                <a:spcPts val="1200"/>
              </a:spcBef>
              <a:buClr>
                <a:srgbClr val="339933"/>
              </a:buClr>
              <a:buSzPct val="120000"/>
              <a:buFontTx/>
              <a:buChar char="-"/>
              <a:defRPr/>
            </a:pPr>
            <a:endParaRPr lang="en-AU" sz="1400" dirty="0">
              <a:solidFill>
                <a:srgbClr val="C00000"/>
              </a:solidFill>
            </a:endParaRPr>
          </a:p>
          <a:p>
            <a:pPr marL="285750" indent="-285750">
              <a:spcBef>
                <a:spcPts val="1200"/>
              </a:spcBef>
              <a:buClr>
                <a:srgbClr val="339933"/>
              </a:buClr>
              <a:buSzPct val="120000"/>
              <a:buFontTx/>
              <a:buChar char="-"/>
              <a:defRPr/>
            </a:pPr>
            <a:endParaRPr lang="en-AU" sz="1400" dirty="0">
              <a:solidFill>
                <a:srgbClr val="C00000"/>
              </a:solidFill>
            </a:endParaRPr>
          </a:p>
          <a:p>
            <a:pPr marL="285750" indent="-285750">
              <a:spcBef>
                <a:spcPts val="1200"/>
              </a:spcBef>
              <a:buClr>
                <a:srgbClr val="339933"/>
              </a:buClr>
              <a:buSzPct val="120000"/>
              <a:buFontTx/>
              <a:buChar char="-"/>
              <a:defRPr/>
            </a:pPr>
            <a:endParaRPr lang="en-AU" sz="1400" b="1" dirty="0">
              <a:solidFill>
                <a:srgbClr val="C00000"/>
              </a:solidFill>
            </a:endParaRPr>
          </a:p>
          <a:p>
            <a:pPr defTabSz="914400">
              <a:defRPr/>
            </a:pPr>
            <a:endParaRPr lang="en-AU" dirty="0">
              <a:solidFill>
                <a:srgbClr val="00B050"/>
              </a:solidFill>
            </a:endParaRPr>
          </a:p>
        </p:txBody>
      </p:sp>
      <p:sp>
        <p:nvSpPr>
          <p:cNvPr id="72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F8BB680B-EA51-4615-BD0C-07CB39A97F50}" type="slidenum">
              <a:rPr lang="en-AU" altLang="en-US" smtClean="0">
                <a:ea typeface="ＭＳ Ｐゴシック" panose="020B0600070205080204" pitchFamily="34" charset="-128"/>
              </a:rPr>
              <a:pPr fontAlgn="base">
                <a:spcBef>
                  <a:spcPct val="0"/>
                </a:spcBef>
                <a:spcAft>
                  <a:spcPct val="0"/>
                </a:spcAft>
              </a:pPr>
              <a:t>12</a:t>
            </a:fld>
            <a:endParaRPr lang="en-AU" altLang="en-US" dirty="0">
              <a:ea typeface="ＭＳ Ｐゴシック" panose="020B0600070205080204" pitchFamily="34" charset="-128"/>
            </a:endParaRPr>
          </a:p>
        </p:txBody>
      </p:sp>
    </p:spTree>
    <p:extLst>
      <p:ext uri="{BB962C8B-B14F-4D97-AF65-F5344CB8AC3E}">
        <p14:creationId xmlns:p14="http://schemas.microsoft.com/office/powerpoint/2010/main" val="11786059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07D9CE59-4EB2-41DE-BB56-0FD27BEB0F60}" type="slidenum">
              <a:rPr lang="en-CA" smtClean="0"/>
              <a:t>13</a:t>
            </a:fld>
            <a:endParaRPr lang="en-CA" dirty="0"/>
          </a:p>
        </p:txBody>
      </p:sp>
    </p:spTree>
    <p:extLst>
      <p:ext uri="{BB962C8B-B14F-4D97-AF65-F5344CB8AC3E}">
        <p14:creationId xmlns:p14="http://schemas.microsoft.com/office/powerpoint/2010/main" val="25107335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dirty="0">
                <a:ea typeface="ＭＳ Ｐゴシック" panose="020B0600070205080204" pitchFamily="34" charset="-128"/>
              </a:rPr>
              <a:t>This is all about where you spend your energy</a:t>
            </a:r>
          </a:p>
          <a:p>
            <a:endParaRPr lang="en-AU" altLang="en-US" dirty="0">
              <a:ea typeface="ＭＳ Ｐゴシック" panose="020B0600070205080204" pitchFamily="34" charset="-128"/>
            </a:endParaRPr>
          </a:p>
          <a:p>
            <a:r>
              <a:rPr lang="en-AU" altLang="en-US" dirty="0">
                <a:ea typeface="ＭＳ Ｐゴシック" panose="020B0600070205080204" pitchFamily="34" charset="-128"/>
              </a:rPr>
              <a:t>Though we can’t increase the number of things we control, a proactive perspective can expand our circle of influence – whereas a reactive frame of mind beings to encroach on our circle of influence – limiting the amount of things we believe we can influence.</a:t>
            </a:r>
          </a:p>
          <a:p>
            <a:endParaRPr lang="en-AU" altLang="en-US" dirty="0">
              <a:ea typeface="ＭＳ Ｐゴシック" panose="020B0600070205080204" pitchFamily="34" charset="-128"/>
            </a:endParaRPr>
          </a:p>
          <a:p>
            <a:endParaRPr lang="en-AU" altLang="en-US" dirty="0">
              <a:ea typeface="ＭＳ Ｐゴシック" panose="020B0600070205080204" pitchFamily="34" charset="-128"/>
            </a:endParaRPr>
          </a:p>
        </p:txBody>
      </p:sp>
      <p:sp>
        <p:nvSpPr>
          <p:cNvPr id="921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AEAEE636-DADD-4A7A-8DFE-A805C1AEADF5}" type="slidenum">
              <a:rPr lang="en-AU" altLang="en-US" smtClean="0">
                <a:ea typeface="ＭＳ Ｐゴシック" panose="020B0600070205080204" pitchFamily="34" charset="-128"/>
              </a:rPr>
              <a:pPr fontAlgn="base">
                <a:spcBef>
                  <a:spcPct val="0"/>
                </a:spcBef>
                <a:spcAft>
                  <a:spcPct val="0"/>
                </a:spcAft>
              </a:pPr>
              <a:t>14</a:t>
            </a:fld>
            <a:endParaRPr lang="en-AU" altLang="en-US" dirty="0">
              <a:ea typeface="ＭＳ Ｐゴシック" panose="020B0600070205080204" pitchFamily="34" charset="-128"/>
            </a:endParaRPr>
          </a:p>
        </p:txBody>
      </p:sp>
    </p:spTree>
    <p:extLst>
      <p:ext uri="{BB962C8B-B14F-4D97-AF65-F5344CB8AC3E}">
        <p14:creationId xmlns:p14="http://schemas.microsoft.com/office/powerpoint/2010/main" val="42134812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dirty="0">
                <a:ea typeface="ＭＳ Ｐゴシック" panose="020B0600070205080204" pitchFamily="34" charset="-128"/>
              </a:rPr>
              <a:t>As a change leader, one area you have to play in is dealing with routine problems vs Adaptive challenges</a:t>
            </a:r>
          </a:p>
          <a:p>
            <a:endParaRPr lang="en-CA" altLang="en-US" dirty="0">
              <a:ea typeface="ＭＳ Ｐゴシック" panose="020B0600070205080204" pitchFamily="34" charset="-128"/>
            </a:endParaRPr>
          </a:p>
          <a:p>
            <a:r>
              <a:rPr lang="en-CA" altLang="en-US" dirty="0">
                <a:ea typeface="ＭＳ Ｐゴシック" panose="020B0600070205080204" pitchFamily="34" charset="-128"/>
              </a:rPr>
              <a:t>Planned: One of the biggest distinctions about change is in relation to the nature of change. </a:t>
            </a:r>
          </a:p>
          <a:p>
            <a:endParaRPr lang="en-CA" altLang="en-US" dirty="0">
              <a:ea typeface="ＭＳ Ｐゴシック" panose="020B0600070205080204" pitchFamily="34" charset="-128"/>
            </a:endParaRPr>
          </a:p>
          <a:p>
            <a:r>
              <a:rPr lang="en-CA" altLang="en-US" dirty="0">
                <a:ea typeface="ＭＳ Ｐゴシック" panose="020B0600070205080204" pitchFamily="34" charset="-128"/>
              </a:rPr>
              <a:t>IF you think of change as being moving from one state to another in a structured manner, you are more likely to develop models which highlight a structured set of steps. This is generally referred to as “planned change”.  </a:t>
            </a:r>
          </a:p>
          <a:p>
            <a:endParaRPr lang="en-CA" altLang="en-US" dirty="0">
              <a:ea typeface="ＭＳ Ｐゴシック" panose="020B0600070205080204" pitchFamily="34" charset="-128"/>
            </a:endParaRPr>
          </a:p>
          <a:p>
            <a:r>
              <a:rPr lang="en-CA" altLang="en-US" dirty="0">
                <a:ea typeface="ＭＳ Ｐゴシック" panose="020B0600070205080204" pitchFamily="34" charset="-128"/>
              </a:rPr>
              <a:t>When things go sideways: </a:t>
            </a:r>
          </a:p>
          <a:p>
            <a:endParaRPr lang="en-CA" altLang="en-US" dirty="0">
              <a:ea typeface="ＭＳ Ｐゴシック" panose="020B0600070205080204" pitchFamily="34" charset="-128"/>
            </a:endParaRPr>
          </a:p>
          <a:p>
            <a:r>
              <a:rPr lang="en-CA" altLang="en-US" dirty="0">
                <a:ea typeface="ＭＳ Ｐゴシック" panose="020B0600070205080204" pitchFamily="34" charset="-128"/>
              </a:rPr>
              <a:t>Be curious? What is happening? </a:t>
            </a:r>
          </a:p>
          <a:p>
            <a:endParaRPr lang="en-CA" altLang="en-US" dirty="0">
              <a:ea typeface="ＭＳ Ｐゴシック" panose="020B0600070205080204" pitchFamily="34" charset="-128"/>
            </a:endParaRPr>
          </a:p>
          <a:p>
            <a:r>
              <a:rPr lang="en-CA" altLang="en-US" dirty="0">
                <a:ea typeface="ＭＳ Ｐゴシック" panose="020B0600070205080204" pitchFamily="34" charset="-128"/>
              </a:rPr>
              <a:t>What am I noticing?</a:t>
            </a:r>
          </a:p>
          <a:p>
            <a:endParaRPr lang="en-CA" altLang="en-US" dirty="0">
              <a:ea typeface="ＭＳ Ｐゴシック" panose="020B0600070205080204" pitchFamily="34" charset="-128"/>
            </a:endParaRPr>
          </a:p>
          <a:p>
            <a:r>
              <a:rPr lang="en-CA" altLang="en-US" dirty="0">
                <a:ea typeface="ＭＳ Ｐゴシック" panose="020B0600070205080204" pitchFamily="34" charset="-128"/>
              </a:rPr>
              <a:t>What can I find out?</a:t>
            </a:r>
            <a:endParaRPr lang="en-CA" altLang="en-US" b="1" dirty="0">
              <a:ea typeface="ＭＳ Ｐゴシック" panose="020B0600070205080204" pitchFamily="34" charset="-128"/>
            </a:endParaRPr>
          </a:p>
          <a:p>
            <a:endParaRPr lang="en-CA" altLang="en-US" dirty="0">
              <a:ea typeface="ＭＳ Ｐゴシック" panose="020B0600070205080204" pitchFamily="34" charset="-128"/>
            </a:endParaRPr>
          </a:p>
          <a:p>
            <a:endParaRPr lang="en-CA" altLang="en-US" dirty="0">
              <a:ea typeface="ＭＳ Ｐゴシック" panose="020B0600070205080204" pitchFamily="34" charset="-128"/>
            </a:endParaRPr>
          </a:p>
          <a:p>
            <a:endParaRPr lang="en-CA" altLang="en-US" dirty="0">
              <a:ea typeface="ＭＳ Ｐゴシック" panose="020B0600070205080204" pitchFamily="34" charset="-128"/>
            </a:endParaRPr>
          </a:p>
          <a:p>
            <a:endParaRPr lang="en-CA" altLang="en-US" dirty="0">
              <a:ea typeface="ＭＳ Ｐゴシック" panose="020B0600070205080204" pitchFamily="34" charset="-128"/>
            </a:endParaRPr>
          </a:p>
          <a:p>
            <a:endParaRPr lang="en-CA" altLang="en-US" dirty="0">
              <a:ea typeface="ＭＳ Ｐゴシック" panose="020B0600070205080204" pitchFamily="34" charset="-128"/>
            </a:endParaRPr>
          </a:p>
        </p:txBody>
      </p:sp>
      <p:sp>
        <p:nvSpPr>
          <p:cNvPr id="880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79DADD0-E59A-4773-9CB9-F293EFE908BD}" type="slidenum">
              <a:rPr lang="en-CA" altLang="en-US" smtClean="0">
                <a:ea typeface="ＭＳ Ｐゴシック" panose="020B0600070205080204" pitchFamily="34" charset="-128"/>
              </a:rPr>
              <a:pPr fontAlgn="base">
                <a:spcBef>
                  <a:spcPct val="0"/>
                </a:spcBef>
                <a:spcAft>
                  <a:spcPct val="0"/>
                </a:spcAft>
              </a:pPr>
              <a:t>15</a:t>
            </a:fld>
            <a:endParaRPr lang="en-CA" altLang="en-US" dirty="0">
              <a:ea typeface="ＭＳ Ｐゴシック" panose="020B0600070205080204" pitchFamily="34" charset="-128"/>
            </a:endParaRPr>
          </a:p>
        </p:txBody>
      </p:sp>
    </p:spTree>
    <p:extLst>
      <p:ext uri="{BB962C8B-B14F-4D97-AF65-F5344CB8AC3E}">
        <p14:creationId xmlns:p14="http://schemas.microsoft.com/office/powerpoint/2010/main" val="38237997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dirty="0">
                <a:ea typeface="ＭＳ Ｐゴシック" panose="020B0600070205080204" pitchFamily="34" charset="-128"/>
              </a:rPr>
              <a:t>Your life as a change leader is dealing with things that go sideways. How you perceive your reality will be a very powerful force in determining your outcomes.</a:t>
            </a:r>
          </a:p>
        </p:txBody>
      </p:sp>
      <p:sp>
        <p:nvSpPr>
          <p:cNvPr id="901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AE9871D3-1AA2-40DD-BF52-5BDC99773A39}" type="slidenum">
              <a:rPr lang="en-AU" altLang="en-US" smtClean="0">
                <a:ea typeface="ＭＳ Ｐゴシック" panose="020B0600070205080204" pitchFamily="34" charset="-128"/>
              </a:rPr>
              <a:pPr fontAlgn="base">
                <a:spcBef>
                  <a:spcPct val="0"/>
                </a:spcBef>
                <a:spcAft>
                  <a:spcPct val="0"/>
                </a:spcAft>
              </a:pPr>
              <a:t>16</a:t>
            </a:fld>
            <a:endParaRPr lang="en-AU" altLang="en-US" dirty="0">
              <a:ea typeface="ＭＳ Ｐゴシック" panose="020B0600070205080204" pitchFamily="34" charset="-128"/>
            </a:endParaRPr>
          </a:p>
        </p:txBody>
      </p:sp>
    </p:spTree>
    <p:extLst>
      <p:ext uri="{BB962C8B-B14F-4D97-AF65-F5344CB8AC3E}">
        <p14:creationId xmlns:p14="http://schemas.microsoft.com/office/powerpoint/2010/main" val="13313932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defTabSz="914400">
              <a:defRPr/>
            </a:pPr>
            <a:r>
              <a:rPr lang="en-AU" dirty="0">
                <a:latin typeface="Arial" panose="020B0604020202020204" pitchFamily="34" charset="0"/>
                <a:ea typeface="+mn-ea"/>
                <a:cs typeface="Arial" panose="020B0604020202020204" pitchFamily="34" charset="0"/>
              </a:rPr>
              <a:t>Move to one of four stations </a:t>
            </a:r>
          </a:p>
          <a:p>
            <a:pPr defTabSz="914400">
              <a:defRPr/>
            </a:pPr>
            <a:endParaRPr lang="en-AU" b="1" dirty="0">
              <a:latin typeface="Arial" panose="020B0604020202020204" pitchFamily="34" charset="0"/>
              <a:ea typeface="+mn-ea"/>
              <a:cs typeface="Arial" panose="020B0604020202020204" pitchFamily="34" charset="0"/>
            </a:endParaRPr>
          </a:p>
          <a:p>
            <a:pPr defTabSz="914400">
              <a:defRPr/>
            </a:pPr>
            <a:r>
              <a:rPr lang="en-AU" b="1" dirty="0">
                <a:latin typeface="Arial" panose="020B0604020202020204" pitchFamily="34" charset="0"/>
                <a:ea typeface="+mn-ea"/>
                <a:cs typeface="Arial" panose="020B0604020202020204" pitchFamily="34" charset="0"/>
              </a:rPr>
              <a:t>Duration: </a:t>
            </a:r>
            <a:r>
              <a:rPr lang="en-AU" dirty="0">
                <a:latin typeface="Arial" panose="020B0604020202020204" pitchFamily="34" charset="0"/>
                <a:ea typeface="+mn-ea"/>
                <a:cs typeface="Arial" panose="020B0604020202020204" pitchFamily="34" charset="0"/>
              </a:rPr>
              <a:t>2 minutes</a:t>
            </a:r>
          </a:p>
          <a:p>
            <a:pPr defTabSz="914400">
              <a:defRPr/>
            </a:pPr>
            <a:endParaRPr lang="en-AU" dirty="0">
              <a:latin typeface="Arial" panose="020B0604020202020204" pitchFamily="34" charset="0"/>
              <a:cs typeface="Arial" panose="020B0604020202020204" pitchFamily="34" charset="0"/>
            </a:endParaRPr>
          </a:p>
          <a:p>
            <a:pPr>
              <a:defRPr/>
            </a:pPr>
            <a:r>
              <a:rPr lang="en-AU" b="1" dirty="0">
                <a:latin typeface="Arial" panose="020B0604020202020204" pitchFamily="34" charset="0"/>
                <a:cs typeface="Arial" panose="020B0604020202020204" pitchFamily="34" charset="0"/>
              </a:rPr>
              <a:t>Speak:</a:t>
            </a:r>
            <a:r>
              <a:rPr lang="en-AU" dirty="0">
                <a:latin typeface="Arial" panose="020B0604020202020204" pitchFamily="34" charset="0"/>
                <a:cs typeface="Arial" panose="020B0604020202020204" pitchFamily="34" charset="0"/>
              </a:rPr>
              <a:t> Explain that there is further detail on how to manage energy levels, as well as a homework activity in the workbook. </a:t>
            </a:r>
          </a:p>
          <a:p>
            <a:pPr>
              <a:defRPr/>
            </a:pPr>
            <a:endParaRPr lang="en-AU" dirty="0">
              <a:latin typeface="Arial" panose="020B0604020202020204" pitchFamily="34" charset="0"/>
              <a:cs typeface="Arial" panose="020B0604020202020204" pitchFamily="34" charset="0"/>
            </a:endParaRPr>
          </a:p>
          <a:p>
            <a:pPr>
              <a:defRPr/>
            </a:pPr>
            <a:r>
              <a:rPr lang="en-AU" dirty="0">
                <a:latin typeface="Arial" panose="020B0604020202020204" pitchFamily="34" charset="0"/>
                <a:cs typeface="Arial" panose="020B0604020202020204" pitchFamily="34" charset="0"/>
              </a:rPr>
              <a:t>Facilitate discussion in the room </a:t>
            </a:r>
          </a:p>
          <a:p>
            <a:pPr>
              <a:defRPr/>
            </a:pPr>
            <a:endParaRPr lang="en-AU" dirty="0">
              <a:latin typeface="Arial" panose="020B0604020202020204" pitchFamily="34" charset="0"/>
              <a:cs typeface="Arial" panose="020B0604020202020204" pitchFamily="34" charset="0"/>
            </a:endParaRPr>
          </a:p>
          <a:p>
            <a:pPr>
              <a:defRPr/>
            </a:pPr>
            <a:r>
              <a:rPr lang="en-AU" dirty="0">
                <a:solidFill>
                  <a:srgbClr val="339933"/>
                </a:solidFill>
                <a:latin typeface="Arial" panose="020B0604020202020204" pitchFamily="34" charset="0"/>
                <a:cs typeface="Arial" panose="020B0604020202020204" pitchFamily="34" charset="0"/>
              </a:rPr>
              <a:t>While this is at the forefront of your mind, jump to pg19 near the back of the workbook (in amongst other post-course work) and take a moment to consider the quadrants displayed and fill in anything that springs to mind (what does your oxygen mask look like?)</a:t>
            </a:r>
          </a:p>
          <a:p>
            <a:pPr>
              <a:defRPr/>
            </a:pPr>
            <a:endParaRPr lang="en-AU" dirty="0">
              <a:solidFill>
                <a:srgbClr val="339933"/>
              </a:solidFill>
              <a:latin typeface="Arial" panose="020B0604020202020204" pitchFamily="34" charset="0"/>
              <a:cs typeface="Arial" panose="020B0604020202020204" pitchFamily="34" charset="0"/>
            </a:endParaRPr>
          </a:p>
          <a:p>
            <a:pPr>
              <a:defRPr/>
            </a:pPr>
            <a:r>
              <a:rPr lang="en-AU" b="1" dirty="0">
                <a:solidFill>
                  <a:srgbClr val="339933"/>
                </a:solidFill>
                <a:latin typeface="Arial" panose="020B0604020202020204" pitchFamily="34" charset="0"/>
                <a:cs typeface="Arial" panose="020B0604020202020204" pitchFamily="34" charset="0"/>
              </a:rPr>
              <a:t>Ask: </a:t>
            </a:r>
            <a:r>
              <a:rPr lang="en-AU" dirty="0">
                <a:solidFill>
                  <a:srgbClr val="339933"/>
                </a:solidFill>
                <a:latin typeface="Arial" panose="020B0604020202020204" pitchFamily="34" charset="0"/>
                <a:cs typeface="Arial" panose="020B0604020202020204" pitchFamily="34" charset="0"/>
              </a:rPr>
              <a:t>does </a:t>
            </a:r>
            <a:r>
              <a:rPr lang="en-AU" dirty="0" err="1">
                <a:solidFill>
                  <a:srgbClr val="339933"/>
                </a:solidFill>
                <a:latin typeface="Arial" panose="020B0604020202020204" pitchFamily="34" charset="0"/>
                <a:cs typeface="Arial" panose="020B0604020202020204" pitchFamily="34" charset="0"/>
              </a:rPr>
              <a:t>anyo</a:t>
            </a:r>
            <a:endParaRPr lang="en-AU" dirty="0">
              <a:solidFill>
                <a:srgbClr val="339933"/>
              </a:solidFill>
              <a:latin typeface="Arial" panose="020B0604020202020204" pitchFamily="34" charset="0"/>
              <a:cs typeface="Arial" panose="020B0604020202020204" pitchFamily="34" charset="0"/>
            </a:endParaRPr>
          </a:p>
          <a:p>
            <a:pPr>
              <a:defRPr/>
            </a:pPr>
            <a:endParaRPr lang="en-AU" dirty="0">
              <a:solidFill>
                <a:srgbClr val="339933"/>
              </a:solidFill>
              <a:latin typeface="Arial" panose="020B0604020202020204" pitchFamily="34" charset="0"/>
              <a:cs typeface="Arial" panose="020B0604020202020204" pitchFamily="34" charset="0"/>
            </a:endParaRPr>
          </a:p>
          <a:p>
            <a:pPr>
              <a:defRPr/>
            </a:pPr>
            <a:r>
              <a:rPr lang="en-AU" dirty="0">
                <a:solidFill>
                  <a:srgbClr val="339933"/>
                </a:solidFill>
                <a:latin typeface="Arial" panose="020B0604020202020204" pitchFamily="34" charset="0"/>
                <a:cs typeface="Arial" panose="020B0604020202020204" pitchFamily="34" charset="0"/>
              </a:rPr>
              <a:t>ne have any examples they wrote down which they would be happy to share (to allow others to add to their list)</a:t>
            </a:r>
            <a:endParaRPr lang="en-AU" b="1" dirty="0">
              <a:solidFill>
                <a:srgbClr val="339933"/>
              </a:solidFill>
              <a:latin typeface="Arial" panose="020B0604020202020204" pitchFamily="34" charset="0"/>
              <a:cs typeface="Arial" panose="020B0604020202020204" pitchFamily="34" charset="0"/>
            </a:endParaRPr>
          </a:p>
        </p:txBody>
      </p:sp>
      <p:sp>
        <p:nvSpPr>
          <p:cNvPr id="942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78B75146-FF56-42A8-8308-936BD472B855}" type="slidenum">
              <a:rPr lang="en-AU" altLang="en-US" smtClean="0">
                <a:ea typeface="ＭＳ Ｐゴシック" panose="020B0600070205080204" pitchFamily="34" charset="-128"/>
              </a:rPr>
              <a:pPr fontAlgn="base">
                <a:spcBef>
                  <a:spcPct val="0"/>
                </a:spcBef>
                <a:spcAft>
                  <a:spcPct val="0"/>
                </a:spcAft>
              </a:pPr>
              <a:t>17</a:t>
            </a:fld>
            <a:endParaRPr lang="en-AU" altLang="en-US">
              <a:ea typeface="ＭＳ Ｐゴシック" panose="020B0600070205080204" pitchFamily="34" charset="-128"/>
            </a:endParaRPr>
          </a:p>
        </p:txBody>
      </p:sp>
    </p:spTree>
    <p:extLst>
      <p:ext uri="{BB962C8B-B14F-4D97-AF65-F5344CB8AC3E}">
        <p14:creationId xmlns:p14="http://schemas.microsoft.com/office/powerpoint/2010/main" val="23663199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defTabSz="914400">
              <a:defRPr/>
            </a:pPr>
            <a:r>
              <a:rPr lang="en-AU" b="1" dirty="0">
                <a:latin typeface="Arial" panose="020B0604020202020204" pitchFamily="34" charset="0"/>
                <a:ea typeface="+mn-ea"/>
                <a:cs typeface="Arial" panose="020B0604020202020204" pitchFamily="34" charset="0"/>
              </a:rPr>
              <a:t>Duration: </a:t>
            </a:r>
            <a:r>
              <a:rPr lang="en-AU" dirty="0">
                <a:latin typeface="Arial" panose="020B0604020202020204" pitchFamily="34" charset="0"/>
                <a:ea typeface="+mn-ea"/>
                <a:cs typeface="Arial" panose="020B0604020202020204" pitchFamily="34" charset="0"/>
              </a:rPr>
              <a:t>5 minutes</a:t>
            </a:r>
            <a:endParaRPr lang="en-AU" b="1" dirty="0">
              <a:latin typeface="Arial" panose="020B0604020202020204" pitchFamily="34" charset="0"/>
              <a:ea typeface="+mn-ea"/>
              <a:cs typeface="Arial" panose="020B0604020202020204" pitchFamily="34" charset="0"/>
            </a:endParaRPr>
          </a:p>
          <a:p>
            <a:pPr>
              <a:defRPr/>
            </a:pPr>
            <a:endParaRPr lang="en-AU" dirty="0">
              <a:latin typeface="Arial" panose="020B0604020202020204" pitchFamily="34" charset="0"/>
              <a:cs typeface="Arial" panose="020B0604020202020204" pitchFamily="34" charset="0"/>
            </a:endParaRPr>
          </a:p>
          <a:p>
            <a:pPr>
              <a:defRPr/>
            </a:pPr>
            <a:r>
              <a:rPr lang="en-AU" b="1" dirty="0">
                <a:latin typeface="Arial" panose="020B0604020202020204" pitchFamily="34" charset="0"/>
                <a:cs typeface="Arial" panose="020B0604020202020204" pitchFamily="34" charset="0"/>
              </a:rPr>
              <a:t>Speak:</a:t>
            </a:r>
            <a:r>
              <a:rPr lang="en-AU" dirty="0">
                <a:latin typeface="Arial" panose="020B0604020202020204" pitchFamily="34" charset="0"/>
                <a:cs typeface="Arial" panose="020B0604020202020204" pitchFamily="34" charset="0"/>
              </a:rPr>
              <a:t> Introduce energy levels and managing these. </a:t>
            </a:r>
          </a:p>
          <a:p>
            <a:pPr>
              <a:defRPr/>
            </a:pPr>
            <a:endParaRPr lang="en-AU" dirty="0">
              <a:latin typeface="Arial" panose="020B0604020202020204" pitchFamily="34" charset="0"/>
              <a:cs typeface="Arial" panose="020B0604020202020204" pitchFamily="34" charset="0"/>
            </a:endParaRPr>
          </a:p>
          <a:p>
            <a:pPr>
              <a:defRPr/>
            </a:pPr>
            <a:r>
              <a:rPr lang="en-AU" b="1" dirty="0">
                <a:latin typeface="Arial" panose="020B0604020202020204" pitchFamily="34" charset="0"/>
                <a:cs typeface="Arial" panose="020B0604020202020204" pitchFamily="34" charset="0"/>
              </a:rPr>
              <a:t>Ask: </a:t>
            </a:r>
            <a:r>
              <a:rPr lang="en-AU" dirty="0">
                <a:latin typeface="Arial" panose="020B0604020202020204" pitchFamily="34" charset="0"/>
                <a:cs typeface="Arial" panose="020B0604020202020204" pitchFamily="34" charset="0"/>
              </a:rPr>
              <a:t>Ask the group, “Why is managing your energy important for them as Change Leaders and their team?”.</a:t>
            </a:r>
          </a:p>
          <a:p>
            <a:pPr>
              <a:defRPr/>
            </a:pPr>
            <a:endParaRPr lang="en-AU" dirty="0">
              <a:latin typeface="Arial" panose="020B0604020202020204" pitchFamily="34" charset="0"/>
              <a:cs typeface="Arial" panose="020B0604020202020204" pitchFamily="34" charset="0"/>
            </a:endParaRPr>
          </a:p>
          <a:p>
            <a:pPr>
              <a:defRPr/>
            </a:pPr>
            <a:r>
              <a:rPr lang="en-AU" b="1" dirty="0">
                <a:latin typeface="Arial" panose="020B0604020202020204" pitchFamily="34" charset="0"/>
                <a:cs typeface="Arial" panose="020B0604020202020204" pitchFamily="34" charset="0"/>
              </a:rPr>
              <a:t>Do</a:t>
            </a:r>
            <a:r>
              <a:rPr lang="en-AU" dirty="0">
                <a:latin typeface="Arial" panose="020B0604020202020204" pitchFamily="34" charset="0"/>
                <a:cs typeface="Arial" panose="020B0604020202020204" pitchFamily="34" charset="0"/>
              </a:rPr>
              <a:t>: </a:t>
            </a:r>
            <a:r>
              <a:rPr lang="en-AU" i="1" dirty="0">
                <a:latin typeface="Arial" panose="020B0604020202020204" pitchFamily="34" charset="0"/>
                <a:cs typeface="Arial" panose="020B0604020202020204" pitchFamily="34" charset="0"/>
              </a:rPr>
              <a:t>Click to reveal potential answers. </a:t>
            </a:r>
            <a:r>
              <a:rPr lang="en-AU" dirty="0">
                <a:latin typeface="Arial" panose="020B0604020202020204" pitchFamily="34" charset="0"/>
                <a:cs typeface="Arial" panose="020B0604020202020204" pitchFamily="34" charset="0"/>
              </a:rPr>
              <a:t>Debrief the questions by highlighting the importance of managing energy and supporting self management. </a:t>
            </a:r>
          </a:p>
          <a:p>
            <a:pPr>
              <a:defRPr/>
            </a:pPr>
            <a:endParaRPr lang="en-AU" dirty="0">
              <a:latin typeface="Arial" panose="020B0604020202020204" pitchFamily="34" charset="0"/>
              <a:cs typeface="Arial" panose="020B0604020202020204" pitchFamily="34" charset="0"/>
            </a:endParaRPr>
          </a:p>
          <a:p>
            <a:pPr>
              <a:defRPr/>
            </a:pPr>
            <a:r>
              <a:rPr lang="en-AU" b="1" dirty="0">
                <a:latin typeface="Arial" panose="020B0604020202020204" pitchFamily="34" charset="0"/>
                <a:cs typeface="Arial" panose="020B0604020202020204" pitchFamily="34" charset="0"/>
              </a:rPr>
              <a:t>Speak</a:t>
            </a:r>
            <a:r>
              <a:rPr lang="en-AU" dirty="0">
                <a:latin typeface="Arial" panose="020B0604020202020204" pitchFamily="34" charset="0"/>
                <a:cs typeface="Arial" panose="020B0604020202020204" pitchFamily="34" charset="0"/>
              </a:rPr>
              <a:t>: Explain that self management </a:t>
            </a:r>
            <a:r>
              <a:rPr lang="en-AU" sz="2400" dirty="0"/>
              <a:t>is any activity that you voluntarily do which helps you maintain your physical, mental or emotional health. It can help you feel healthy, relaxed and ready to take on your work and responsibilities. </a:t>
            </a:r>
            <a:r>
              <a:rPr lang="en-AU" dirty="0">
                <a:latin typeface="Arial" panose="020B0604020202020204" pitchFamily="34" charset="0"/>
                <a:cs typeface="Arial" panose="020B0604020202020204" pitchFamily="34" charset="0"/>
              </a:rPr>
              <a:t>Refer them to the Leader’s Toolkit for additional resources on self management and resilience.</a:t>
            </a:r>
            <a:endParaRPr lang="en-AU" b="1" dirty="0">
              <a:latin typeface="Arial" panose="020B0604020202020204" pitchFamily="34" charset="0"/>
              <a:cs typeface="Arial" panose="020B0604020202020204" pitchFamily="34" charset="0"/>
            </a:endParaRPr>
          </a:p>
        </p:txBody>
      </p:sp>
      <p:sp>
        <p:nvSpPr>
          <p:cNvPr id="962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0C2142D8-A3DF-4388-9F78-5EF4C4E54BA6}" type="slidenum">
              <a:rPr lang="en-AU" altLang="en-US" smtClean="0">
                <a:ea typeface="ＭＳ Ｐゴシック" panose="020B0600070205080204" pitchFamily="34" charset="-128"/>
              </a:rPr>
              <a:pPr fontAlgn="base">
                <a:spcBef>
                  <a:spcPct val="0"/>
                </a:spcBef>
                <a:spcAft>
                  <a:spcPct val="0"/>
                </a:spcAft>
              </a:pPr>
              <a:t>18</a:t>
            </a:fld>
            <a:endParaRPr lang="en-AU" altLang="en-US">
              <a:ea typeface="ＭＳ Ｐゴシック" panose="020B0600070205080204" pitchFamily="34" charset="-128"/>
            </a:endParaRPr>
          </a:p>
        </p:txBody>
      </p:sp>
    </p:spTree>
    <p:extLst>
      <p:ext uri="{BB962C8B-B14F-4D97-AF65-F5344CB8AC3E}">
        <p14:creationId xmlns:p14="http://schemas.microsoft.com/office/powerpoint/2010/main" val="8453694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defTabSz="914400" eaLnBrk="1" fontAlgn="auto" hangingPunct="1">
              <a:spcBef>
                <a:spcPts val="0"/>
              </a:spcBef>
              <a:spcAft>
                <a:spcPts val="0"/>
              </a:spcAft>
              <a:defRPr/>
            </a:pPr>
            <a:r>
              <a:rPr lang="en-AU" b="1" dirty="0">
                <a:latin typeface="Arial" panose="020B0604020202020204" pitchFamily="34" charset="0"/>
                <a:ea typeface="+mn-ea"/>
                <a:cs typeface="Arial" panose="020B0604020202020204" pitchFamily="34" charset="0"/>
              </a:rPr>
              <a:t>*Touch on Shame response</a:t>
            </a:r>
          </a:p>
          <a:p>
            <a:pPr defTabSz="914400" eaLnBrk="1" fontAlgn="auto" hangingPunct="1">
              <a:spcBef>
                <a:spcPts val="0"/>
              </a:spcBef>
              <a:spcAft>
                <a:spcPts val="0"/>
              </a:spcAft>
              <a:defRPr/>
            </a:pPr>
            <a:endParaRPr lang="en-AU" b="1" dirty="0">
              <a:latin typeface="Arial" panose="020B0604020202020204" pitchFamily="34" charset="0"/>
              <a:ea typeface="+mn-ea"/>
              <a:cs typeface="Arial" panose="020B0604020202020204" pitchFamily="34" charset="0"/>
            </a:endParaRPr>
          </a:p>
          <a:p>
            <a:pPr defTabSz="914400" eaLnBrk="1" fontAlgn="auto" hangingPunct="1">
              <a:spcBef>
                <a:spcPts val="0"/>
              </a:spcBef>
              <a:spcAft>
                <a:spcPts val="0"/>
              </a:spcAft>
              <a:defRPr/>
            </a:pPr>
            <a:r>
              <a:rPr lang="en-AU" b="1" dirty="0">
                <a:latin typeface="Arial" panose="020B0604020202020204" pitchFamily="34" charset="0"/>
                <a:ea typeface="+mn-ea"/>
                <a:cs typeface="Arial" panose="020B0604020202020204" pitchFamily="34" charset="0"/>
              </a:rPr>
              <a:t>Do: </a:t>
            </a:r>
            <a:r>
              <a:rPr lang="en-AU" dirty="0">
                <a:latin typeface="Arial" panose="020B0604020202020204" pitchFamily="34" charset="0"/>
                <a:ea typeface="+mn-ea"/>
                <a:cs typeface="Arial" panose="020B0604020202020204" pitchFamily="34" charset="0"/>
              </a:rPr>
              <a:t>Ask participants to pair up with the person next to them. Ask one person to nominate themselves as ‘A’ and one as ‘B’. When you give the order, person ‘A’ will push. Give the order the observe the reaction. Nearly all of the time, you will find that the person will be met with resistance. Introduce this as a good metaphor for how our brains work. </a:t>
            </a:r>
            <a:endParaRPr lang="en-AU" b="1" dirty="0">
              <a:latin typeface="Arial" panose="020B0604020202020204" pitchFamily="34" charset="0"/>
              <a:ea typeface="+mn-ea"/>
              <a:cs typeface="Arial" panose="020B0604020202020204" pitchFamily="34" charset="0"/>
            </a:endParaRPr>
          </a:p>
          <a:p>
            <a:pPr>
              <a:defRPr/>
            </a:pPr>
            <a:endParaRPr lang="en-AU" b="1" dirty="0">
              <a:latin typeface="Arial" panose="020B0604020202020204" pitchFamily="34" charset="0"/>
              <a:ea typeface="+mn-ea"/>
              <a:cs typeface="Arial" panose="020B0604020202020204" pitchFamily="34" charset="0"/>
            </a:endParaRPr>
          </a:p>
          <a:p>
            <a:pPr>
              <a:defRPr/>
            </a:pPr>
            <a:r>
              <a:rPr lang="en-AU" b="1" dirty="0">
                <a:latin typeface="Arial" panose="020B0604020202020204" pitchFamily="34" charset="0"/>
                <a:ea typeface="+mn-ea"/>
                <a:cs typeface="Arial" panose="020B0604020202020204" pitchFamily="34" charset="0"/>
              </a:rPr>
              <a:t>Speak: </a:t>
            </a:r>
            <a:r>
              <a:rPr lang="en-AU" dirty="0">
                <a:latin typeface="Arial" panose="020B0604020202020204" pitchFamily="34" charset="0"/>
                <a:ea typeface="+mn-ea"/>
                <a:cs typeface="Arial" panose="020B0604020202020204" pitchFamily="34" charset="0"/>
              </a:rPr>
              <a:t>50,000 years ago in African savannah, when we heard a rustle in the bush the fight/flight response was engaged.  That response is still present today. We also know from research on the brain that we perceive social threats and reward in the same way we process physical threats and rewards.</a:t>
            </a:r>
          </a:p>
          <a:p>
            <a:pPr>
              <a:defRPr/>
            </a:pPr>
            <a:endParaRPr lang="en-AU" dirty="0">
              <a:latin typeface="Arial" panose="020B0604020202020204" pitchFamily="34" charset="0"/>
              <a:ea typeface="+mn-ea"/>
              <a:cs typeface="Arial" panose="020B0604020202020204" pitchFamily="34" charset="0"/>
            </a:endParaRPr>
          </a:p>
          <a:p>
            <a:pPr>
              <a:defRPr/>
            </a:pPr>
            <a:r>
              <a:rPr lang="en-AU" b="1" dirty="0">
                <a:latin typeface="Arial" panose="020B0604020202020204" pitchFamily="34" charset="0"/>
                <a:ea typeface="+mn-ea"/>
                <a:cs typeface="Arial" panose="020B0604020202020204" pitchFamily="34" charset="0"/>
              </a:rPr>
              <a:t>Do and Say: </a:t>
            </a:r>
            <a:r>
              <a:rPr lang="en-AU" i="1" dirty="0">
                <a:latin typeface="Arial" panose="020B0604020202020204" pitchFamily="34" charset="0"/>
                <a:ea typeface="+mn-ea"/>
                <a:cs typeface="Arial" panose="020B0604020202020204" pitchFamily="34" charset="0"/>
              </a:rPr>
              <a:t>Click the mouse to activate the first animation. </a:t>
            </a:r>
            <a:r>
              <a:rPr lang="en-AU" dirty="0">
                <a:latin typeface="Arial" panose="020B0604020202020204" pitchFamily="34" charset="0"/>
                <a:ea typeface="+mn-ea"/>
                <a:cs typeface="Arial" panose="020B0604020202020204" pitchFamily="34" charset="0"/>
              </a:rPr>
              <a:t>When our social environment is </a:t>
            </a:r>
            <a:r>
              <a:rPr lang="en-AU" b="1" dirty="0">
                <a:latin typeface="Arial" panose="020B0604020202020204" pitchFamily="34" charset="0"/>
                <a:ea typeface="+mn-ea"/>
                <a:cs typeface="Arial" panose="020B0604020202020204" pitchFamily="34" charset="0"/>
              </a:rPr>
              <a:t>threatening</a:t>
            </a:r>
            <a:r>
              <a:rPr lang="en-AU" dirty="0">
                <a:latin typeface="Arial" panose="020B0604020202020204" pitchFamily="34" charset="0"/>
                <a:ea typeface="+mn-ea"/>
                <a:cs typeface="Arial" panose="020B0604020202020204" pitchFamily="34" charset="0"/>
              </a:rPr>
              <a:t>, we react in a way that moves </a:t>
            </a:r>
            <a:r>
              <a:rPr lang="en-AU" b="1" dirty="0">
                <a:latin typeface="Arial" panose="020B0604020202020204" pitchFamily="34" charset="0"/>
                <a:ea typeface="+mn-ea"/>
                <a:cs typeface="Arial" panose="020B0604020202020204" pitchFamily="34" charset="0"/>
              </a:rPr>
              <a:t>away</a:t>
            </a:r>
            <a:r>
              <a:rPr lang="en-AU" dirty="0">
                <a:latin typeface="Arial" panose="020B0604020202020204" pitchFamily="34" charset="0"/>
                <a:ea typeface="+mn-ea"/>
                <a:cs typeface="Arial" panose="020B0604020202020204" pitchFamily="34" charset="0"/>
              </a:rPr>
              <a:t> from the threat (i.e. by becoming defensive, avoidant, being quiet, disengaged). </a:t>
            </a:r>
          </a:p>
          <a:p>
            <a:pPr>
              <a:defRPr/>
            </a:pPr>
            <a:endParaRPr lang="en-AU" dirty="0">
              <a:latin typeface="Arial" panose="020B0604020202020204" pitchFamily="34" charset="0"/>
              <a:ea typeface="+mn-ea"/>
              <a:cs typeface="Arial" panose="020B0604020202020204" pitchFamily="34" charset="0"/>
            </a:endParaRPr>
          </a:p>
          <a:p>
            <a:pPr>
              <a:defRPr/>
            </a:pPr>
            <a:r>
              <a:rPr lang="en-AU" i="1" dirty="0">
                <a:latin typeface="Arial" panose="020B0604020202020204" pitchFamily="34" charset="0"/>
                <a:ea typeface="+mn-ea"/>
                <a:cs typeface="Arial" panose="020B0604020202020204" pitchFamily="34" charset="0"/>
              </a:rPr>
              <a:t>Click the mouse to activate the second animation. </a:t>
            </a:r>
            <a:r>
              <a:rPr lang="en-AU" dirty="0">
                <a:latin typeface="Arial" panose="020B0604020202020204" pitchFamily="34" charset="0"/>
                <a:ea typeface="+mn-ea"/>
                <a:cs typeface="Arial" panose="020B0604020202020204" pitchFamily="34" charset="0"/>
              </a:rPr>
              <a:t>When our social environment is </a:t>
            </a:r>
            <a:r>
              <a:rPr lang="en-AU" b="1" dirty="0">
                <a:latin typeface="Arial" panose="020B0604020202020204" pitchFamily="34" charset="0"/>
                <a:ea typeface="+mn-ea"/>
                <a:cs typeface="Arial" panose="020B0604020202020204" pitchFamily="34" charset="0"/>
              </a:rPr>
              <a:t>rewarding</a:t>
            </a:r>
            <a:r>
              <a:rPr lang="en-AU" dirty="0">
                <a:latin typeface="Arial" panose="020B0604020202020204" pitchFamily="34" charset="0"/>
                <a:ea typeface="+mn-ea"/>
                <a:cs typeface="Arial" panose="020B0604020202020204" pitchFamily="34" charset="0"/>
              </a:rPr>
              <a:t> or </a:t>
            </a:r>
            <a:r>
              <a:rPr lang="en-AU" b="1" dirty="0">
                <a:latin typeface="Arial" panose="020B0604020202020204" pitchFamily="34" charset="0"/>
                <a:ea typeface="+mn-ea"/>
                <a:cs typeface="Arial" panose="020B0604020202020204" pitchFamily="34" charset="0"/>
              </a:rPr>
              <a:t>safe</a:t>
            </a:r>
            <a:r>
              <a:rPr lang="en-AU" dirty="0">
                <a:latin typeface="Arial" panose="020B0604020202020204" pitchFamily="34" charset="0"/>
                <a:ea typeface="+mn-ea"/>
                <a:cs typeface="Arial" panose="020B0604020202020204" pitchFamily="34" charset="0"/>
              </a:rPr>
              <a:t>, we feel more motivated, engaged and willing to share our thoughts, collaborate, make better decisions and are more willing to move </a:t>
            </a:r>
            <a:r>
              <a:rPr lang="en-AU" b="1" dirty="0">
                <a:latin typeface="Arial" panose="020B0604020202020204" pitchFamily="34" charset="0"/>
                <a:ea typeface="+mn-ea"/>
                <a:cs typeface="Arial" panose="020B0604020202020204" pitchFamily="34" charset="0"/>
              </a:rPr>
              <a:t>toward</a:t>
            </a:r>
            <a:r>
              <a:rPr lang="en-AU" dirty="0">
                <a:latin typeface="Arial" panose="020B0604020202020204" pitchFamily="34" charset="0"/>
                <a:ea typeface="+mn-ea"/>
                <a:cs typeface="Arial" panose="020B0604020202020204" pitchFamily="34" charset="0"/>
              </a:rPr>
              <a:t> our goals (engaged). Change requires more cognitive effort and our brain will </a:t>
            </a:r>
            <a:r>
              <a:rPr lang="en-AU" b="1" dirty="0">
                <a:latin typeface="Arial" panose="020B0604020202020204" pitchFamily="34" charset="0"/>
                <a:cs typeface="Arial" panose="020B0604020202020204" pitchFamily="34" charset="0"/>
              </a:rPr>
              <a:t>prefer to get back to what is familiar as soon as possible</a:t>
            </a:r>
          </a:p>
          <a:p>
            <a:pPr>
              <a:defRPr/>
            </a:pPr>
            <a:endParaRPr lang="en-AU" b="1" dirty="0">
              <a:latin typeface="Arial" panose="020B0604020202020204" pitchFamily="34" charset="0"/>
              <a:ea typeface="+mn-ea"/>
              <a:cs typeface="Arial" panose="020B0604020202020204" pitchFamily="34" charset="0"/>
            </a:endParaRPr>
          </a:p>
          <a:p>
            <a:pPr>
              <a:defRPr/>
            </a:pPr>
            <a:r>
              <a:rPr lang="en-AU" i="1" dirty="0">
                <a:latin typeface="Arial" panose="020B0604020202020204" pitchFamily="34" charset="0"/>
                <a:ea typeface="+mn-ea"/>
                <a:cs typeface="Arial" panose="020B0604020202020204" pitchFamily="34" charset="0"/>
              </a:rPr>
              <a:t>Click the mouse to activate the final animation. </a:t>
            </a:r>
            <a:r>
              <a:rPr lang="en-AU" dirty="0">
                <a:latin typeface="Arial" panose="020B0604020202020204" pitchFamily="34" charset="0"/>
                <a:ea typeface="+mn-ea"/>
                <a:cs typeface="Arial" panose="020B0604020202020204" pitchFamily="34" charset="0"/>
              </a:rPr>
              <a:t>As leaders in the change process, our role is to create a safe environment where employees feel they can contribute to the conversation.</a:t>
            </a:r>
          </a:p>
          <a:p>
            <a:pPr>
              <a:defRPr/>
            </a:pPr>
            <a:endParaRPr lang="en-AU" dirty="0">
              <a:latin typeface="Arial" panose="020B0604020202020204" pitchFamily="34" charset="0"/>
              <a:cs typeface="Arial" panose="020B0604020202020204" pitchFamily="34" charset="0"/>
            </a:endParaRPr>
          </a:p>
          <a:p>
            <a:pPr>
              <a:defRPr/>
            </a:pPr>
            <a:r>
              <a:rPr lang="en-CA" dirty="0"/>
              <a:t>Don’t use reason when people are in threat state – until they get back into their pre-frontal cortex, they’re still in ‘amygdala hijack’ mode – similar to a patient that’s got recent news about cancer</a:t>
            </a:r>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0D5EF2EB-4D33-4A9C-AAC0-73204EB6827E}" type="slidenum">
              <a:rPr lang="en-AU" altLang="en-US" smtClean="0">
                <a:ea typeface="ＭＳ Ｐゴシック" panose="020B0600070205080204" pitchFamily="34" charset="-128"/>
              </a:rPr>
              <a:pPr fontAlgn="base">
                <a:spcBef>
                  <a:spcPct val="0"/>
                </a:spcBef>
                <a:spcAft>
                  <a:spcPct val="0"/>
                </a:spcAft>
              </a:pPr>
              <a:t>20</a:t>
            </a:fld>
            <a:endParaRPr lang="en-AU" altLang="en-US">
              <a:ea typeface="ＭＳ Ｐゴシック" panose="020B0600070205080204" pitchFamily="34" charset="-128"/>
            </a:endParaRPr>
          </a:p>
        </p:txBody>
      </p:sp>
    </p:spTree>
    <p:extLst>
      <p:ext uri="{BB962C8B-B14F-4D97-AF65-F5344CB8AC3E}">
        <p14:creationId xmlns:p14="http://schemas.microsoft.com/office/powerpoint/2010/main" val="14926776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a:xfrm>
            <a:off x="120650" y="4143375"/>
            <a:ext cx="6697663" cy="4968875"/>
          </a:xfrm>
        </p:spPr>
        <p:txBody>
          <a:bodyPr/>
          <a:lstStyle/>
          <a:p>
            <a:pPr>
              <a:defRPr/>
            </a:pPr>
            <a:r>
              <a:rPr lang="en-CA" dirty="0"/>
              <a:t>Let’s talk about what is going on in your brains during this change: </a:t>
            </a:r>
          </a:p>
          <a:p>
            <a:pPr>
              <a:defRPr/>
            </a:pPr>
            <a:r>
              <a:rPr lang="en-CA" dirty="0"/>
              <a:t>Have all participants do the self assessment of the SCARF model ( if they choose after class) </a:t>
            </a:r>
          </a:p>
          <a:p>
            <a:pPr>
              <a:defRPr/>
            </a:pPr>
            <a:r>
              <a:rPr lang="en-CA" dirty="0"/>
              <a:t>Mini Teaching on the model using an actual scenario from someone in class</a:t>
            </a:r>
          </a:p>
          <a:p>
            <a:pPr>
              <a:defRPr/>
            </a:pPr>
            <a:endParaRPr lang="en-CA" dirty="0"/>
          </a:p>
          <a:p>
            <a:pPr>
              <a:defRPr/>
            </a:pPr>
            <a:r>
              <a:rPr lang="en-CA" sz="1000" dirty="0">
                <a:ea typeface="+mn-ea"/>
                <a:cs typeface="+mn-cs"/>
              </a:rPr>
              <a:t>The greater the expected loss, the greater the resistance to the change. People’s fear is based on their perception of the situation – it doesn’t matter whether their beliefs are accurate. If people sense loss they will resist the change. If they don’t have enough information to determine if the change is going to result in a loss or a gain (especially for someone else), they will resist until they have enough information to decide.</a:t>
            </a:r>
          </a:p>
          <a:p>
            <a:pPr>
              <a:defRPr/>
            </a:pPr>
            <a:r>
              <a:rPr lang="en-CA" sz="1000" dirty="0">
                <a:ea typeface="+mn-ea"/>
                <a:cs typeface="+mn-cs"/>
              </a:rPr>
              <a:t>In a change, it is vital to think about the people and what they are going to lose (and also what their perceived losses will be). </a:t>
            </a:r>
          </a:p>
          <a:p>
            <a:pPr>
              <a:defRPr/>
            </a:pPr>
            <a:r>
              <a:rPr lang="en-CA" sz="1000" dirty="0">
                <a:ea typeface="+mn-ea"/>
                <a:cs typeface="+mn-cs"/>
              </a:rPr>
              <a:t>Read the following statements and get the group to identify the appropriate SCARF domain:</a:t>
            </a:r>
          </a:p>
          <a:p>
            <a:pPr>
              <a:defRPr/>
            </a:pPr>
            <a:r>
              <a:rPr lang="en-CA" sz="1000" dirty="0">
                <a:ea typeface="+mn-ea"/>
                <a:cs typeface="+mn-cs"/>
              </a:rPr>
              <a:t>Some of the possible losses are:</a:t>
            </a:r>
          </a:p>
          <a:p>
            <a:pPr>
              <a:defRPr/>
            </a:pPr>
            <a:endParaRPr lang="en-CA" sz="1000" dirty="0">
              <a:ea typeface="+mn-ea"/>
              <a:cs typeface="+mn-cs"/>
            </a:endParaRPr>
          </a:p>
          <a:p>
            <a:pPr>
              <a:defRPr/>
            </a:pPr>
            <a:r>
              <a:rPr lang="en-CA" sz="1000" dirty="0">
                <a:ea typeface="+mn-ea"/>
                <a:cs typeface="+mn-cs"/>
              </a:rPr>
              <a:t>Brainstorm list of what happens when you get triggered and then match them to the 6 elements of the Scarf model</a:t>
            </a:r>
          </a:p>
          <a:p>
            <a:pPr>
              <a:defRPr/>
            </a:pPr>
            <a:endParaRPr lang="en-CA" sz="1000" dirty="0">
              <a:ea typeface="+mn-ea"/>
              <a:cs typeface="+mn-cs"/>
            </a:endParaRPr>
          </a:p>
          <a:p>
            <a:pPr>
              <a:defRPr/>
            </a:pPr>
            <a:endParaRPr lang="en-CA" sz="1000" dirty="0">
              <a:ea typeface="+mn-ea"/>
              <a:cs typeface="+mn-cs"/>
            </a:endParaRPr>
          </a:p>
          <a:p>
            <a:pPr>
              <a:defRPr/>
            </a:pPr>
            <a:r>
              <a:rPr lang="en-CA" sz="1000" b="1" dirty="0">
                <a:ea typeface="+mn-ea"/>
                <a:cs typeface="+mn-cs"/>
              </a:rPr>
              <a:t>Security</a:t>
            </a:r>
            <a:r>
              <a:rPr lang="en-CA" sz="1000" dirty="0">
                <a:ea typeface="+mn-ea"/>
                <a:cs typeface="+mn-cs"/>
              </a:rPr>
              <a:t> – no longer feeling in control, not knowing what the future holds, or where you are in the organisation .CERTAINTY</a:t>
            </a:r>
          </a:p>
          <a:p>
            <a:pPr>
              <a:defRPr/>
            </a:pPr>
            <a:r>
              <a:rPr lang="en-CA" sz="1000" b="1" dirty="0">
                <a:ea typeface="+mn-ea"/>
                <a:cs typeface="+mn-cs"/>
              </a:rPr>
              <a:t>Competence</a:t>
            </a:r>
            <a:r>
              <a:rPr lang="en-CA" sz="1000" dirty="0">
                <a:ea typeface="+mn-ea"/>
                <a:cs typeface="+mn-cs"/>
              </a:rPr>
              <a:t> – no longer feeling that you know what to do, or how to do it, new unfamiliar tasks, fear of increased workload. STATUS / AUTONOMY</a:t>
            </a:r>
          </a:p>
          <a:p>
            <a:pPr>
              <a:defRPr/>
            </a:pPr>
            <a:r>
              <a:rPr lang="en-CA" sz="1000" b="1" dirty="0">
                <a:ea typeface="+mn-ea"/>
                <a:cs typeface="+mn-cs"/>
              </a:rPr>
              <a:t>Relationships</a:t>
            </a:r>
            <a:r>
              <a:rPr lang="en-CA" sz="1000" dirty="0">
                <a:ea typeface="+mn-ea"/>
                <a:cs typeface="+mn-cs"/>
              </a:rPr>
              <a:t> – losing contact with customers, colleagues, managers – or the nature of the contact changes. Losing sense of belonging to a team, group or organisation. Loss of social networks. RELATEDNESS</a:t>
            </a:r>
          </a:p>
          <a:p>
            <a:pPr>
              <a:defRPr/>
            </a:pPr>
            <a:r>
              <a:rPr lang="en-CA" sz="1000" b="1" dirty="0">
                <a:ea typeface="+mn-ea"/>
                <a:cs typeface="+mn-cs"/>
              </a:rPr>
              <a:t>Sense of direction</a:t>
            </a:r>
            <a:r>
              <a:rPr lang="en-CA" sz="1000" dirty="0">
                <a:ea typeface="+mn-ea"/>
                <a:cs typeface="+mn-cs"/>
              </a:rPr>
              <a:t> – losing understanding of where you are going and why. CERTAINTY</a:t>
            </a:r>
          </a:p>
          <a:p>
            <a:pPr>
              <a:defRPr/>
            </a:pPr>
            <a:r>
              <a:rPr lang="en-CA" sz="1000" b="1" dirty="0">
                <a:ea typeface="+mn-ea"/>
                <a:cs typeface="+mn-cs"/>
              </a:rPr>
              <a:t>Territory</a:t>
            </a:r>
            <a:r>
              <a:rPr lang="en-CA" sz="1000" dirty="0">
                <a:ea typeface="+mn-ea"/>
                <a:cs typeface="+mn-cs"/>
              </a:rPr>
              <a:t> – physical workspace, job roles and assignments, psychological space. STATUS</a:t>
            </a:r>
          </a:p>
          <a:p>
            <a:pPr>
              <a:defRPr/>
            </a:pPr>
            <a:r>
              <a:rPr lang="en-CA" sz="1000" b="1" dirty="0">
                <a:ea typeface="+mn-ea"/>
                <a:cs typeface="+mn-cs"/>
              </a:rPr>
              <a:t>Respect</a:t>
            </a:r>
            <a:r>
              <a:rPr lang="en-CA" sz="1000" dirty="0">
                <a:ea typeface="+mn-ea"/>
                <a:cs typeface="+mn-cs"/>
              </a:rPr>
              <a:t> – feeling that your old ways of doing things are being criticised. STATUS</a:t>
            </a:r>
          </a:p>
          <a:p>
            <a:pPr>
              <a:defRPr/>
            </a:pPr>
            <a:r>
              <a:rPr lang="en-CA" sz="1000" b="1" dirty="0">
                <a:ea typeface="+mn-ea"/>
                <a:cs typeface="+mn-cs"/>
              </a:rPr>
              <a:t>Expert knowledge</a:t>
            </a:r>
            <a:r>
              <a:rPr lang="en-CA" sz="1000" dirty="0">
                <a:ea typeface="+mn-ea"/>
                <a:cs typeface="+mn-cs"/>
              </a:rPr>
              <a:t> – losing the esteem that comes from being an expert and feeling important. STATUS</a:t>
            </a:r>
          </a:p>
          <a:p>
            <a:pPr>
              <a:defRPr/>
            </a:pPr>
            <a:r>
              <a:rPr lang="en-CA" sz="1000" b="1" dirty="0">
                <a:ea typeface="+mn-ea"/>
                <a:cs typeface="+mn-cs"/>
              </a:rPr>
              <a:t>Disruption of routine</a:t>
            </a:r>
            <a:r>
              <a:rPr lang="en-CA" sz="1000" dirty="0">
                <a:ea typeface="+mn-ea"/>
                <a:cs typeface="+mn-cs"/>
              </a:rPr>
              <a:t> – loss of familiar and predictable ways of doing things. CERTAINTY</a:t>
            </a:r>
          </a:p>
          <a:p>
            <a:pPr>
              <a:defRPr/>
            </a:pPr>
            <a:r>
              <a:rPr lang="en-CA" sz="1000" b="1" dirty="0">
                <a:ea typeface="+mn-ea"/>
                <a:cs typeface="+mn-cs"/>
              </a:rPr>
              <a:t>Benefits</a:t>
            </a:r>
            <a:r>
              <a:rPr lang="en-CA" sz="1000" dirty="0">
                <a:ea typeface="+mn-ea"/>
                <a:cs typeface="+mn-cs"/>
              </a:rPr>
              <a:t> – loss of career prospects, wages and benefits, increased job demands. FAIRNESS / STATUS / AUTONOMY</a:t>
            </a:r>
          </a:p>
          <a:p>
            <a:pPr>
              <a:defRPr/>
            </a:pPr>
            <a:r>
              <a:rPr lang="en-CA" sz="1000" b="1" dirty="0">
                <a:ea typeface="+mn-ea"/>
                <a:cs typeface="+mn-cs"/>
              </a:rPr>
              <a:t>Threat to position, power and security</a:t>
            </a:r>
            <a:r>
              <a:rPr lang="en-CA" sz="1000" dirty="0">
                <a:ea typeface="+mn-ea"/>
                <a:cs typeface="+mn-cs"/>
              </a:rPr>
              <a:t> – loss of status and prestige. STATUS</a:t>
            </a:r>
          </a:p>
          <a:p>
            <a:pPr>
              <a:defRPr/>
            </a:pPr>
            <a:r>
              <a:rPr lang="en-CA" sz="1000" dirty="0">
                <a:ea typeface="+mn-ea"/>
                <a:cs typeface="+mn-cs"/>
              </a:rPr>
              <a:t> </a:t>
            </a:r>
          </a:p>
          <a:p>
            <a:pPr>
              <a:defRPr/>
            </a:pPr>
            <a:r>
              <a:rPr lang="en-CA" sz="1000" dirty="0">
                <a:ea typeface="+mn-ea"/>
                <a:cs typeface="+mn-cs"/>
              </a:rPr>
              <a:t>Once you have identified possible losses, you need to plan for how you will deal with them. You could use emotion regulation techniques such as:</a:t>
            </a:r>
          </a:p>
          <a:p>
            <a:pPr>
              <a:defRPr/>
            </a:pPr>
            <a:endParaRPr lang="en-CA" sz="1000" dirty="0">
              <a:ea typeface="+mn-ea"/>
              <a:cs typeface="+mn-cs"/>
            </a:endParaRPr>
          </a:p>
          <a:p>
            <a:pPr>
              <a:defRPr/>
            </a:pPr>
            <a:r>
              <a:rPr lang="en-CA" sz="1000" b="1" dirty="0">
                <a:ea typeface="+mn-ea"/>
                <a:cs typeface="+mn-cs"/>
              </a:rPr>
              <a:t>Reframe it</a:t>
            </a:r>
            <a:r>
              <a:rPr lang="en-CA" sz="1000" dirty="0">
                <a:ea typeface="+mn-ea"/>
                <a:cs typeface="+mn-cs"/>
              </a:rPr>
              <a:t> – Involves challenging the assumption the loss will have only negative impacts. It involves focusing instead on what is positive and controllable about the situation.</a:t>
            </a:r>
          </a:p>
          <a:p>
            <a:pPr>
              <a:defRPr/>
            </a:pPr>
            <a:r>
              <a:rPr lang="en-CA" sz="1000" b="1" dirty="0">
                <a:ea typeface="+mn-ea"/>
                <a:cs typeface="+mn-cs"/>
              </a:rPr>
              <a:t>Replace it</a:t>
            </a:r>
            <a:r>
              <a:rPr lang="en-CA" sz="1000" dirty="0">
                <a:ea typeface="+mn-ea"/>
                <a:cs typeface="+mn-cs"/>
              </a:rPr>
              <a:t> – Involves looking for other ways to get what people have lost, or finding gains that outweigh the losses.</a:t>
            </a:r>
          </a:p>
          <a:p>
            <a:pPr>
              <a:defRPr/>
            </a:pPr>
            <a:r>
              <a:rPr lang="en-CA" sz="1000" b="1" dirty="0">
                <a:ea typeface="+mn-ea"/>
                <a:cs typeface="+mn-cs"/>
              </a:rPr>
              <a:t>AGES</a:t>
            </a:r>
            <a:r>
              <a:rPr lang="en-CA" sz="1000" dirty="0">
                <a:ea typeface="+mn-ea"/>
                <a:cs typeface="+mn-cs"/>
              </a:rPr>
              <a:t>: attention, generation, excitement (optimal arousal curve) &amp; spacing</a:t>
            </a:r>
          </a:p>
          <a:p>
            <a:pPr marL="171450" indent="-171450">
              <a:buFontTx/>
              <a:buChar char="-"/>
              <a:defRPr/>
            </a:pPr>
            <a:endParaRPr lang="en-CA" dirty="0"/>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386444F-F25A-4548-9452-DDB98ADFCBCC}" type="slidenum">
              <a:rPr lang="en-CA" altLang="en-US" smtClean="0">
                <a:ea typeface="ＭＳ Ｐゴシック" panose="020B0600070205080204" pitchFamily="34" charset="-128"/>
              </a:rPr>
              <a:pPr fontAlgn="base">
                <a:spcBef>
                  <a:spcPct val="0"/>
                </a:spcBef>
                <a:spcAft>
                  <a:spcPct val="0"/>
                </a:spcAft>
              </a:pPr>
              <a:t>21</a:t>
            </a:fld>
            <a:endParaRPr lang="en-CA" altLang="en-US">
              <a:ea typeface="ＭＳ Ｐゴシック" panose="020B0600070205080204" pitchFamily="34" charset="-128"/>
            </a:endParaRPr>
          </a:p>
        </p:txBody>
      </p:sp>
    </p:spTree>
    <p:extLst>
      <p:ext uri="{BB962C8B-B14F-4D97-AF65-F5344CB8AC3E}">
        <p14:creationId xmlns:p14="http://schemas.microsoft.com/office/powerpoint/2010/main" val="25712911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17768056-6AAA-4A21-BF13-9F5BC190786E}" type="datetimeFigureOut">
              <a:rPr lang="en-CA" smtClean="0"/>
              <a:t>2022-05-25</a:t>
            </a:fld>
            <a:endParaRPr lang="en-CA"/>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CA"/>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49FD640A-D687-4A85-890D-E0B9D023C713}" type="slidenum">
              <a:rPr lang="en-CA" smtClean="0"/>
              <a:t>‹#›</a:t>
            </a:fld>
            <a:endParaRPr lang="en-CA"/>
          </a:p>
        </p:txBody>
      </p:sp>
    </p:spTree>
    <p:extLst>
      <p:ext uri="{BB962C8B-B14F-4D97-AF65-F5344CB8AC3E}">
        <p14:creationId xmlns:p14="http://schemas.microsoft.com/office/powerpoint/2010/main" val="9706427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768056-6AAA-4A21-BF13-9F5BC190786E}" type="datetimeFigureOut">
              <a:rPr lang="en-CA" smtClean="0"/>
              <a:t>2022-05-25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9FD640A-D687-4A85-890D-E0B9D023C713}" type="slidenum">
              <a:rPr lang="en-CA" smtClean="0"/>
              <a:t>‹#›</a:t>
            </a:fld>
            <a:endParaRPr lang="en-CA"/>
          </a:p>
        </p:txBody>
      </p:sp>
    </p:spTree>
    <p:extLst>
      <p:ext uri="{BB962C8B-B14F-4D97-AF65-F5344CB8AC3E}">
        <p14:creationId xmlns:p14="http://schemas.microsoft.com/office/powerpoint/2010/main" val="10581926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7768056-6AAA-4A21-BF13-9F5BC190786E}" type="datetimeFigureOut">
              <a:rPr lang="en-CA" smtClean="0"/>
              <a:t>2022-05-25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9FD640A-D687-4A85-890D-E0B9D023C713}" type="slidenum">
              <a:rPr lang="en-CA" smtClean="0"/>
              <a:t>‹#›</a:t>
            </a:fld>
            <a:endParaRPr lang="en-CA"/>
          </a:p>
        </p:txBody>
      </p:sp>
    </p:spTree>
    <p:extLst>
      <p:ext uri="{BB962C8B-B14F-4D97-AF65-F5344CB8AC3E}">
        <p14:creationId xmlns:p14="http://schemas.microsoft.com/office/powerpoint/2010/main" val="22788121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7768056-6AAA-4A21-BF13-9F5BC190786E}" type="datetimeFigureOut">
              <a:rPr lang="en-CA" smtClean="0"/>
              <a:t>2022-05-25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49FD640A-D687-4A85-890D-E0B9D023C713}" type="slidenum">
              <a:rPr lang="en-CA" smtClean="0"/>
              <a:t>‹#›</a:t>
            </a:fld>
            <a:endParaRPr lang="en-CA"/>
          </a:p>
        </p:txBody>
      </p:sp>
    </p:spTree>
    <p:extLst>
      <p:ext uri="{BB962C8B-B14F-4D97-AF65-F5344CB8AC3E}">
        <p14:creationId xmlns:p14="http://schemas.microsoft.com/office/powerpoint/2010/main" val="2089773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7768056-6AAA-4A21-BF13-9F5BC190786E}" type="datetimeFigureOut">
              <a:rPr lang="en-CA" smtClean="0"/>
              <a:t>2022-05-25</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49FD640A-D687-4A85-890D-E0B9D023C713}" type="slidenum">
              <a:rPr lang="en-CA" smtClean="0"/>
              <a:t>‹#›</a:t>
            </a:fld>
            <a:endParaRPr lang="en-CA"/>
          </a:p>
        </p:txBody>
      </p:sp>
    </p:spTree>
    <p:extLst>
      <p:ext uri="{BB962C8B-B14F-4D97-AF65-F5344CB8AC3E}">
        <p14:creationId xmlns:p14="http://schemas.microsoft.com/office/powerpoint/2010/main" val="1885991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7768056-6AAA-4A21-BF13-9F5BC190786E}" type="datetimeFigureOut">
              <a:rPr lang="en-CA" smtClean="0"/>
              <a:t>2022-05-25</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49FD640A-D687-4A85-890D-E0B9D023C713}" type="slidenum">
              <a:rPr lang="en-CA" smtClean="0"/>
              <a:t>‹#›</a:t>
            </a:fld>
            <a:endParaRPr lang="en-CA"/>
          </a:p>
        </p:txBody>
      </p:sp>
    </p:spTree>
    <p:extLst>
      <p:ext uri="{BB962C8B-B14F-4D97-AF65-F5344CB8AC3E}">
        <p14:creationId xmlns:p14="http://schemas.microsoft.com/office/powerpoint/2010/main" val="9692683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768056-6AAA-4A21-BF13-9F5BC190786E}" type="datetimeFigureOut">
              <a:rPr lang="en-CA" smtClean="0"/>
              <a:t>2022-05-25</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49FD640A-D687-4A85-890D-E0B9D023C713}" type="slidenum">
              <a:rPr lang="en-CA" smtClean="0"/>
              <a:t>‹#›</a:t>
            </a:fld>
            <a:endParaRPr lang="en-CA"/>
          </a:p>
        </p:txBody>
      </p:sp>
    </p:spTree>
    <p:extLst>
      <p:ext uri="{BB962C8B-B14F-4D97-AF65-F5344CB8AC3E}">
        <p14:creationId xmlns:p14="http://schemas.microsoft.com/office/powerpoint/2010/main" val="1834445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Edit Master text styles</a:t>
            </a:r>
          </a:p>
        </p:txBody>
      </p:sp>
      <p:sp>
        <p:nvSpPr>
          <p:cNvPr id="5" name="Date Placeholder 4"/>
          <p:cNvSpPr>
            <a:spLocks noGrp="1"/>
          </p:cNvSpPr>
          <p:nvPr>
            <p:ph type="dt" sz="half" idx="10"/>
          </p:nvPr>
        </p:nvSpPr>
        <p:spPr/>
        <p:txBody>
          <a:bodyPr/>
          <a:lstStyle/>
          <a:p>
            <a:fld id="{17768056-6AAA-4A21-BF13-9F5BC190786E}" type="datetimeFigureOut">
              <a:rPr lang="en-CA" smtClean="0"/>
              <a:t>2022-05-25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49FD640A-D687-4A85-890D-E0B9D023C713}" type="slidenum">
              <a:rPr lang="en-CA" smtClean="0"/>
              <a:t>‹#›</a:t>
            </a:fld>
            <a:endParaRPr lang="en-CA"/>
          </a:p>
        </p:txBody>
      </p:sp>
    </p:spTree>
    <p:extLst>
      <p:ext uri="{BB962C8B-B14F-4D97-AF65-F5344CB8AC3E}">
        <p14:creationId xmlns:p14="http://schemas.microsoft.com/office/powerpoint/2010/main" val="1261501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17768056-6AAA-4A21-BF13-9F5BC190786E}" type="datetimeFigureOut">
              <a:rPr lang="en-CA" smtClean="0"/>
              <a:t>2022-05-25</a:t>
            </a:fld>
            <a:endParaRPr lang="en-CA"/>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CA"/>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49FD640A-D687-4A85-890D-E0B9D023C713}" type="slidenum">
              <a:rPr lang="en-CA" smtClean="0"/>
              <a:t>‹#›</a:t>
            </a:fld>
            <a:endParaRPr lang="en-CA"/>
          </a:p>
        </p:txBody>
      </p:sp>
    </p:spTree>
    <p:extLst>
      <p:ext uri="{BB962C8B-B14F-4D97-AF65-F5344CB8AC3E}">
        <p14:creationId xmlns:p14="http://schemas.microsoft.com/office/powerpoint/2010/main" val="1218802647"/>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768056-6AAA-4A21-BF13-9F5BC190786E}" type="datetimeFigureOut">
              <a:rPr lang="en-CA" smtClean="0"/>
              <a:t>2022-05-25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9FD640A-D687-4A85-890D-E0B9D023C713}" type="slidenum">
              <a:rPr lang="en-CA" smtClean="0"/>
              <a:t>‹#›</a:t>
            </a:fld>
            <a:endParaRPr lang="en-CA"/>
          </a:p>
        </p:txBody>
      </p:sp>
    </p:spTree>
    <p:extLst>
      <p:ext uri="{BB962C8B-B14F-4D97-AF65-F5344CB8AC3E}">
        <p14:creationId xmlns:p14="http://schemas.microsoft.com/office/powerpoint/2010/main" val="4288677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768056-6AAA-4A21-BF13-9F5BC190786E}" type="datetimeFigureOut">
              <a:rPr lang="en-CA" smtClean="0"/>
              <a:t>2022-05-25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9FD640A-D687-4A85-890D-E0B9D023C713}" type="slidenum">
              <a:rPr lang="en-CA" smtClean="0"/>
              <a:t>‹#›</a:t>
            </a:fld>
            <a:endParaRPr lang="en-CA"/>
          </a:p>
        </p:txBody>
      </p:sp>
    </p:spTree>
    <p:extLst>
      <p:ext uri="{BB962C8B-B14F-4D97-AF65-F5344CB8AC3E}">
        <p14:creationId xmlns:p14="http://schemas.microsoft.com/office/powerpoint/2010/main" val="39313655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Wordslide 14pt and Source">
    <p:spTree>
      <p:nvGrpSpPr>
        <p:cNvPr id="1" name=""/>
        <p:cNvGrpSpPr/>
        <p:nvPr/>
      </p:nvGrpSpPr>
      <p:grpSpPr>
        <a:xfrm>
          <a:off x="0" y="0"/>
          <a:ext cx="0" cy="0"/>
          <a:chOff x="0" y="0"/>
          <a:chExt cx="0" cy="0"/>
        </a:xfrm>
      </p:grpSpPr>
      <p:sp>
        <p:nvSpPr>
          <p:cNvPr id="2" name="Title 1"/>
          <p:cNvSpPr>
            <a:spLocks noGrp="1"/>
          </p:cNvSpPr>
          <p:nvPr>
            <p:ph type="title"/>
          </p:nvPr>
        </p:nvSpPr>
        <p:spPr>
          <a:xfrm>
            <a:off x="463551" y="101600"/>
            <a:ext cx="10837333" cy="864000"/>
          </a:xfrm>
        </p:spPr>
        <p:txBody>
          <a:bodyPr/>
          <a:lstStyle/>
          <a:p>
            <a:r>
              <a:rPr lang="en-US"/>
              <a:t>Click to edit Master title style</a:t>
            </a:r>
            <a:endParaRPr lang="en-AU"/>
          </a:p>
        </p:txBody>
      </p:sp>
      <p:sp>
        <p:nvSpPr>
          <p:cNvPr id="7" name="Content Placeholder 2"/>
          <p:cNvSpPr>
            <a:spLocks noGrp="1"/>
          </p:cNvSpPr>
          <p:nvPr>
            <p:ph idx="1"/>
          </p:nvPr>
        </p:nvSpPr>
        <p:spPr>
          <a:xfrm>
            <a:off x="480482" y="1279526"/>
            <a:ext cx="11231033" cy="4660900"/>
          </a:xfrm>
        </p:spPr>
        <p:txBody>
          <a:bodyPr/>
          <a:lstStyle/>
          <a:p>
            <a:pPr lvl="0"/>
            <a:r>
              <a:rPr lang="en-US" dirty="0"/>
              <a:t>Click to edit Master text styles</a:t>
            </a:r>
          </a:p>
          <a:p>
            <a:pPr lvl="1"/>
            <a:r>
              <a:rPr lang="en-US" dirty="0"/>
              <a:t>Second level</a:t>
            </a:r>
          </a:p>
          <a:p>
            <a:pPr lvl="2"/>
            <a:r>
              <a:rPr lang="en-US" dirty="0"/>
              <a:t>Third level</a:t>
            </a:r>
          </a:p>
        </p:txBody>
      </p:sp>
      <p:sp>
        <p:nvSpPr>
          <p:cNvPr id="4" name="Rectangle 43"/>
          <p:cNvSpPr>
            <a:spLocks noGrp="1" noChangeArrowheads="1"/>
          </p:cNvSpPr>
          <p:nvPr>
            <p:ph type="ftr" sz="quarter" idx="10"/>
          </p:nvPr>
        </p:nvSpPr>
        <p:spPr bwMode="auto">
          <a:xfrm>
            <a:off x="1058334" y="6389688"/>
            <a:ext cx="7668684" cy="215900"/>
          </a:xfrm>
          <a:ln>
            <a:miter lim="800000"/>
            <a:headEnd/>
            <a:tailEnd/>
          </a:ln>
        </p:spPr>
        <p:txBody>
          <a:bodyPr wrap="square" lIns="0" tIns="0" rIns="0" bIns="0" numCol="1" anchor="b" anchorCtr="0" compatLnSpc="1">
            <a:prstTxWarp prst="textNoShape">
              <a:avLst/>
            </a:prstTxWarp>
          </a:bodyPr>
          <a:lstStyle>
            <a:lvl1pPr>
              <a:defRPr sz="900" b="0">
                <a:solidFill>
                  <a:schemeClr val="bg2"/>
                </a:solidFill>
              </a:defRPr>
            </a:lvl1pPr>
          </a:lstStyle>
          <a:p>
            <a:pPr>
              <a:defRPr/>
            </a:pPr>
            <a:r>
              <a:rPr lang="en-AU"/>
              <a:t>Adaptive Leadership | April 2017</a:t>
            </a:r>
            <a:endParaRPr lang="en-AU" dirty="0"/>
          </a:p>
        </p:txBody>
      </p:sp>
      <p:sp>
        <p:nvSpPr>
          <p:cNvPr id="5" name="Slide Number Placeholder 5"/>
          <p:cNvSpPr>
            <a:spLocks noGrp="1"/>
          </p:cNvSpPr>
          <p:nvPr>
            <p:ph type="sldNum" sz="quarter" idx="11"/>
          </p:nvPr>
        </p:nvSpPr>
        <p:spPr>
          <a:xfrm>
            <a:off x="463551" y="6389688"/>
            <a:ext cx="296333" cy="215900"/>
          </a:xfrm>
        </p:spPr>
        <p:txBody>
          <a:bodyPr lIns="0" tIns="0" rIns="0" bIns="0" anchor="b"/>
          <a:lstStyle>
            <a:lvl1pPr>
              <a:defRPr lang="en-AU" sz="900" b="0" kern="1200">
                <a:solidFill>
                  <a:schemeClr val="bg2"/>
                </a:solidFill>
                <a:latin typeface="Arial" charset="0"/>
                <a:ea typeface="+mn-ea"/>
                <a:cs typeface="+mn-cs"/>
              </a:defRPr>
            </a:lvl1pPr>
          </a:lstStyle>
          <a:p>
            <a:pPr>
              <a:defRPr/>
            </a:pPr>
            <a:fld id="{C32B5A5F-1168-4AD2-A829-001A6F5F07BB}" type="slidenum">
              <a:rPr/>
              <a:pPr>
                <a:defRPr/>
              </a:pPr>
              <a:t>‹#›</a:t>
            </a:fld>
            <a:endParaRPr dirty="0"/>
          </a:p>
        </p:txBody>
      </p:sp>
    </p:spTree>
    <p:extLst>
      <p:ext uri="{BB962C8B-B14F-4D97-AF65-F5344CB8AC3E}">
        <p14:creationId xmlns:p14="http://schemas.microsoft.com/office/powerpoint/2010/main" val="3635825647"/>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Blank">
    <p:spTree>
      <p:nvGrpSpPr>
        <p:cNvPr id="1" name=""/>
        <p:cNvGrpSpPr/>
        <p:nvPr/>
      </p:nvGrpSpPr>
      <p:grpSpPr>
        <a:xfrm>
          <a:off x="0" y="0"/>
          <a:ext cx="0" cy="0"/>
          <a:chOff x="0" y="0"/>
          <a:chExt cx="0" cy="0"/>
        </a:xfrm>
      </p:grpSpPr>
      <p:sp>
        <p:nvSpPr>
          <p:cNvPr id="2" name="Holder 2"/>
          <p:cNvSpPr>
            <a:spLocks noGrp="1"/>
          </p:cNvSpPr>
          <p:nvPr>
            <p:ph type="ftr" sz="quarter" idx="10"/>
          </p:nvPr>
        </p:nvSpPr>
        <p:spPr>
          <a:xfrm>
            <a:off x="4144434" y="6378575"/>
            <a:ext cx="3903133" cy="342900"/>
          </a:xfrm>
        </p:spPr>
        <p:txBody>
          <a:bodyPr lIns="0" tIns="0" rIns="0" bIns="0"/>
          <a:lstStyle>
            <a:lvl1pPr algn="ctr">
              <a:defRPr>
                <a:solidFill>
                  <a:schemeClr val="tx1">
                    <a:tint val="75000"/>
                  </a:schemeClr>
                </a:solidFill>
              </a:defRPr>
            </a:lvl1pPr>
          </a:lstStyle>
          <a:p>
            <a:pPr>
              <a:defRPr/>
            </a:pPr>
            <a:endParaRPr/>
          </a:p>
        </p:txBody>
      </p:sp>
      <p:sp>
        <p:nvSpPr>
          <p:cNvPr id="3" name="Holder 3"/>
          <p:cNvSpPr>
            <a:spLocks noGrp="1"/>
          </p:cNvSpPr>
          <p:nvPr>
            <p:ph type="dt" sz="half" idx="11"/>
          </p:nvPr>
        </p:nvSpPr>
        <p:spPr>
          <a:xfrm>
            <a:off x="609600" y="6378575"/>
            <a:ext cx="2804584" cy="342900"/>
          </a:xfrm>
        </p:spPr>
        <p:txBody>
          <a:bodyPr lIns="0" tIns="0" rIns="0" bIns="0"/>
          <a:lstStyle>
            <a:lvl1pPr algn="l">
              <a:defRPr>
                <a:solidFill>
                  <a:schemeClr val="tx1">
                    <a:tint val="75000"/>
                  </a:schemeClr>
                </a:solidFill>
              </a:defRPr>
            </a:lvl1pPr>
          </a:lstStyle>
          <a:p>
            <a:pPr>
              <a:defRPr/>
            </a:pPr>
            <a:fld id="{1D8BD707-D9CF-40AE-B4C6-C98DA3205C09}" type="datetimeFigureOut">
              <a:rPr lang="en-US"/>
              <a:pPr>
                <a:defRPr/>
              </a:pPr>
              <a:t>5/25/2022</a:t>
            </a:fld>
            <a:endParaRPr lang="en-US"/>
          </a:p>
        </p:txBody>
      </p:sp>
      <p:sp>
        <p:nvSpPr>
          <p:cNvPr id="4" name="Holder 4"/>
          <p:cNvSpPr>
            <a:spLocks noGrp="1"/>
          </p:cNvSpPr>
          <p:nvPr>
            <p:ph type="sldNum" sz="quarter" idx="12"/>
          </p:nvPr>
        </p:nvSpPr>
        <p:spPr/>
        <p:txBody>
          <a:bodyPr lIns="0" tIns="0" rIns="0" bIns="0"/>
          <a:lstStyle>
            <a:lvl1pPr marL="22794">
              <a:defRPr sz="1100">
                <a:solidFill>
                  <a:srgbClr val="7E7E7E"/>
                </a:solidFill>
                <a:latin typeface="Arial"/>
                <a:cs typeface="Arial"/>
              </a:defRPr>
            </a:lvl1pPr>
          </a:lstStyle>
          <a:p>
            <a:pPr>
              <a:defRPr/>
            </a:pPr>
            <a:fld id="{A8B1FABB-257F-4C4F-8EB1-5B5CA1535985}" type="slidenum">
              <a:rPr lang="en-CA"/>
              <a:pPr>
                <a:defRPr/>
              </a:pPr>
              <a:t>‹#›</a:t>
            </a:fld>
            <a:endParaRPr lang="en-CA">
              <a:solidFill>
                <a:srgbClr val="898989"/>
              </a:solidFill>
            </a:endParaRPr>
          </a:p>
        </p:txBody>
      </p:sp>
    </p:spTree>
    <p:extLst>
      <p:ext uri="{BB962C8B-B14F-4D97-AF65-F5344CB8AC3E}">
        <p14:creationId xmlns:p14="http://schemas.microsoft.com/office/powerpoint/2010/main" val="3266399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17768056-6AAA-4A21-BF13-9F5BC190786E}" type="datetimeFigureOut">
              <a:rPr lang="en-CA" smtClean="0"/>
              <a:t>2022-05-25</a:t>
            </a:fld>
            <a:endParaRPr lang="en-CA"/>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CA"/>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49FD640A-D687-4A85-890D-E0B9D023C713}" type="slidenum">
              <a:rPr lang="en-CA" smtClean="0"/>
              <a:t>‹#›</a:t>
            </a:fld>
            <a:endParaRPr lang="en-CA"/>
          </a:p>
        </p:txBody>
      </p:sp>
    </p:spTree>
    <p:extLst>
      <p:ext uri="{BB962C8B-B14F-4D97-AF65-F5344CB8AC3E}">
        <p14:creationId xmlns:p14="http://schemas.microsoft.com/office/powerpoint/2010/main" val="38065241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5" r:id="rId13"/>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video" Target="https://www.youtube.com/embed/g1MLfGKeDwk" TargetMode="Externa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hyperlink" Target="mailto:Chantalnormandcoaching@gmail.com" TargetMode="Externa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CA" dirty="0"/>
          </a:p>
        </p:txBody>
      </p:sp>
      <p:sp>
        <p:nvSpPr>
          <p:cNvPr id="3" name="Subtitle 2"/>
          <p:cNvSpPr>
            <a:spLocks noGrp="1"/>
          </p:cNvSpPr>
          <p:nvPr>
            <p:ph type="subTitle" idx="1"/>
          </p:nvPr>
        </p:nvSpPr>
        <p:spPr/>
        <p:txBody>
          <a:bodyPr/>
          <a:lstStyle/>
          <a:p>
            <a:endParaRPr lang="en-CA"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108" y="0"/>
            <a:ext cx="12362108" cy="7407153"/>
          </a:xfrm>
          <a:prstGeom prst="rect">
            <a:avLst/>
          </a:prstGeom>
        </p:spPr>
      </p:pic>
    </p:spTree>
    <p:extLst>
      <p:ext uri="{BB962C8B-B14F-4D97-AF65-F5344CB8AC3E}">
        <p14:creationId xmlns:p14="http://schemas.microsoft.com/office/powerpoint/2010/main" val="4724219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30952"/>
            <a:ext cx="12329160" cy="700998"/>
          </a:xfrm>
        </p:spPr>
        <p:txBody>
          <a:bodyPr>
            <a:normAutofit fontScale="90000"/>
          </a:bodyPr>
          <a:lstStyle/>
          <a:p>
            <a:r>
              <a:rPr lang="en-US" b="1" dirty="0">
                <a:solidFill>
                  <a:schemeClr val="tx1"/>
                </a:solidFill>
              </a:rPr>
              <a:t>Strategies and Tools to deal with transformative change at a personal, team and patient level. </a:t>
            </a:r>
            <a:endParaRPr lang="en-CA" b="1" dirty="0">
              <a:solidFill>
                <a:schemeClr val="tx1"/>
              </a:solidFill>
            </a:endParaRPr>
          </a:p>
        </p:txBody>
      </p:sp>
      <p:sp>
        <p:nvSpPr>
          <p:cNvPr id="4" name="Text Placeholder 3"/>
          <p:cNvSpPr>
            <a:spLocks noGrp="1"/>
          </p:cNvSpPr>
          <p:nvPr>
            <p:ph type="body" sz="half" idx="2"/>
          </p:nvPr>
        </p:nvSpPr>
        <p:spPr>
          <a:xfrm>
            <a:off x="219456" y="6324600"/>
            <a:ext cx="9229344" cy="533400"/>
          </a:xfrm>
        </p:spPr>
        <p:txBody>
          <a:bodyPr/>
          <a:lstStyle/>
          <a:p>
            <a:r>
              <a:rPr lang="en-US" dirty="0"/>
              <a:t>PAN BC 2022 Annual AGM and Education Day April 30, 2022 	 Conference Theme: Resilience</a:t>
            </a:r>
            <a:endParaRPr lang="en-CA" dirty="0"/>
          </a:p>
        </p:txBody>
      </p:sp>
      <p:pic>
        <p:nvPicPr>
          <p:cNvPr id="5" name="Picture 2" descr="Predictions for the post-COVID future of work."/>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t="17646" b="17646"/>
          <a:stretch>
            <a:fillRect/>
          </a:stretch>
        </p:blipFill>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3774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9457" y="699862"/>
            <a:ext cx="8587468" cy="1030967"/>
          </a:xfrm>
        </p:spPr>
        <p:txBody>
          <a:bodyPr rtlCol="0">
            <a:normAutofit/>
          </a:bodyPr>
          <a:lstStyle/>
          <a:p>
            <a:pPr>
              <a:defRPr/>
            </a:pPr>
            <a:r>
              <a:rPr lang="en-CA" b="1" dirty="0"/>
              <a:t>Learning Objectives</a:t>
            </a:r>
          </a:p>
        </p:txBody>
      </p:sp>
      <p:sp>
        <p:nvSpPr>
          <p:cNvPr id="41987" name="Content Placeholder 2"/>
          <p:cNvSpPr>
            <a:spLocks noGrp="1"/>
          </p:cNvSpPr>
          <p:nvPr>
            <p:ph idx="1"/>
          </p:nvPr>
        </p:nvSpPr>
        <p:spPr>
          <a:xfrm>
            <a:off x="1698171" y="2318657"/>
            <a:ext cx="8654143" cy="3853543"/>
          </a:xfrm>
        </p:spPr>
        <p:txBody>
          <a:bodyPr/>
          <a:lstStyle/>
          <a:p>
            <a:pPr marL="457200" indent="-457200" eaLnBrk="1" hangingPunct="1">
              <a:buClr>
                <a:schemeClr val="accent1"/>
              </a:buClr>
              <a:buFont typeface="+mj-lt"/>
              <a:buAutoNum type="arabicParenR"/>
            </a:pPr>
            <a:r>
              <a:rPr lang="en-US" altLang="en-US" sz="2000" dirty="0">
                <a:latin typeface="Arial" panose="020B0604020202020204" pitchFamily="34" charset="0"/>
                <a:ea typeface="ＭＳ Ｐゴシック" panose="020B0600070205080204" pitchFamily="34" charset="-128"/>
              </a:rPr>
              <a:t>Clarity on how you deal with transformative change at a personal level and what you learned about yourself.</a:t>
            </a:r>
          </a:p>
          <a:p>
            <a:pPr marL="457200" indent="-457200" eaLnBrk="1" hangingPunct="1">
              <a:buClr>
                <a:schemeClr val="accent1"/>
              </a:buClr>
              <a:buFont typeface="+mj-lt"/>
              <a:buAutoNum type="arabicParenR"/>
            </a:pPr>
            <a:endParaRPr lang="en-US" altLang="en-US" sz="2000" dirty="0">
              <a:latin typeface="Arial" panose="020B0604020202020204" pitchFamily="34" charset="0"/>
              <a:ea typeface="ＭＳ Ｐゴシック" panose="020B0600070205080204" pitchFamily="34" charset="-128"/>
            </a:endParaRPr>
          </a:p>
          <a:p>
            <a:pPr marL="457200" indent="-457200" eaLnBrk="1" hangingPunct="1">
              <a:buClr>
                <a:schemeClr val="accent1"/>
              </a:buClr>
              <a:buFont typeface="+mj-lt"/>
              <a:buAutoNum type="arabicParenR"/>
            </a:pPr>
            <a:r>
              <a:rPr lang="en-US" altLang="en-US" sz="2000" dirty="0">
                <a:latin typeface="Arial" panose="020B0604020202020204" pitchFamily="34" charset="0"/>
                <a:ea typeface="ＭＳ Ｐゴシック" panose="020B0600070205080204" pitchFamily="34" charset="-128"/>
              </a:rPr>
              <a:t>Connect with colleagues to share tools and strategies that got you through the past 20 months.  </a:t>
            </a:r>
          </a:p>
          <a:p>
            <a:pPr marL="457200" indent="-457200" eaLnBrk="1" hangingPunct="1">
              <a:buClr>
                <a:schemeClr val="accent1"/>
              </a:buClr>
              <a:buFont typeface="+mj-lt"/>
              <a:buAutoNum type="arabicParenR"/>
            </a:pPr>
            <a:endParaRPr lang="en-CA" altLang="en-US" sz="2000" dirty="0">
              <a:latin typeface="Arial" panose="020B0604020202020204" pitchFamily="34" charset="0"/>
              <a:ea typeface="ＭＳ Ｐゴシック" panose="020B0600070205080204" pitchFamily="34" charset="-128"/>
            </a:endParaRPr>
          </a:p>
          <a:p>
            <a:pPr marL="457200" indent="-457200" eaLnBrk="1" hangingPunct="1">
              <a:buClr>
                <a:schemeClr val="accent1"/>
              </a:buClr>
              <a:buFont typeface="+mj-lt"/>
              <a:buAutoNum type="arabicParenR"/>
            </a:pPr>
            <a:r>
              <a:rPr lang="en-CA" altLang="en-US" sz="2000" dirty="0">
                <a:latin typeface="Arial" panose="020B0604020202020204" pitchFamily="34" charset="0"/>
                <a:ea typeface="ＭＳ Ｐゴシック" panose="020B0600070205080204" pitchFamily="34" charset="-128"/>
              </a:rPr>
              <a:t>Understand the psychological process of what actually happens in transformation and how you, your team and patients can move though with awareness.</a:t>
            </a:r>
          </a:p>
        </p:txBody>
      </p:sp>
    </p:spTree>
    <p:extLst>
      <p:ext uri="{BB962C8B-B14F-4D97-AF65-F5344CB8AC3E}">
        <p14:creationId xmlns:p14="http://schemas.microsoft.com/office/powerpoint/2010/main" val="132817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CA" dirty="0"/>
          </a:p>
        </p:txBody>
      </p:sp>
      <p:sp>
        <p:nvSpPr>
          <p:cNvPr id="3" name="Subtitle 2"/>
          <p:cNvSpPr>
            <a:spLocks noGrp="1"/>
          </p:cNvSpPr>
          <p:nvPr>
            <p:ph type="subTitle" idx="1"/>
          </p:nvPr>
        </p:nvSpPr>
        <p:spPr/>
        <p:txBody>
          <a:bodyPr/>
          <a:lstStyle/>
          <a:p>
            <a:endParaRPr lang="en-CA"/>
          </a:p>
        </p:txBody>
      </p:sp>
      <p:pic>
        <p:nvPicPr>
          <p:cNvPr id="5" name="g1MLfGKeDwk"/>
          <p:cNvPicPr>
            <a:picLocks noRot="1" noChangeAspect="1"/>
          </p:cNvPicPr>
          <p:nvPr>
            <a:videoFile r:link="rId1"/>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443654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7636805" y="0"/>
            <a:ext cx="4555195" cy="6857999"/>
          </a:xfrm>
        </p:spPr>
        <p:txBody>
          <a:bodyPr>
            <a:normAutofit/>
          </a:bodyPr>
          <a:lstStyle/>
          <a:p>
            <a:endParaRPr lang="en-US" sz="2400" dirty="0">
              <a:solidFill>
                <a:schemeClr val="tx1"/>
              </a:solidFill>
            </a:endParaRPr>
          </a:p>
          <a:p>
            <a:r>
              <a:rPr lang="en-US" sz="2200" dirty="0">
                <a:solidFill>
                  <a:schemeClr val="tx1"/>
                </a:solidFill>
                <a:latin typeface="Arial" panose="020B0604020202020204" pitchFamily="34" charset="0"/>
                <a:cs typeface="Arial" panose="020B0604020202020204" pitchFamily="34" charset="0"/>
              </a:rPr>
              <a:t>1.Working at your tables, one at a time, say your name and where you work. </a:t>
            </a:r>
          </a:p>
          <a:p>
            <a:endParaRPr lang="en-US" sz="2200" dirty="0">
              <a:solidFill>
                <a:schemeClr val="tx1"/>
              </a:solidFill>
              <a:latin typeface="Arial" panose="020B0604020202020204" pitchFamily="34" charset="0"/>
              <a:cs typeface="Arial" panose="020B0604020202020204" pitchFamily="34" charset="0"/>
            </a:endParaRPr>
          </a:p>
          <a:p>
            <a:r>
              <a:rPr lang="en-US" sz="2200" dirty="0">
                <a:solidFill>
                  <a:schemeClr val="tx1"/>
                </a:solidFill>
                <a:latin typeface="Arial" panose="020B0604020202020204" pitchFamily="34" charset="0"/>
                <a:cs typeface="Arial" panose="020B0604020202020204" pitchFamily="34" charset="0"/>
              </a:rPr>
              <a:t>2. Answer the question without responding to anyone else’s comments.</a:t>
            </a:r>
          </a:p>
          <a:p>
            <a:endParaRPr lang="en-US" sz="2200" dirty="0">
              <a:solidFill>
                <a:schemeClr val="tx1"/>
              </a:solidFill>
              <a:latin typeface="Arial" panose="020B0604020202020204" pitchFamily="34" charset="0"/>
              <a:cs typeface="Arial" panose="020B0604020202020204" pitchFamily="34" charset="0"/>
            </a:endParaRPr>
          </a:p>
          <a:p>
            <a:r>
              <a:rPr lang="en-US" sz="2200" dirty="0">
                <a:solidFill>
                  <a:schemeClr val="tx1"/>
                </a:solidFill>
                <a:latin typeface="Arial" panose="020B0604020202020204" pitchFamily="34" charset="0"/>
                <a:cs typeface="Arial" panose="020B0604020202020204" pitchFamily="34" charset="0"/>
              </a:rPr>
              <a:t> </a:t>
            </a:r>
            <a:r>
              <a:rPr lang="en-US" sz="2800" b="1" dirty="0">
                <a:solidFill>
                  <a:schemeClr val="tx1"/>
                </a:solidFill>
                <a:latin typeface="Arial" panose="020B0604020202020204" pitchFamily="34" charset="0"/>
                <a:cs typeface="Arial" panose="020B0604020202020204" pitchFamily="34" charset="0"/>
              </a:rPr>
              <a:t>In the past 20 months, </a:t>
            </a:r>
          </a:p>
          <a:p>
            <a:r>
              <a:rPr lang="en-US" sz="2800" b="1" dirty="0">
                <a:solidFill>
                  <a:schemeClr val="tx1"/>
                </a:solidFill>
                <a:latin typeface="Arial" panose="020B0604020202020204" pitchFamily="34" charset="0"/>
                <a:cs typeface="Arial" panose="020B0604020202020204" pitchFamily="34" charset="0"/>
              </a:rPr>
              <a:t>What did you learn about yourself and what is important for you at this time? </a:t>
            </a:r>
            <a:endParaRPr lang="en-US" sz="2800" b="1" dirty="0">
              <a:latin typeface="Arial" panose="020B0604020202020204" pitchFamily="34" charset="0"/>
              <a:cs typeface="Arial" panose="020B0604020202020204" pitchFamily="34" charset="0"/>
            </a:endParaRPr>
          </a:p>
          <a:p>
            <a:endParaRPr lang="en-CA" b="1" dirty="0"/>
          </a:p>
        </p:txBody>
      </p:sp>
      <p:pic>
        <p:nvPicPr>
          <p:cNvPr id="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21245"/>
            <a:ext cx="7636805" cy="4985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5593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0178" name="object 5"/>
          <p:cNvSpPr>
            <a:spLocks/>
          </p:cNvSpPr>
          <p:nvPr/>
        </p:nvSpPr>
        <p:spPr bwMode="auto">
          <a:xfrm>
            <a:off x="7038976" y="1898651"/>
            <a:ext cx="3008313" cy="576263"/>
          </a:xfrm>
          <a:custGeom>
            <a:avLst/>
            <a:gdLst>
              <a:gd name="T0" fmla="*/ 2262860 w 3307842"/>
              <a:gd name="T1" fmla="*/ 0 h 652272"/>
              <a:gd name="T2" fmla="*/ 2108563 w 3307842"/>
              <a:gd name="T3" fmla="*/ 9748 h 652272"/>
              <a:gd name="T4" fmla="*/ 2055508 w 3307842"/>
              <a:gd name="T5" fmla="*/ 13998 h 652272"/>
              <a:gd name="T6" fmla="*/ 2002524 w 3307842"/>
              <a:gd name="T7" fmla="*/ 18830 h 652272"/>
              <a:gd name="T8" fmla="*/ 1949613 w 3307842"/>
              <a:gd name="T9" fmla="*/ 24205 h 652272"/>
              <a:gd name="T10" fmla="*/ 1896769 w 3307842"/>
              <a:gd name="T11" fmla="*/ 30085 h 652272"/>
              <a:gd name="T12" fmla="*/ 1843992 w 3307842"/>
              <a:gd name="T13" fmla="*/ 36432 h 652272"/>
              <a:gd name="T14" fmla="*/ 1791279 w 3307842"/>
              <a:gd name="T15" fmla="*/ 43206 h 652272"/>
              <a:gd name="T16" fmla="*/ 1738629 w 3307842"/>
              <a:gd name="T17" fmla="*/ 50370 h 652272"/>
              <a:gd name="T18" fmla="*/ 1686037 w 3307842"/>
              <a:gd name="T19" fmla="*/ 57884 h 652272"/>
              <a:gd name="T20" fmla="*/ 1633506 w 3307842"/>
              <a:gd name="T21" fmla="*/ 65711 h 652272"/>
              <a:gd name="T22" fmla="*/ 1581031 w 3307842"/>
              <a:gd name="T23" fmla="*/ 73810 h 652272"/>
              <a:gd name="T24" fmla="*/ 1204148 w 3307842"/>
              <a:gd name="T25" fmla="*/ 137409 h 652272"/>
              <a:gd name="T26" fmla="*/ 1107650 w 3307842"/>
              <a:gd name="T27" fmla="*/ 155482 h 652272"/>
              <a:gd name="T28" fmla="*/ 1011285 w 3307842"/>
              <a:gd name="T29" fmla="*/ 174101 h 652272"/>
              <a:gd name="T30" fmla="*/ 915047 w 3307842"/>
              <a:gd name="T31" fmla="*/ 193234 h 652272"/>
              <a:gd name="T32" fmla="*/ 818931 w 3307842"/>
              <a:gd name="T33" fmla="*/ 212847 h 652272"/>
              <a:gd name="T34" fmla="*/ 722932 w 3307842"/>
              <a:gd name="T35" fmla="*/ 232910 h 652272"/>
              <a:gd name="T36" fmla="*/ 626984 w 3307842"/>
              <a:gd name="T37" fmla="*/ 253405 h 652272"/>
              <a:gd name="T38" fmla="*/ 531116 w 3307842"/>
              <a:gd name="T39" fmla="*/ 274293 h 652272"/>
              <a:gd name="T40" fmla="*/ 435397 w 3307842"/>
              <a:gd name="T41" fmla="*/ 295527 h 652272"/>
              <a:gd name="T42" fmla="*/ 339845 w 3307842"/>
              <a:gd name="T43" fmla="*/ 317069 h 652272"/>
              <a:gd name="T44" fmla="*/ 244478 w 3307842"/>
              <a:gd name="T45" fmla="*/ 338880 h 652272"/>
              <a:gd name="T46" fmla="*/ 0 w 3307842"/>
              <a:gd name="T47" fmla="*/ 397371 h 652272"/>
              <a:gd name="T48" fmla="*/ 244478 w 3307842"/>
              <a:gd name="T49" fmla="*/ 339344 h 652272"/>
              <a:gd name="T50" fmla="*/ 339982 w 3307842"/>
              <a:gd name="T51" fmla="*/ 317517 h 652272"/>
              <a:gd name="T52" fmla="*/ 435572 w 3307842"/>
              <a:gd name="T53" fmla="*/ 295979 h 652272"/>
              <a:gd name="T54" fmla="*/ 531258 w 3307842"/>
              <a:gd name="T55" fmla="*/ 274764 h 652272"/>
              <a:gd name="T56" fmla="*/ 627043 w 3307842"/>
              <a:gd name="T57" fmla="*/ 253896 h 652272"/>
              <a:gd name="T58" fmla="*/ 722977 w 3307842"/>
              <a:gd name="T59" fmla="*/ 233403 h 652272"/>
              <a:gd name="T60" fmla="*/ 819078 w 3307842"/>
              <a:gd name="T61" fmla="*/ 213314 h 652272"/>
              <a:gd name="T62" fmla="*/ 915266 w 3307842"/>
              <a:gd name="T63" fmla="*/ 193678 h 652272"/>
              <a:gd name="T64" fmla="*/ 1011520 w 3307842"/>
              <a:gd name="T65" fmla="*/ 174534 h 652272"/>
              <a:gd name="T66" fmla="*/ 1107821 w 3307842"/>
              <a:gd name="T67" fmla="*/ 155920 h 652272"/>
              <a:gd name="T68" fmla="*/ 1204148 w 3307842"/>
              <a:gd name="T69" fmla="*/ 137874 h 652272"/>
              <a:gd name="T70" fmla="*/ 1581031 w 3307842"/>
              <a:gd name="T71" fmla="*/ 74275 h 652272"/>
              <a:gd name="T72" fmla="*/ 1633558 w 3307842"/>
              <a:gd name="T73" fmla="*/ 66173 h 652272"/>
              <a:gd name="T74" fmla="*/ 1686142 w 3307842"/>
              <a:gd name="T75" fmla="*/ 58341 h 652272"/>
              <a:gd name="T76" fmla="*/ 1738784 w 3307842"/>
              <a:gd name="T77" fmla="*/ 50818 h 652272"/>
              <a:gd name="T78" fmla="*/ 1791486 w 3307842"/>
              <a:gd name="T79" fmla="*/ 43646 h 652272"/>
              <a:gd name="T80" fmla="*/ 1844249 w 3307842"/>
              <a:gd name="T81" fmla="*/ 36865 h 652272"/>
              <a:gd name="T82" fmla="*/ 1897078 w 3307842"/>
              <a:gd name="T83" fmla="*/ 30513 h 652272"/>
              <a:gd name="T84" fmla="*/ 1949974 w 3307842"/>
              <a:gd name="T85" fmla="*/ 24632 h 652272"/>
              <a:gd name="T86" fmla="*/ 2002938 w 3307842"/>
              <a:gd name="T87" fmla="*/ 19261 h 652272"/>
              <a:gd name="T88" fmla="*/ 2055975 w 3307842"/>
              <a:gd name="T89" fmla="*/ 14442 h 652272"/>
              <a:gd name="T90" fmla="*/ 2109085 w 3307842"/>
              <a:gd name="T91" fmla="*/ 10212 h 652272"/>
              <a:gd name="T92" fmla="*/ 2262860 w 3307842"/>
              <a:gd name="T93" fmla="*/ 465 h 65227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3307842" h="652272">
                <a:moveTo>
                  <a:pt x="3307841" y="762"/>
                </a:moveTo>
                <a:lnTo>
                  <a:pt x="3307841" y="0"/>
                </a:lnTo>
                <a:lnTo>
                  <a:pt x="3197352" y="6857"/>
                </a:lnTo>
                <a:lnTo>
                  <a:pt x="3082290" y="16001"/>
                </a:lnTo>
                <a:lnTo>
                  <a:pt x="3043498" y="19366"/>
                </a:lnTo>
                <a:lnTo>
                  <a:pt x="3004734" y="22977"/>
                </a:lnTo>
                <a:lnTo>
                  <a:pt x="2965996" y="26828"/>
                </a:lnTo>
                <a:lnTo>
                  <a:pt x="2927284" y="30909"/>
                </a:lnTo>
                <a:lnTo>
                  <a:pt x="2888598" y="35213"/>
                </a:lnTo>
                <a:lnTo>
                  <a:pt x="2849937" y="39732"/>
                </a:lnTo>
                <a:lnTo>
                  <a:pt x="2811302" y="44459"/>
                </a:lnTo>
                <a:lnTo>
                  <a:pt x="2772691" y="49384"/>
                </a:lnTo>
                <a:lnTo>
                  <a:pt x="2734104" y="54502"/>
                </a:lnTo>
                <a:lnTo>
                  <a:pt x="2695541" y="59802"/>
                </a:lnTo>
                <a:lnTo>
                  <a:pt x="2657002" y="65278"/>
                </a:lnTo>
                <a:lnTo>
                  <a:pt x="2618486" y="70922"/>
                </a:lnTo>
                <a:lnTo>
                  <a:pt x="2579992" y="76726"/>
                </a:lnTo>
                <a:lnTo>
                  <a:pt x="2541521" y="82681"/>
                </a:lnTo>
                <a:lnTo>
                  <a:pt x="2503072" y="88780"/>
                </a:lnTo>
                <a:lnTo>
                  <a:pt x="2464645" y="95015"/>
                </a:lnTo>
                <a:lnTo>
                  <a:pt x="2426239" y="101379"/>
                </a:lnTo>
                <a:lnTo>
                  <a:pt x="2387854" y="107862"/>
                </a:lnTo>
                <a:lnTo>
                  <a:pt x="2349490" y="114458"/>
                </a:lnTo>
                <a:lnTo>
                  <a:pt x="2311146" y="121157"/>
                </a:lnTo>
                <a:lnTo>
                  <a:pt x="2036826" y="172212"/>
                </a:lnTo>
                <a:lnTo>
                  <a:pt x="1760220" y="225552"/>
                </a:lnTo>
                <a:lnTo>
                  <a:pt x="1689664" y="240270"/>
                </a:lnTo>
                <a:lnTo>
                  <a:pt x="1619159" y="255219"/>
                </a:lnTo>
                <a:lnTo>
                  <a:pt x="1548702" y="270392"/>
                </a:lnTo>
                <a:lnTo>
                  <a:pt x="1478293" y="285781"/>
                </a:lnTo>
                <a:lnTo>
                  <a:pt x="1407930" y="301381"/>
                </a:lnTo>
                <a:lnTo>
                  <a:pt x="1337613" y="317185"/>
                </a:lnTo>
                <a:lnTo>
                  <a:pt x="1267340" y="333187"/>
                </a:lnTo>
                <a:lnTo>
                  <a:pt x="1197111" y="349380"/>
                </a:lnTo>
                <a:lnTo>
                  <a:pt x="1126925" y="365758"/>
                </a:lnTo>
                <a:lnTo>
                  <a:pt x="1056779" y="382314"/>
                </a:lnTo>
                <a:lnTo>
                  <a:pt x="986663" y="399045"/>
                </a:lnTo>
                <a:lnTo>
                  <a:pt x="916523" y="415956"/>
                </a:lnTo>
                <a:lnTo>
                  <a:pt x="846429" y="433025"/>
                </a:lnTo>
                <a:lnTo>
                  <a:pt x="776385" y="450243"/>
                </a:lnTo>
                <a:lnTo>
                  <a:pt x="706395" y="467603"/>
                </a:lnTo>
                <a:lnTo>
                  <a:pt x="636462" y="485097"/>
                </a:lnTo>
                <a:lnTo>
                  <a:pt x="566590" y="502718"/>
                </a:lnTo>
                <a:lnTo>
                  <a:pt x="496783" y="520457"/>
                </a:lnTo>
                <a:lnTo>
                  <a:pt x="427044" y="538307"/>
                </a:lnTo>
                <a:lnTo>
                  <a:pt x="357378" y="556260"/>
                </a:lnTo>
                <a:lnTo>
                  <a:pt x="95250" y="624840"/>
                </a:lnTo>
                <a:lnTo>
                  <a:pt x="0" y="652272"/>
                </a:lnTo>
                <a:lnTo>
                  <a:pt x="96012" y="625602"/>
                </a:lnTo>
                <a:lnTo>
                  <a:pt x="357378" y="557022"/>
                </a:lnTo>
                <a:lnTo>
                  <a:pt x="427165" y="539052"/>
                </a:lnTo>
                <a:lnTo>
                  <a:pt x="496984" y="521194"/>
                </a:lnTo>
                <a:lnTo>
                  <a:pt x="566835" y="503455"/>
                </a:lnTo>
                <a:lnTo>
                  <a:pt x="636719" y="485841"/>
                </a:lnTo>
                <a:lnTo>
                  <a:pt x="706638" y="468359"/>
                </a:lnTo>
                <a:lnTo>
                  <a:pt x="776591" y="451014"/>
                </a:lnTo>
                <a:lnTo>
                  <a:pt x="846581" y="433813"/>
                </a:lnTo>
                <a:lnTo>
                  <a:pt x="916609" y="416762"/>
                </a:lnTo>
                <a:lnTo>
                  <a:pt x="986674" y="399869"/>
                </a:lnTo>
                <a:lnTo>
                  <a:pt x="1056846" y="383124"/>
                </a:lnTo>
                <a:lnTo>
                  <a:pt x="1127068" y="366546"/>
                </a:lnTo>
                <a:lnTo>
                  <a:pt x="1197325" y="350148"/>
                </a:lnTo>
                <a:lnTo>
                  <a:pt x="1267614" y="333935"/>
                </a:lnTo>
                <a:lnTo>
                  <a:pt x="1337932" y="317917"/>
                </a:lnTo>
                <a:lnTo>
                  <a:pt x="1408273" y="302100"/>
                </a:lnTo>
                <a:lnTo>
                  <a:pt x="1478636" y="286493"/>
                </a:lnTo>
                <a:lnTo>
                  <a:pt x="1549015" y="271103"/>
                </a:lnTo>
                <a:lnTo>
                  <a:pt x="1619408" y="255938"/>
                </a:lnTo>
                <a:lnTo>
                  <a:pt x="1689811" y="241006"/>
                </a:lnTo>
                <a:lnTo>
                  <a:pt x="1760220" y="226314"/>
                </a:lnTo>
                <a:lnTo>
                  <a:pt x="2036826" y="172974"/>
                </a:lnTo>
                <a:lnTo>
                  <a:pt x="2311146" y="121920"/>
                </a:lnTo>
                <a:lnTo>
                  <a:pt x="2349528" y="115219"/>
                </a:lnTo>
                <a:lnTo>
                  <a:pt x="2387930" y="108620"/>
                </a:lnTo>
                <a:lnTo>
                  <a:pt x="2426353" y="102133"/>
                </a:lnTo>
                <a:lnTo>
                  <a:pt x="2464796" y="95764"/>
                </a:lnTo>
                <a:lnTo>
                  <a:pt x="2503261" y="89523"/>
                </a:lnTo>
                <a:lnTo>
                  <a:pt x="2541748" y="83417"/>
                </a:lnTo>
                <a:lnTo>
                  <a:pt x="2580256" y="77454"/>
                </a:lnTo>
                <a:lnTo>
                  <a:pt x="2618787" y="71644"/>
                </a:lnTo>
                <a:lnTo>
                  <a:pt x="2657341" y="65994"/>
                </a:lnTo>
                <a:lnTo>
                  <a:pt x="2695917" y="60512"/>
                </a:lnTo>
                <a:lnTo>
                  <a:pt x="2734518" y="55207"/>
                </a:lnTo>
                <a:lnTo>
                  <a:pt x="2773142" y="50086"/>
                </a:lnTo>
                <a:lnTo>
                  <a:pt x="2811791" y="45159"/>
                </a:lnTo>
                <a:lnTo>
                  <a:pt x="2850465" y="40433"/>
                </a:lnTo>
                <a:lnTo>
                  <a:pt x="2889164" y="35916"/>
                </a:lnTo>
                <a:lnTo>
                  <a:pt x="2927889" y="31617"/>
                </a:lnTo>
                <a:lnTo>
                  <a:pt x="2966639" y="27544"/>
                </a:lnTo>
                <a:lnTo>
                  <a:pt x="3005417" y="23705"/>
                </a:lnTo>
                <a:lnTo>
                  <a:pt x="3044220" y="20109"/>
                </a:lnTo>
                <a:lnTo>
                  <a:pt x="3083052" y="16764"/>
                </a:lnTo>
                <a:lnTo>
                  <a:pt x="3197352" y="7620"/>
                </a:lnTo>
                <a:lnTo>
                  <a:pt x="3307841" y="76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CA"/>
          </a:p>
        </p:txBody>
      </p:sp>
      <p:sp>
        <p:nvSpPr>
          <p:cNvPr id="31" name="Title 1"/>
          <p:cNvSpPr>
            <a:spLocks noGrp="1"/>
          </p:cNvSpPr>
          <p:nvPr>
            <p:ph type="title"/>
          </p:nvPr>
        </p:nvSpPr>
        <p:spPr>
          <a:xfrm>
            <a:off x="1981200" y="765176"/>
            <a:ext cx="8229600" cy="652463"/>
          </a:xfrm>
        </p:spPr>
        <p:txBody>
          <a:bodyPr rtlCol="0">
            <a:normAutofit fontScale="90000"/>
          </a:bodyPr>
          <a:lstStyle/>
          <a:p>
            <a:pPr>
              <a:defRPr/>
            </a:pPr>
            <a:r>
              <a:rPr lang="en-CA" b="1" dirty="0">
                <a:solidFill>
                  <a:schemeClr val="accent1">
                    <a:lumMod val="50000"/>
                  </a:schemeClr>
                </a:solidFill>
              </a:rPr>
              <a:t>Transitional Change</a:t>
            </a:r>
          </a:p>
        </p:txBody>
      </p:sp>
      <p:sp>
        <p:nvSpPr>
          <p:cNvPr id="50180" name="object 30"/>
          <p:cNvSpPr>
            <a:spLocks noGrp="1"/>
          </p:cNvSpPr>
          <p:nvPr>
            <p:ph type="sldNum" sz="quarter" idx="12"/>
          </p:nvPr>
        </p:nvSpPr>
        <p:spPr bwMode="auto">
          <a:xfrm>
            <a:off x="6018214" y="5905500"/>
            <a:ext cx="200025" cy="1714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b" anchorCtr="0" compatLnSpc="1">
            <a:prstTxWarp prst="textNoShape">
              <a:avLst/>
            </a:prstTxWarp>
          </a:bodyPr>
          <a:lstStyle>
            <a:lvl1pPr marL="2222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7DF5ED3C-437F-48A5-8058-8F20EA6EFBE6}" type="slidenum">
              <a:rPr lang="en-US" altLang="en-US" sz="1100">
                <a:solidFill>
                  <a:srgbClr val="7E7E7E"/>
                </a:solidFill>
                <a:latin typeface="Arial" panose="020B0604020202020204" pitchFamily="34" charset="0"/>
                <a:ea typeface="ＭＳ Ｐゴシック" panose="020B0600070205080204" pitchFamily="34" charset="-128"/>
              </a:rPr>
              <a:pPr fontAlgn="base">
                <a:spcBef>
                  <a:spcPct val="0"/>
                </a:spcBef>
                <a:spcAft>
                  <a:spcPct val="0"/>
                </a:spcAft>
              </a:pPr>
              <a:t>6</a:t>
            </a:fld>
            <a:endParaRPr lang="en-US" altLang="en-US" sz="1100">
              <a:solidFill>
                <a:srgbClr val="898989"/>
              </a:solidFill>
              <a:latin typeface="Arial" panose="020B0604020202020204" pitchFamily="34" charset="0"/>
              <a:ea typeface="ＭＳ Ｐゴシック" panose="020B0600070205080204" pitchFamily="34" charset="-128"/>
            </a:endParaRPr>
          </a:p>
        </p:txBody>
      </p:sp>
      <p:sp>
        <p:nvSpPr>
          <p:cNvPr id="29" name="object 29"/>
          <p:cNvSpPr txBox="1"/>
          <p:nvPr/>
        </p:nvSpPr>
        <p:spPr>
          <a:xfrm>
            <a:off x="1981201" y="6453188"/>
            <a:ext cx="2398713" cy="215900"/>
          </a:xfrm>
          <a:prstGeom prst="rect">
            <a:avLst/>
          </a:prstGeom>
        </p:spPr>
        <p:txBody>
          <a:bodyPr lIns="0" tIns="0" rIns="0" bIns="0"/>
          <a:lstStyle/>
          <a:p>
            <a:pPr marL="11397">
              <a:defRPr/>
            </a:pPr>
            <a:r>
              <a:rPr lang="en-CA" sz="800" i="1" spc="-4" dirty="0">
                <a:solidFill>
                  <a:schemeClr val="bg1"/>
                </a:solidFill>
                <a:latin typeface="+mj-lt"/>
                <a:cs typeface="Arial"/>
              </a:rPr>
              <a:t>Source</a:t>
            </a:r>
            <a:r>
              <a:rPr lang="en-CA" sz="800" spc="-4" dirty="0">
                <a:solidFill>
                  <a:schemeClr val="bg1"/>
                </a:solidFill>
                <a:latin typeface="+mj-lt"/>
                <a:cs typeface="Arial"/>
              </a:rPr>
              <a:t>: </a:t>
            </a:r>
            <a:r>
              <a:rPr sz="800" spc="-4" dirty="0">
                <a:solidFill>
                  <a:schemeClr val="bg1"/>
                </a:solidFill>
                <a:latin typeface="+mj-lt"/>
                <a:cs typeface="Arial"/>
              </a:rPr>
              <a:t>Ackerma</a:t>
            </a:r>
            <a:r>
              <a:rPr sz="800" dirty="0">
                <a:solidFill>
                  <a:schemeClr val="bg1"/>
                </a:solidFill>
                <a:latin typeface="+mj-lt"/>
                <a:cs typeface="Arial"/>
              </a:rPr>
              <a:t>n</a:t>
            </a:r>
            <a:r>
              <a:rPr sz="800" spc="-4" dirty="0">
                <a:solidFill>
                  <a:schemeClr val="bg1"/>
                </a:solidFill>
                <a:latin typeface="+mj-lt"/>
                <a:cs typeface="Arial"/>
              </a:rPr>
              <a:t> an</a:t>
            </a:r>
            <a:r>
              <a:rPr sz="800" dirty="0">
                <a:solidFill>
                  <a:schemeClr val="bg1"/>
                </a:solidFill>
                <a:latin typeface="+mj-lt"/>
                <a:cs typeface="Arial"/>
              </a:rPr>
              <a:t>d</a:t>
            </a:r>
            <a:r>
              <a:rPr sz="800" spc="-81" dirty="0">
                <a:solidFill>
                  <a:schemeClr val="bg1"/>
                </a:solidFill>
                <a:latin typeface="+mj-lt"/>
                <a:cs typeface="Arial"/>
              </a:rPr>
              <a:t> </a:t>
            </a:r>
            <a:r>
              <a:rPr sz="800" spc="-4" dirty="0">
                <a:solidFill>
                  <a:schemeClr val="bg1"/>
                </a:solidFill>
                <a:latin typeface="+mj-lt"/>
                <a:cs typeface="Arial"/>
              </a:rPr>
              <a:t>Ackerma</a:t>
            </a:r>
            <a:r>
              <a:rPr sz="800" dirty="0">
                <a:solidFill>
                  <a:schemeClr val="bg1"/>
                </a:solidFill>
                <a:latin typeface="+mj-lt"/>
                <a:cs typeface="Arial"/>
              </a:rPr>
              <a:t>n</a:t>
            </a:r>
            <a:r>
              <a:rPr sz="800" spc="-85" dirty="0">
                <a:solidFill>
                  <a:schemeClr val="bg1"/>
                </a:solidFill>
                <a:latin typeface="+mj-lt"/>
                <a:cs typeface="Arial"/>
              </a:rPr>
              <a:t> </a:t>
            </a:r>
            <a:r>
              <a:rPr sz="800" spc="-4" dirty="0">
                <a:solidFill>
                  <a:schemeClr val="bg1"/>
                </a:solidFill>
                <a:latin typeface="+mj-lt"/>
                <a:cs typeface="Arial"/>
              </a:rPr>
              <a:t>Anderso</a:t>
            </a:r>
            <a:r>
              <a:rPr sz="800" dirty="0">
                <a:solidFill>
                  <a:schemeClr val="bg1"/>
                </a:solidFill>
                <a:latin typeface="+mj-lt"/>
                <a:cs typeface="Arial"/>
              </a:rPr>
              <a:t>n</a:t>
            </a:r>
            <a:r>
              <a:rPr sz="800" spc="-4" dirty="0">
                <a:solidFill>
                  <a:schemeClr val="bg1"/>
                </a:solidFill>
                <a:latin typeface="+mj-lt"/>
                <a:cs typeface="Arial"/>
              </a:rPr>
              <a:t> (2001)</a:t>
            </a:r>
            <a:endParaRPr sz="800" dirty="0">
              <a:solidFill>
                <a:schemeClr val="bg1"/>
              </a:solidFill>
              <a:latin typeface="+mj-lt"/>
              <a:cs typeface="Arial"/>
            </a:endParaRPr>
          </a:p>
        </p:txBody>
      </p:sp>
      <p:grpSp>
        <p:nvGrpSpPr>
          <p:cNvPr id="50182" name="Group 38"/>
          <p:cNvGrpSpPr>
            <a:grpSpLocks/>
          </p:cNvGrpSpPr>
          <p:nvPr/>
        </p:nvGrpSpPr>
        <p:grpSpPr bwMode="auto">
          <a:xfrm>
            <a:off x="2306639" y="2640014"/>
            <a:ext cx="7578725" cy="1577975"/>
            <a:chOff x="648392" y="2548217"/>
            <a:chExt cx="7580139" cy="1578164"/>
          </a:xfrm>
        </p:grpSpPr>
        <p:grpSp>
          <p:nvGrpSpPr>
            <p:cNvPr id="50183" name="Group 2"/>
            <p:cNvGrpSpPr>
              <a:grpSpLocks/>
            </p:cNvGrpSpPr>
            <p:nvPr/>
          </p:nvGrpSpPr>
          <p:grpSpPr bwMode="auto">
            <a:xfrm>
              <a:off x="648392" y="2620832"/>
              <a:ext cx="1573184" cy="1432112"/>
              <a:chOff x="648392" y="2620832"/>
              <a:chExt cx="1573184" cy="1432112"/>
            </a:xfrm>
          </p:grpSpPr>
          <p:sp>
            <p:nvSpPr>
              <p:cNvPr id="50192" name="object 7"/>
              <p:cNvSpPr>
                <a:spLocks/>
              </p:cNvSpPr>
              <p:nvPr/>
            </p:nvSpPr>
            <p:spPr bwMode="auto">
              <a:xfrm>
                <a:off x="648392" y="2620832"/>
                <a:ext cx="1573184" cy="1432112"/>
              </a:xfrm>
              <a:custGeom>
                <a:avLst/>
                <a:gdLst>
                  <a:gd name="T0" fmla="*/ 1181958 w 1730502"/>
                  <a:gd name="T1" fmla="*/ 983794 h 1623060"/>
                  <a:gd name="T2" fmla="*/ 1181958 w 1730502"/>
                  <a:gd name="T3" fmla="*/ 0 h 1623060"/>
                  <a:gd name="T4" fmla="*/ 0 w 1730502"/>
                  <a:gd name="T5" fmla="*/ 0 h 1623060"/>
                  <a:gd name="T6" fmla="*/ 0 w 1730502"/>
                  <a:gd name="T7" fmla="*/ 983794 h 1623060"/>
                  <a:gd name="T8" fmla="*/ 13012 w 1730502"/>
                  <a:gd name="T9" fmla="*/ 983794 h 1623060"/>
                  <a:gd name="T10" fmla="*/ 13012 w 1730502"/>
                  <a:gd name="T11" fmla="*/ 23094 h 1623060"/>
                  <a:gd name="T12" fmla="*/ 26023 w 1730502"/>
                  <a:gd name="T13" fmla="*/ 11546 h 1623060"/>
                  <a:gd name="T14" fmla="*/ 26023 w 1730502"/>
                  <a:gd name="T15" fmla="*/ 23094 h 1623060"/>
                  <a:gd name="T16" fmla="*/ 1155935 w 1730502"/>
                  <a:gd name="T17" fmla="*/ 23094 h 1623060"/>
                  <a:gd name="T18" fmla="*/ 1155935 w 1730502"/>
                  <a:gd name="T19" fmla="*/ 11546 h 1623060"/>
                  <a:gd name="T20" fmla="*/ 1168946 w 1730502"/>
                  <a:gd name="T21" fmla="*/ 23094 h 1623060"/>
                  <a:gd name="T22" fmla="*/ 1168946 w 1730502"/>
                  <a:gd name="T23" fmla="*/ 983794 h 1623060"/>
                  <a:gd name="T24" fmla="*/ 1181958 w 1730502"/>
                  <a:gd name="T25" fmla="*/ 983794 h 1623060"/>
                  <a:gd name="T26" fmla="*/ 26023 w 1730502"/>
                  <a:gd name="T27" fmla="*/ 23094 h 1623060"/>
                  <a:gd name="T28" fmla="*/ 26023 w 1730502"/>
                  <a:gd name="T29" fmla="*/ 11546 h 1623060"/>
                  <a:gd name="T30" fmla="*/ 13012 w 1730502"/>
                  <a:gd name="T31" fmla="*/ 23094 h 1623060"/>
                  <a:gd name="T32" fmla="*/ 26023 w 1730502"/>
                  <a:gd name="T33" fmla="*/ 23094 h 1623060"/>
                  <a:gd name="T34" fmla="*/ 26023 w 1730502"/>
                  <a:gd name="T35" fmla="*/ 960700 h 1623060"/>
                  <a:gd name="T36" fmla="*/ 26023 w 1730502"/>
                  <a:gd name="T37" fmla="*/ 23094 h 1623060"/>
                  <a:gd name="T38" fmla="*/ 13012 w 1730502"/>
                  <a:gd name="T39" fmla="*/ 23094 h 1623060"/>
                  <a:gd name="T40" fmla="*/ 13012 w 1730502"/>
                  <a:gd name="T41" fmla="*/ 960700 h 1623060"/>
                  <a:gd name="T42" fmla="*/ 26023 w 1730502"/>
                  <a:gd name="T43" fmla="*/ 960700 h 1623060"/>
                  <a:gd name="T44" fmla="*/ 1168946 w 1730502"/>
                  <a:gd name="T45" fmla="*/ 960700 h 1623060"/>
                  <a:gd name="T46" fmla="*/ 13012 w 1730502"/>
                  <a:gd name="T47" fmla="*/ 960700 h 1623060"/>
                  <a:gd name="T48" fmla="*/ 26023 w 1730502"/>
                  <a:gd name="T49" fmla="*/ 972247 h 1623060"/>
                  <a:gd name="T50" fmla="*/ 26023 w 1730502"/>
                  <a:gd name="T51" fmla="*/ 983794 h 1623060"/>
                  <a:gd name="T52" fmla="*/ 1155935 w 1730502"/>
                  <a:gd name="T53" fmla="*/ 983794 h 1623060"/>
                  <a:gd name="T54" fmla="*/ 1155935 w 1730502"/>
                  <a:gd name="T55" fmla="*/ 972247 h 1623060"/>
                  <a:gd name="T56" fmla="*/ 1168946 w 1730502"/>
                  <a:gd name="T57" fmla="*/ 960700 h 1623060"/>
                  <a:gd name="T58" fmla="*/ 26023 w 1730502"/>
                  <a:gd name="T59" fmla="*/ 983794 h 1623060"/>
                  <a:gd name="T60" fmla="*/ 26023 w 1730502"/>
                  <a:gd name="T61" fmla="*/ 972247 h 1623060"/>
                  <a:gd name="T62" fmla="*/ 13012 w 1730502"/>
                  <a:gd name="T63" fmla="*/ 960700 h 1623060"/>
                  <a:gd name="T64" fmla="*/ 13012 w 1730502"/>
                  <a:gd name="T65" fmla="*/ 983794 h 1623060"/>
                  <a:gd name="T66" fmla="*/ 26023 w 1730502"/>
                  <a:gd name="T67" fmla="*/ 983794 h 1623060"/>
                  <a:gd name="T68" fmla="*/ 1168946 w 1730502"/>
                  <a:gd name="T69" fmla="*/ 23094 h 1623060"/>
                  <a:gd name="T70" fmla="*/ 1155935 w 1730502"/>
                  <a:gd name="T71" fmla="*/ 11546 h 1623060"/>
                  <a:gd name="T72" fmla="*/ 1155935 w 1730502"/>
                  <a:gd name="T73" fmla="*/ 23094 h 1623060"/>
                  <a:gd name="T74" fmla="*/ 1168946 w 1730502"/>
                  <a:gd name="T75" fmla="*/ 23094 h 1623060"/>
                  <a:gd name="T76" fmla="*/ 1168946 w 1730502"/>
                  <a:gd name="T77" fmla="*/ 960700 h 1623060"/>
                  <a:gd name="T78" fmla="*/ 1168946 w 1730502"/>
                  <a:gd name="T79" fmla="*/ 23094 h 1623060"/>
                  <a:gd name="T80" fmla="*/ 1155935 w 1730502"/>
                  <a:gd name="T81" fmla="*/ 23094 h 1623060"/>
                  <a:gd name="T82" fmla="*/ 1155935 w 1730502"/>
                  <a:gd name="T83" fmla="*/ 960700 h 1623060"/>
                  <a:gd name="T84" fmla="*/ 1168946 w 1730502"/>
                  <a:gd name="T85" fmla="*/ 960700 h 1623060"/>
                  <a:gd name="T86" fmla="*/ 1168946 w 1730502"/>
                  <a:gd name="T87" fmla="*/ 983794 h 1623060"/>
                  <a:gd name="T88" fmla="*/ 1168946 w 1730502"/>
                  <a:gd name="T89" fmla="*/ 960700 h 1623060"/>
                  <a:gd name="T90" fmla="*/ 1155935 w 1730502"/>
                  <a:gd name="T91" fmla="*/ 972247 h 1623060"/>
                  <a:gd name="T92" fmla="*/ 1155935 w 1730502"/>
                  <a:gd name="T93" fmla="*/ 983794 h 1623060"/>
                  <a:gd name="T94" fmla="*/ 1168946 w 1730502"/>
                  <a:gd name="T95" fmla="*/ 983794 h 162306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730502" h="1623060">
                    <a:moveTo>
                      <a:pt x="1730502" y="1623060"/>
                    </a:moveTo>
                    <a:lnTo>
                      <a:pt x="1730502" y="0"/>
                    </a:lnTo>
                    <a:lnTo>
                      <a:pt x="0" y="0"/>
                    </a:lnTo>
                    <a:lnTo>
                      <a:pt x="0" y="1623060"/>
                    </a:lnTo>
                    <a:lnTo>
                      <a:pt x="19050" y="1623060"/>
                    </a:lnTo>
                    <a:lnTo>
                      <a:pt x="19050" y="38100"/>
                    </a:lnTo>
                    <a:lnTo>
                      <a:pt x="38100" y="19050"/>
                    </a:lnTo>
                    <a:lnTo>
                      <a:pt x="38100" y="38100"/>
                    </a:lnTo>
                    <a:lnTo>
                      <a:pt x="1692402" y="38100"/>
                    </a:lnTo>
                    <a:lnTo>
                      <a:pt x="1692402" y="19050"/>
                    </a:lnTo>
                    <a:lnTo>
                      <a:pt x="1711452" y="38100"/>
                    </a:lnTo>
                    <a:lnTo>
                      <a:pt x="1711452" y="1623060"/>
                    </a:lnTo>
                    <a:lnTo>
                      <a:pt x="1730502" y="1623060"/>
                    </a:lnTo>
                    <a:close/>
                  </a:path>
                  <a:path w="1730502" h="1623060">
                    <a:moveTo>
                      <a:pt x="38100" y="38100"/>
                    </a:moveTo>
                    <a:lnTo>
                      <a:pt x="38100" y="19050"/>
                    </a:lnTo>
                    <a:lnTo>
                      <a:pt x="19050" y="38100"/>
                    </a:lnTo>
                    <a:lnTo>
                      <a:pt x="38100" y="38100"/>
                    </a:lnTo>
                    <a:close/>
                  </a:path>
                  <a:path w="1730502" h="1623060">
                    <a:moveTo>
                      <a:pt x="38100" y="1584960"/>
                    </a:moveTo>
                    <a:lnTo>
                      <a:pt x="38100" y="38100"/>
                    </a:lnTo>
                    <a:lnTo>
                      <a:pt x="19050" y="38100"/>
                    </a:lnTo>
                    <a:lnTo>
                      <a:pt x="19050" y="1584960"/>
                    </a:lnTo>
                    <a:lnTo>
                      <a:pt x="38100" y="1584960"/>
                    </a:lnTo>
                    <a:close/>
                  </a:path>
                  <a:path w="1730502" h="1623060">
                    <a:moveTo>
                      <a:pt x="1711452" y="1584960"/>
                    </a:moveTo>
                    <a:lnTo>
                      <a:pt x="19050" y="1584960"/>
                    </a:lnTo>
                    <a:lnTo>
                      <a:pt x="38100" y="1604010"/>
                    </a:lnTo>
                    <a:lnTo>
                      <a:pt x="38100" y="1623060"/>
                    </a:lnTo>
                    <a:lnTo>
                      <a:pt x="1692402" y="1623060"/>
                    </a:lnTo>
                    <a:lnTo>
                      <a:pt x="1692402" y="1604010"/>
                    </a:lnTo>
                    <a:lnTo>
                      <a:pt x="1711452" y="1584960"/>
                    </a:lnTo>
                    <a:close/>
                  </a:path>
                  <a:path w="1730502" h="1623060">
                    <a:moveTo>
                      <a:pt x="38100" y="1623060"/>
                    </a:moveTo>
                    <a:lnTo>
                      <a:pt x="38100" y="1604010"/>
                    </a:lnTo>
                    <a:lnTo>
                      <a:pt x="19050" y="1584960"/>
                    </a:lnTo>
                    <a:lnTo>
                      <a:pt x="19050" y="1623060"/>
                    </a:lnTo>
                    <a:lnTo>
                      <a:pt x="38100" y="1623060"/>
                    </a:lnTo>
                    <a:close/>
                  </a:path>
                  <a:path w="1730502" h="1623060">
                    <a:moveTo>
                      <a:pt x="1711452" y="38100"/>
                    </a:moveTo>
                    <a:lnTo>
                      <a:pt x="1692402" y="19050"/>
                    </a:lnTo>
                    <a:lnTo>
                      <a:pt x="1692402" y="38100"/>
                    </a:lnTo>
                    <a:lnTo>
                      <a:pt x="1711452" y="38100"/>
                    </a:lnTo>
                    <a:close/>
                  </a:path>
                  <a:path w="1730502" h="1623060">
                    <a:moveTo>
                      <a:pt x="1711452" y="1584960"/>
                    </a:moveTo>
                    <a:lnTo>
                      <a:pt x="1711452" y="38100"/>
                    </a:lnTo>
                    <a:lnTo>
                      <a:pt x="1692402" y="38100"/>
                    </a:lnTo>
                    <a:lnTo>
                      <a:pt x="1692402" y="1584960"/>
                    </a:lnTo>
                    <a:lnTo>
                      <a:pt x="1711452" y="1584960"/>
                    </a:lnTo>
                    <a:close/>
                  </a:path>
                  <a:path w="1730502" h="1623060">
                    <a:moveTo>
                      <a:pt x="1711452" y="1623060"/>
                    </a:moveTo>
                    <a:lnTo>
                      <a:pt x="1711452" y="1584960"/>
                    </a:lnTo>
                    <a:lnTo>
                      <a:pt x="1692402" y="1604010"/>
                    </a:lnTo>
                    <a:lnTo>
                      <a:pt x="1692402" y="1623060"/>
                    </a:lnTo>
                    <a:lnTo>
                      <a:pt x="1711452" y="162306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CA"/>
              </a:p>
            </p:txBody>
          </p:sp>
          <p:sp>
            <p:nvSpPr>
              <p:cNvPr id="8" name="object 8"/>
              <p:cNvSpPr txBox="1"/>
              <p:nvPr/>
            </p:nvSpPr>
            <p:spPr>
              <a:xfrm>
                <a:off x="918317" y="3197582"/>
                <a:ext cx="1033655" cy="279434"/>
              </a:xfrm>
              <a:prstGeom prst="rect">
                <a:avLst/>
              </a:prstGeom>
            </p:spPr>
            <p:txBody>
              <a:bodyPr lIns="0" tIns="0" rIns="0" bIns="0"/>
              <a:lstStyle/>
              <a:p>
                <a:pPr marL="11397">
                  <a:defRPr/>
                </a:pPr>
                <a:r>
                  <a:rPr b="1" spc="-18" dirty="0">
                    <a:solidFill>
                      <a:srgbClr val="0D0D0D"/>
                    </a:solidFill>
                    <a:latin typeface="+mj-lt"/>
                    <a:cs typeface="Arial"/>
                  </a:rPr>
                  <a:t>Ol</a:t>
                </a:r>
                <a:r>
                  <a:rPr b="1" spc="-13" dirty="0">
                    <a:solidFill>
                      <a:srgbClr val="0D0D0D"/>
                    </a:solidFill>
                    <a:latin typeface="+mj-lt"/>
                    <a:cs typeface="Arial"/>
                  </a:rPr>
                  <a:t>d State</a:t>
                </a:r>
                <a:endParaRPr dirty="0">
                  <a:latin typeface="+mj-lt"/>
                  <a:cs typeface="Arial"/>
                </a:endParaRPr>
              </a:p>
            </p:txBody>
          </p:sp>
        </p:grpSp>
        <p:grpSp>
          <p:nvGrpSpPr>
            <p:cNvPr id="50184" name="Group 32"/>
            <p:cNvGrpSpPr>
              <a:grpSpLocks/>
            </p:cNvGrpSpPr>
            <p:nvPr/>
          </p:nvGrpSpPr>
          <p:grpSpPr bwMode="auto">
            <a:xfrm>
              <a:off x="6732240" y="2548217"/>
              <a:ext cx="1496291" cy="1578164"/>
              <a:chOff x="6833755" y="2548217"/>
              <a:chExt cx="1496291" cy="1578164"/>
            </a:xfrm>
          </p:grpSpPr>
          <p:sp>
            <p:nvSpPr>
              <p:cNvPr id="50190" name="object 26"/>
              <p:cNvSpPr>
                <a:spLocks/>
              </p:cNvSpPr>
              <p:nvPr/>
            </p:nvSpPr>
            <p:spPr bwMode="auto">
              <a:xfrm>
                <a:off x="6833755" y="2548217"/>
                <a:ext cx="1496291" cy="1578164"/>
              </a:xfrm>
              <a:custGeom>
                <a:avLst/>
                <a:gdLst>
                  <a:gd name="T0" fmla="*/ 1117940 w 1645920"/>
                  <a:gd name="T1" fmla="*/ 459565 h 1788586"/>
                  <a:gd name="T2" fmla="*/ 1075662 w 1645920"/>
                  <a:gd name="T3" fmla="*/ 321123 h 1788586"/>
                  <a:gd name="T4" fmla="*/ 996906 w 1645920"/>
                  <a:gd name="T5" fmla="*/ 198479 h 1788586"/>
                  <a:gd name="T6" fmla="*/ 886564 w 1645920"/>
                  <a:gd name="T7" fmla="*/ 99192 h 1788586"/>
                  <a:gd name="T8" fmla="*/ 749536 w 1645920"/>
                  <a:gd name="T9" fmla="*/ 30821 h 1788586"/>
                  <a:gd name="T10" fmla="*/ 590717 w 1645920"/>
                  <a:gd name="T11" fmla="*/ 924 h 1788586"/>
                  <a:gd name="T12" fmla="*/ 451196 w 1645920"/>
                  <a:gd name="T13" fmla="*/ 10744 h 1788586"/>
                  <a:gd name="T14" fmla="*/ 302850 w 1645920"/>
                  <a:gd name="T15" fmla="*/ 61024 h 1788586"/>
                  <a:gd name="T16" fmla="*/ 178737 w 1645920"/>
                  <a:gd name="T17" fmla="*/ 145894 h 1788586"/>
                  <a:gd name="T18" fmla="*/ 83700 w 1645920"/>
                  <a:gd name="T19" fmla="*/ 257830 h 1788586"/>
                  <a:gd name="T20" fmla="*/ 22577 w 1645920"/>
                  <a:gd name="T21" fmla="*/ 389309 h 1788586"/>
                  <a:gd name="T22" fmla="*/ 520 w 1645920"/>
                  <a:gd name="T23" fmla="*/ 514528 h 1788586"/>
                  <a:gd name="T24" fmla="*/ 6765 w 1645920"/>
                  <a:gd name="T25" fmla="*/ 624916 h 1788586"/>
                  <a:gd name="T26" fmla="*/ 26023 w 1645920"/>
                  <a:gd name="T27" fmla="*/ 541779 h 1788586"/>
                  <a:gd name="T28" fmla="*/ 39174 w 1645920"/>
                  <a:gd name="T29" fmla="*/ 427325 h 1788586"/>
                  <a:gd name="T30" fmla="*/ 91517 w 1645920"/>
                  <a:gd name="T31" fmla="*/ 293603 h 1788586"/>
                  <a:gd name="T32" fmla="*/ 179501 w 1645920"/>
                  <a:gd name="T33" fmla="*/ 178741 h 1788586"/>
                  <a:gd name="T34" fmla="*/ 297906 w 1645920"/>
                  <a:gd name="T35" fmla="*/ 90453 h 1788586"/>
                  <a:gd name="T36" fmla="*/ 441512 w 1645920"/>
                  <a:gd name="T37" fmla="*/ 36452 h 1788586"/>
                  <a:gd name="T38" fmla="*/ 589677 w 1645920"/>
                  <a:gd name="T39" fmla="*/ 24000 h 1788586"/>
                  <a:gd name="T40" fmla="*/ 731475 w 1645920"/>
                  <a:gd name="T41" fmla="*/ 49634 h 1788586"/>
                  <a:gd name="T42" fmla="*/ 864542 w 1645920"/>
                  <a:gd name="T43" fmla="*/ 113430 h 1788586"/>
                  <a:gd name="T44" fmla="*/ 971680 w 1645920"/>
                  <a:gd name="T45" fmla="*/ 207144 h 1788586"/>
                  <a:gd name="T46" fmla="*/ 1048569 w 1645920"/>
                  <a:gd name="T47" fmla="*/ 323389 h 1788586"/>
                  <a:gd name="T48" fmla="*/ 1090889 w 1645920"/>
                  <a:gd name="T49" fmla="*/ 454777 h 1788586"/>
                  <a:gd name="T50" fmla="*/ 1098163 w 1645920"/>
                  <a:gd name="T51" fmla="*/ 706084 h 1788586"/>
                  <a:gd name="T52" fmla="*/ 1123666 w 1645920"/>
                  <a:gd name="T53" fmla="*/ 569953 h 1788586"/>
                  <a:gd name="T54" fmla="*/ 1097642 w 1645920"/>
                  <a:gd name="T55" fmla="*/ 569491 h 1788586"/>
                  <a:gd name="T56" fmla="*/ 1074200 w 1645920"/>
                  <a:gd name="T57" fmla="*/ 697287 h 1788586"/>
                  <a:gd name="T58" fmla="*/ 1013911 w 1645920"/>
                  <a:gd name="T59" fmla="*/ 822014 h 1788586"/>
                  <a:gd name="T60" fmla="*/ 921236 w 1645920"/>
                  <a:gd name="T61" fmla="*/ 927868 h 1788586"/>
                  <a:gd name="T62" fmla="*/ 800508 w 1645920"/>
                  <a:gd name="T63" fmla="*/ 1007433 h 1788586"/>
                  <a:gd name="T64" fmla="*/ 656054 w 1645920"/>
                  <a:gd name="T65" fmla="*/ 1053288 h 1788586"/>
                  <a:gd name="T66" fmla="*/ 522346 w 1645920"/>
                  <a:gd name="T67" fmla="*/ 1059938 h 1788586"/>
                  <a:gd name="T68" fmla="*/ 373581 w 1645920"/>
                  <a:gd name="T69" fmla="*/ 1028334 h 1788586"/>
                  <a:gd name="T70" fmla="*/ 244987 w 1645920"/>
                  <a:gd name="T71" fmla="*/ 960731 h 1788586"/>
                  <a:gd name="T72" fmla="*/ 141659 w 1645920"/>
                  <a:gd name="T73" fmla="*/ 864161 h 1788586"/>
                  <a:gd name="T74" fmla="*/ 68690 w 1645920"/>
                  <a:gd name="T75" fmla="*/ 745660 h 1788586"/>
                  <a:gd name="T76" fmla="*/ 32268 w 1645920"/>
                  <a:gd name="T77" fmla="*/ 621221 h 1788586"/>
                  <a:gd name="T78" fmla="*/ 26023 w 1645920"/>
                  <a:gd name="T79" fmla="*/ 704926 h 1788586"/>
                  <a:gd name="T80" fmla="*/ 104468 w 1645920"/>
                  <a:gd name="T81" fmla="*/ 857047 h 1788586"/>
                  <a:gd name="T82" fmla="*/ 211395 w 1645920"/>
                  <a:gd name="T83" fmla="*/ 965950 h 1788586"/>
                  <a:gd name="T84" fmla="*/ 347216 w 1645920"/>
                  <a:gd name="T85" fmla="*/ 1043426 h 1788586"/>
                  <a:gd name="T86" fmla="*/ 505816 w 1645920"/>
                  <a:gd name="T87" fmla="*/ 1081625 h 1788586"/>
                  <a:gd name="T88" fmla="*/ 648488 w 1645920"/>
                  <a:gd name="T89" fmla="*/ 1078016 h 1788586"/>
                  <a:gd name="T90" fmla="*/ 802964 w 1645920"/>
                  <a:gd name="T91" fmla="*/ 1032433 h 1788586"/>
                  <a:gd name="T92" fmla="*/ 931897 w 1645920"/>
                  <a:gd name="T93" fmla="*/ 950931 h 1788586"/>
                  <a:gd name="T94" fmla="*/ 1031112 w 1645920"/>
                  <a:gd name="T95" fmla="*/ 841414 h 1788586"/>
                  <a:gd name="T96" fmla="*/ 1096426 w 1645920"/>
                  <a:gd name="T97" fmla="*/ 711787 h 178858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645920" h="1788586">
                    <a:moveTo>
                      <a:pt x="1645920" y="893826"/>
                    </a:moveTo>
                    <a:lnTo>
                      <a:pt x="1645158" y="848105"/>
                    </a:lnTo>
                    <a:lnTo>
                      <a:pt x="1642110" y="803147"/>
                    </a:lnTo>
                    <a:lnTo>
                      <a:pt x="1636776" y="758189"/>
                    </a:lnTo>
                    <a:lnTo>
                      <a:pt x="1626700" y="699327"/>
                    </a:lnTo>
                    <a:lnTo>
                      <a:pt x="1612950" y="641509"/>
                    </a:lnTo>
                    <a:lnTo>
                      <a:pt x="1595639" y="584931"/>
                    </a:lnTo>
                    <a:lnTo>
                      <a:pt x="1574877" y="529787"/>
                    </a:lnTo>
                    <a:lnTo>
                      <a:pt x="1550777" y="476272"/>
                    </a:lnTo>
                    <a:lnTo>
                      <a:pt x="1523450" y="424581"/>
                    </a:lnTo>
                    <a:lnTo>
                      <a:pt x="1493010" y="374909"/>
                    </a:lnTo>
                    <a:lnTo>
                      <a:pt x="1459568" y="327450"/>
                    </a:lnTo>
                    <a:lnTo>
                      <a:pt x="1423235" y="282400"/>
                    </a:lnTo>
                    <a:lnTo>
                      <a:pt x="1384125" y="239953"/>
                    </a:lnTo>
                    <a:lnTo>
                      <a:pt x="1342348" y="200304"/>
                    </a:lnTo>
                    <a:lnTo>
                      <a:pt x="1298018" y="163648"/>
                    </a:lnTo>
                    <a:lnTo>
                      <a:pt x="1251245" y="130180"/>
                    </a:lnTo>
                    <a:lnTo>
                      <a:pt x="1202143" y="100094"/>
                    </a:lnTo>
                    <a:lnTo>
                      <a:pt x="1150822" y="73586"/>
                    </a:lnTo>
                    <a:lnTo>
                      <a:pt x="1097395" y="50850"/>
                    </a:lnTo>
                    <a:lnTo>
                      <a:pt x="1041975" y="32081"/>
                    </a:lnTo>
                    <a:lnTo>
                      <a:pt x="984672" y="17473"/>
                    </a:lnTo>
                    <a:lnTo>
                      <a:pt x="925600" y="7223"/>
                    </a:lnTo>
                    <a:lnTo>
                      <a:pt x="864869" y="1524"/>
                    </a:lnTo>
                    <a:lnTo>
                      <a:pt x="822960" y="0"/>
                    </a:lnTo>
                    <a:lnTo>
                      <a:pt x="780287" y="1524"/>
                    </a:lnTo>
                    <a:lnTo>
                      <a:pt x="719610" y="7356"/>
                    </a:lnTo>
                    <a:lnTo>
                      <a:pt x="660597" y="17724"/>
                    </a:lnTo>
                    <a:lnTo>
                      <a:pt x="603359" y="32434"/>
                    </a:lnTo>
                    <a:lnTo>
                      <a:pt x="548007" y="51292"/>
                    </a:lnTo>
                    <a:lnTo>
                      <a:pt x="494651" y="74105"/>
                    </a:lnTo>
                    <a:lnTo>
                      <a:pt x="443402" y="100678"/>
                    </a:lnTo>
                    <a:lnTo>
                      <a:pt x="394370" y="130818"/>
                    </a:lnTo>
                    <a:lnTo>
                      <a:pt x="347667" y="164330"/>
                    </a:lnTo>
                    <a:lnTo>
                      <a:pt x="303403" y="201021"/>
                    </a:lnTo>
                    <a:lnTo>
                      <a:pt x="261689" y="240696"/>
                    </a:lnTo>
                    <a:lnTo>
                      <a:pt x="222636" y="283163"/>
                    </a:lnTo>
                    <a:lnTo>
                      <a:pt x="186354" y="328226"/>
                    </a:lnTo>
                    <a:lnTo>
                      <a:pt x="152914" y="375755"/>
                    </a:lnTo>
                    <a:lnTo>
                      <a:pt x="122546" y="425367"/>
                    </a:lnTo>
                    <a:lnTo>
                      <a:pt x="95241" y="477058"/>
                    </a:lnTo>
                    <a:lnTo>
                      <a:pt x="71151" y="530570"/>
                    </a:lnTo>
                    <a:lnTo>
                      <a:pt x="50385" y="585709"/>
                    </a:lnTo>
                    <a:lnTo>
                      <a:pt x="33055" y="642282"/>
                    </a:lnTo>
                    <a:lnTo>
                      <a:pt x="19271" y="700094"/>
                    </a:lnTo>
                    <a:lnTo>
                      <a:pt x="9143" y="758952"/>
                    </a:lnTo>
                    <a:lnTo>
                      <a:pt x="4571" y="803910"/>
                    </a:lnTo>
                    <a:lnTo>
                      <a:pt x="761" y="848868"/>
                    </a:lnTo>
                    <a:lnTo>
                      <a:pt x="0" y="895350"/>
                    </a:lnTo>
                    <a:lnTo>
                      <a:pt x="1524" y="941069"/>
                    </a:lnTo>
                    <a:lnTo>
                      <a:pt x="4572" y="986028"/>
                    </a:lnTo>
                    <a:lnTo>
                      <a:pt x="9906" y="1030986"/>
                    </a:lnTo>
                    <a:lnTo>
                      <a:pt x="16764" y="1075182"/>
                    </a:lnTo>
                    <a:lnTo>
                      <a:pt x="30183" y="1135885"/>
                    </a:lnTo>
                    <a:lnTo>
                      <a:pt x="38100" y="1162985"/>
                    </a:lnTo>
                    <a:lnTo>
                      <a:pt x="38100" y="893826"/>
                    </a:lnTo>
                    <a:lnTo>
                      <a:pt x="38862" y="849630"/>
                    </a:lnTo>
                    <a:lnTo>
                      <a:pt x="41909" y="806196"/>
                    </a:lnTo>
                    <a:lnTo>
                      <a:pt x="47243" y="763524"/>
                    </a:lnTo>
                    <a:lnTo>
                      <a:pt x="57354" y="705000"/>
                    </a:lnTo>
                    <a:lnTo>
                      <a:pt x="71203" y="647625"/>
                    </a:lnTo>
                    <a:lnTo>
                      <a:pt x="88672" y="591599"/>
                    </a:lnTo>
                    <a:lnTo>
                      <a:pt x="109641" y="537119"/>
                    </a:lnTo>
                    <a:lnTo>
                      <a:pt x="133991" y="484386"/>
                    </a:lnTo>
                    <a:lnTo>
                      <a:pt x="161602" y="433597"/>
                    </a:lnTo>
                    <a:lnTo>
                      <a:pt x="192355" y="384951"/>
                    </a:lnTo>
                    <a:lnTo>
                      <a:pt x="226130" y="338648"/>
                    </a:lnTo>
                    <a:lnTo>
                      <a:pt x="262808" y="294886"/>
                    </a:lnTo>
                    <a:lnTo>
                      <a:pt x="302271" y="253865"/>
                    </a:lnTo>
                    <a:lnTo>
                      <a:pt x="344397" y="215782"/>
                    </a:lnTo>
                    <a:lnTo>
                      <a:pt x="389068" y="180837"/>
                    </a:lnTo>
                    <a:lnTo>
                      <a:pt x="436165" y="149228"/>
                    </a:lnTo>
                    <a:lnTo>
                      <a:pt x="485567" y="121155"/>
                    </a:lnTo>
                    <a:lnTo>
                      <a:pt x="537157" y="96817"/>
                    </a:lnTo>
                    <a:lnTo>
                      <a:pt x="590813" y="76412"/>
                    </a:lnTo>
                    <a:lnTo>
                      <a:pt x="646417" y="60138"/>
                    </a:lnTo>
                    <a:lnTo>
                      <a:pt x="703849" y="48196"/>
                    </a:lnTo>
                    <a:lnTo>
                      <a:pt x="762991" y="40783"/>
                    </a:lnTo>
                    <a:lnTo>
                      <a:pt x="823722" y="38100"/>
                    </a:lnTo>
                    <a:lnTo>
                      <a:pt x="863346" y="39595"/>
                    </a:lnTo>
                    <a:lnTo>
                      <a:pt x="903732" y="42671"/>
                    </a:lnTo>
                    <a:lnTo>
                      <a:pt x="961284" y="51579"/>
                    </a:lnTo>
                    <a:lnTo>
                      <a:pt x="1017057" y="64714"/>
                    </a:lnTo>
                    <a:lnTo>
                      <a:pt x="1070952" y="81886"/>
                    </a:lnTo>
                    <a:lnTo>
                      <a:pt x="1122871" y="102905"/>
                    </a:lnTo>
                    <a:lnTo>
                      <a:pt x="1172713" y="127580"/>
                    </a:lnTo>
                    <a:lnTo>
                      <a:pt x="1220380" y="155720"/>
                    </a:lnTo>
                    <a:lnTo>
                      <a:pt x="1265774" y="187136"/>
                    </a:lnTo>
                    <a:lnTo>
                      <a:pt x="1308795" y="221637"/>
                    </a:lnTo>
                    <a:lnTo>
                      <a:pt x="1349345" y="259033"/>
                    </a:lnTo>
                    <a:lnTo>
                      <a:pt x="1387325" y="299132"/>
                    </a:lnTo>
                    <a:lnTo>
                      <a:pt x="1422636" y="341745"/>
                    </a:lnTo>
                    <a:lnTo>
                      <a:pt x="1455179" y="386682"/>
                    </a:lnTo>
                    <a:lnTo>
                      <a:pt x="1484855" y="433751"/>
                    </a:lnTo>
                    <a:lnTo>
                      <a:pt x="1511565" y="482762"/>
                    </a:lnTo>
                    <a:lnTo>
                      <a:pt x="1535210" y="533526"/>
                    </a:lnTo>
                    <a:lnTo>
                      <a:pt x="1555693" y="585851"/>
                    </a:lnTo>
                    <a:lnTo>
                      <a:pt x="1572912" y="639547"/>
                    </a:lnTo>
                    <a:lnTo>
                      <a:pt x="1586771" y="694424"/>
                    </a:lnTo>
                    <a:lnTo>
                      <a:pt x="1597170" y="750291"/>
                    </a:lnTo>
                    <a:lnTo>
                      <a:pt x="1604010" y="806957"/>
                    </a:lnTo>
                    <a:lnTo>
                      <a:pt x="1607058" y="851154"/>
                    </a:lnTo>
                    <a:lnTo>
                      <a:pt x="1607820" y="895349"/>
                    </a:lnTo>
                    <a:lnTo>
                      <a:pt x="1607820" y="1164897"/>
                    </a:lnTo>
                    <a:lnTo>
                      <a:pt x="1620713" y="1117183"/>
                    </a:lnTo>
                    <a:lnTo>
                      <a:pt x="1632568" y="1059008"/>
                    </a:lnTo>
                    <a:lnTo>
                      <a:pt x="1640748" y="999981"/>
                    </a:lnTo>
                    <a:lnTo>
                      <a:pt x="1645158" y="940307"/>
                    </a:lnTo>
                    <a:lnTo>
                      <a:pt x="1645920" y="893826"/>
                    </a:lnTo>
                    <a:close/>
                  </a:path>
                  <a:path w="1645920" h="1788586">
                    <a:moveTo>
                      <a:pt x="1607820" y="1164897"/>
                    </a:moveTo>
                    <a:lnTo>
                      <a:pt x="1607820" y="895349"/>
                    </a:lnTo>
                    <a:lnTo>
                      <a:pt x="1607058" y="939545"/>
                    </a:lnTo>
                    <a:lnTo>
                      <a:pt x="1604010" y="982979"/>
                    </a:lnTo>
                    <a:lnTo>
                      <a:pt x="1597109" y="1039643"/>
                    </a:lnTo>
                    <a:lnTo>
                      <a:pt x="1586652" y="1095508"/>
                    </a:lnTo>
                    <a:lnTo>
                      <a:pt x="1572736" y="1150383"/>
                    </a:lnTo>
                    <a:lnTo>
                      <a:pt x="1555460" y="1204077"/>
                    </a:lnTo>
                    <a:lnTo>
                      <a:pt x="1534923" y="1256398"/>
                    </a:lnTo>
                    <a:lnTo>
                      <a:pt x="1511226" y="1307155"/>
                    </a:lnTo>
                    <a:lnTo>
                      <a:pt x="1484466" y="1356158"/>
                    </a:lnTo>
                    <a:lnTo>
                      <a:pt x="1454742" y="1403214"/>
                    </a:lnTo>
                    <a:lnTo>
                      <a:pt x="1422154" y="1448133"/>
                    </a:lnTo>
                    <a:lnTo>
                      <a:pt x="1386801" y="1490724"/>
                    </a:lnTo>
                    <a:lnTo>
                      <a:pt x="1348782" y="1530795"/>
                    </a:lnTo>
                    <a:lnTo>
                      <a:pt x="1308196" y="1568155"/>
                    </a:lnTo>
                    <a:lnTo>
                      <a:pt x="1265141" y="1602613"/>
                    </a:lnTo>
                    <a:lnTo>
                      <a:pt x="1219717" y="1633978"/>
                    </a:lnTo>
                    <a:lnTo>
                      <a:pt x="1172023" y="1662059"/>
                    </a:lnTo>
                    <a:lnTo>
                      <a:pt x="1122158" y="1686664"/>
                    </a:lnTo>
                    <a:lnTo>
                      <a:pt x="1070222" y="1707602"/>
                    </a:lnTo>
                    <a:lnTo>
                      <a:pt x="1016312" y="1724682"/>
                    </a:lnTo>
                    <a:lnTo>
                      <a:pt x="960528" y="1737713"/>
                    </a:lnTo>
                    <a:lnTo>
                      <a:pt x="902969" y="1746503"/>
                    </a:lnTo>
                    <a:lnTo>
                      <a:pt x="863346" y="1750314"/>
                    </a:lnTo>
                    <a:lnTo>
                      <a:pt x="822960" y="1751076"/>
                    </a:lnTo>
                    <a:lnTo>
                      <a:pt x="764767" y="1748682"/>
                    </a:lnTo>
                    <a:lnTo>
                      <a:pt x="707954" y="1741851"/>
                    </a:lnTo>
                    <a:lnTo>
                      <a:pt x="652638" y="1730763"/>
                    </a:lnTo>
                    <a:lnTo>
                      <a:pt x="598934" y="1715600"/>
                    </a:lnTo>
                    <a:lnTo>
                      <a:pt x="546960" y="1696544"/>
                    </a:lnTo>
                    <a:lnTo>
                      <a:pt x="496831" y="1673776"/>
                    </a:lnTo>
                    <a:lnTo>
                      <a:pt x="448665" y="1647477"/>
                    </a:lnTo>
                    <a:lnTo>
                      <a:pt x="402578" y="1617828"/>
                    </a:lnTo>
                    <a:lnTo>
                      <a:pt x="358686" y="1585011"/>
                    </a:lnTo>
                    <a:lnTo>
                      <a:pt x="317106" y="1549207"/>
                    </a:lnTo>
                    <a:lnTo>
                      <a:pt x="277954" y="1510598"/>
                    </a:lnTo>
                    <a:lnTo>
                      <a:pt x="241348" y="1469365"/>
                    </a:lnTo>
                    <a:lnTo>
                      <a:pt x="207403" y="1425690"/>
                    </a:lnTo>
                    <a:lnTo>
                      <a:pt x="176237" y="1379753"/>
                    </a:lnTo>
                    <a:lnTo>
                      <a:pt x="147964" y="1331736"/>
                    </a:lnTo>
                    <a:lnTo>
                      <a:pt x="122703" y="1281820"/>
                    </a:lnTo>
                    <a:lnTo>
                      <a:pt x="100570" y="1230187"/>
                    </a:lnTo>
                    <a:lnTo>
                      <a:pt x="81681" y="1177019"/>
                    </a:lnTo>
                    <a:lnTo>
                      <a:pt x="66153" y="1122496"/>
                    </a:lnTo>
                    <a:lnTo>
                      <a:pt x="54102" y="1066800"/>
                    </a:lnTo>
                    <a:lnTo>
                      <a:pt x="47244" y="1024890"/>
                    </a:lnTo>
                    <a:lnTo>
                      <a:pt x="41910" y="982218"/>
                    </a:lnTo>
                    <a:lnTo>
                      <a:pt x="38862" y="938022"/>
                    </a:lnTo>
                    <a:lnTo>
                      <a:pt x="38100" y="893826"/>
                    </a:lnTo>
                    <a:lnTo>
                      <a:pt x="38100" y="1162985"/>
                    </a:lnTo>
                    <a:lnTo>
                      <a:pt x="68567" y="1252796"/>
                    </a:lnTo>
                    <a:lnTo>
                      <a:pt x="93252" y="1308600"/>
                    </a:lnTo>
                    <a:lnTo>
                      <a:pt x="121415" y="1362368"/>
                    </a:lnTo>
                    <a:lnTo>
                      <a:pt x="152953" y="1413954"/>
                    </a:lnTo>
                    <a:lnTo>
                      <a:pt x="187613" y="1462991"/>
                    </a:lnTo>
                    <a:lnTo>
                      <a:pt x="225370" y="1509443"/>
                    </a:lnTo>
                    <a:lnTo>
                      <a:pt x="266047" y="1553054"/>
                    </a:lnTo>
                    <a:lnTo>
                      <a:pt x="309505" y="1593622"/>
                    </a:lnTo>
                    <a:lnTo>
                      <a:pt x="355604" y="1630947"/>
                    </a:lnTo>
                    <a:lnTo>
                      <a:pt x="404206" y="1664825"/>
                    </a:lnTo>
                    <a:lnTo>
                      <a:pt x="455170" y="1695057"/>
                    </a:lnTo>
                    <a:lnTo>
                      <a:pt x="508359" y="1721440"/>
                    </a:lnTo>
                    <a:lnTo>
                      <a:pt x="563632" y="1743774"/>
                    </a:lnTo>
                    <a:lnTo>
                      <a:pt x="620850" y="1761857"/>
                    </a:lnTo>
                    <a:lnTo>
                      <a:pt x="679875" y="1775487"/>
                    </a:lnTo>
                    <a:lnTo>
                      <a:pt x="740566" y="1784464"/>
                    </a:lnTo>
                    <a:lnTo>
                      <a:pt x="802786" y="1788586"/>
                    </a:lnTo>
                    <a:lnTo>
                      <a:pt x="866394" y="1787652"/>
                    </a:lnTo>
                    <a:lnTo>
                      <a:pt x="908304" y="1784603"/>
                    </a:lnTo>
                    <a:lnTo>
                      <a:pt x="949452" y="1778508"/>
                    </a:lnTo>
                    <a:lnTo>
                      <a:pt x="1009165" y="1765976"/>
                    </a:lnTo>
                    <a:lnTo>
                      <a:pt x="1066828" y="1749129"/>
                    </a:lnTo>
                    <a:lnTo>
                      <a:pt x="1122344" y="1728171"/>
                    </a:lnTo>
                    <a:lnTo>
                      <a:pt x="1175619" y="1703306"/>
                    </a:lnTo>
                    <a:lnTo>
                      <a:pt x="1226557" y="1674737"/>
                    </a:lnTo>
                    <a:lnTo>
                      <a:pt x="1275062" y="1642668"/>
                    </a:lnTo>
                    <a:lnTo>
                      <a:pt x="1321038" y="1607302"/>
                    </a:lnTo>
                    <a:lnTo>
                      <a:pt x="1364391" y="1568844"/>
                    </a:lnTo>
                    <a:lnTo>
                      <a:pt x="1405024" y="1527497"/>
                    </a:lnTo>
                    <a:lnTo>
                      <a:pt x="1442842" y="1483466"/>
                    </a:lnTo>
                    <a:lnTo>
                      <a:pt x="1477749" y="1436953"/>
                    </a:lnTo>
                    <a:lnTo>
                      <a:pt x="1509650" y="1388163"/>
                    </a:lnTo>
                    <a:lnTo>
                      <a:pt x="1538448" y="1337299"/>
                    </a:lnTo>
                    <a:lnTo>
                      <a:pt x="1564050" y="1284565"/>
                    </a:lnTo>
                    <a:lnTo>
                      <a:pt x="1586358" y="1230166"/>
                    </a:lnTo>
                    <a:lnTo>
                      <a:pt x="1605277" y="1174304"/>
                    </a:lnTo>
                    <a:lnTo>
                      <a:pt x="1607820" y="1164897"/>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CA"/>
              </a:p>
            </p:txBody>
          </p:sp>
          <p:sp>
            <p:nvSpPr>
              <p:cNvPr id="50191" name="object 27"/>
              <p:cNvSpPr txBox="1">
                <a:spLocks noChangeArrowheads="1"/>
              </p:cNvSpPr>
              <p:nvPr/>
            </p:nvSpPr>
            <p:spPr bwMode="auto">
              <a:xfrm>
                <a:off x="7310681" y="3054690"/>
                <a:ext cx="543026" cy="565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1113" indent="31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b="1">
                    <a:solidFill>
                      <a:srgbClr val="0D0D0D"/>
                    </a:solidFill>
                    <a:latin typeface="Arial" panose="020B0604020202020204" pitchFamily="34" charset="0"/>
                    <a:ea typeface="ＭＳ Ｐゴシック" panose="020B0600070205080204" pitchFamily="34" charset="-128"/>
                  </a:rPr>
                  <a:t>New State</a:t>
                </a:r>
                <a:endParaRPr lang="en-US" altLang="en-US">
                  <a:latin typeface="Arial" panose="020B0604020202020204" pitchFamily="34" charset="0"/>
                  <a:ea typeface="ＭＳ Ｐゴシック" panose="020B0600070205080204" pitchFamily="34" charset="-128"/>
                </a:endParaRPr>
              </a:p>
            </p:txBody>
          </p:sp>
        </p:grpSp>
        <p:grpSp>
          <p:nvGrpSpPr>
            <p:cNvPr id="50185" name="Group 35"/>
            <p:cNvGrpSpPr>
              <a:grpSpLocks/>
            </p:cNvGrpSpPr>
            <p:nvPr/>
          </p:nvGrpSpPr>
          <p:grpSpPr bwMode="auto">
            <a:xfrm>
              <a:off x="3245998" y="2769932"/>
              <a:ext cx="3096344" cy="1080120"/>
              <a:chOff x="3245998" y="2769932"/>
              <a:chExt cx="3096344" cy="1080120"/>
            </a:xfrm>
          </p:grpSpPr>
          <p:sp>
            <p:nvSpPr>
              <p:cNvPr id="25" name="object 25"/>
              <p:cNvSpPr txBox="1"/>
              <p:nvPr/>
            </p:nvSpPr>
            <p:spPr>
              <a:xfrm>
                <a:off x="3917664" y="3172179"/>
                <a:ext cx="1752927" cy="276258"/>
              </a:xfrm>
              <a:prstGeom prst="rect">
                <a:avLst/>
              </a:prstGeom>
            </p:spPr>
            <p:txBody>
              <a:bodyPr lIns="0" tIns="0" rIns="0" bIns="0"/>
              <a:lstStyle/>
              <a:p>
                <a:pPr marL="11397">
                  <a:defRPr/>
                </a:pPr>
                <a:r>
                  <a:rPr b="1" spc="-117" dirty="0">
                    <a:solidFill>
                      <a:srgbClr val="0D0D0D"/>
                    </a:solidFill>
                    <a:latin typeface="+mj-lt"/>
                    <a:cs typeface="Arial"/>
                  </a:rPr>
                  <a:t>T</a:t>
                </a:r>
                <a:r>
                  <a:rPr b="1" spc="-9" dirty="0">
                    <a:solidFill>
                      <a:srgbClr val="0D0D0D"/>
                    </a:solidFill>
                    <a:latin typeface="+mj-lt"/>
                    <a:cs typeface="Arial"/>
                  </a:rPr>
                  <a:t>r</a:t>
                </a:r>
                <a:r>
                  <a:rPr b="1" spc="-13" dirty="0">
                    <a:solidFill>
                      <a:srgbClr val="0D0D0D"/>
                    </a:solidFill>
                    <a:latin typeface="+mj-lt"/>
                    <a:cs typeface="Arial"/>
                  </a:rPr>
                  <a:t>ansition State</a:t>
                </a:r>
                <a:endParaRPr dirty="0">
                  <a:latin typeface="+mj-lt"/>
                  <a:cs typeface="Arial"/>
                </a:endParaRPr>
              </a:p>
            </p:txBody>
          </p:sp>
          <p:sp>
            <p:nvSpPr>
              <p:cNvPr id="35" name="Right Arrow 34"/>
              <p:cNvSpPr/>
              <p:nvPr/>
            </p:nvSpPr>
            <p:spPr>
              <a:xfrm>
                <a:off x="3246027" y="2770494"/>
                <a:ext cx="3096203" cy="1079629"/>
              </a:xfrm>
              <a:prstGeom prst="rightArrow">
                <a:avLst/>
              </a:prstGeom>
              <a:noFill/>
              <a:ln w="28575">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CA"/>
              </a:p>
            </p:txBody>
          </p:sp>
        </p:grpSp>
        <p:sp>
          <p:nvSpPr>
            <p:cNvPr id="37" name="Rectangle 36"/>
            <p:cNvSpPr/>
            <p:nvPr/>
          </p:nvSpPr>
          <p:spPr>
            <a:xfrm>
              <a:off x="2857016" y="3026111"/>
              <a:ext cx="288979" cy="566806"/>
            </a:xfrm>
            <a:prstGeom prst="rect">
              <a:avLst/>
            </a:prstGeom>
            <a:noFill/>
            <a:ln w="28575">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CA"/>
            </a:p>
          </p:txBody>
        </p:sp>
        <p:sp>
          <p:nvSpPr>
            <p:cNvPr id="38" name="Rectangle 37"/>
            <p:cNvSpPr/>
            <p:nvPr/>
          </p:nvSpPr>
          <p:spPr>
            <a:xfrm>
              <a:off x="2574388" y="3026111"/>
              <a:ext cx="188948" cy="566806"/>
            </a:xfrm>
            <a:prstGeom prst="rect">
              <a:avLst/>
            </a:prstGeom>
            <a:noFill/>
            <a:ln w="28575">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CA"/>
            </a:p>
          </p:txBody>
        </p:sp>
      </p:grpSp>
    </p:spTree>
    <p:extLst>
      <p:ext uri="{BB962C8B-B14F-4D97-AF65-F5344CB8AC3E}">
        <p14:creationId xmlns:p14="http://schemas.microsoft.com/office/powerpoint/2010/main" val="6567986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2226" name="object 5"/>
          <p:cNvSpPr>
            <a:spLocks/>
          </p:cNvSpPr>
          <p:nvPr/>
        </p:nvSpPr>
        <p:spPr bwMode="auto">
          <a:xfrm>
            <a:off x="7038976" y="1771651"/>
            <a:ext cx="3008313" cy="574675"/>
          </a:xfrm>
          <a:custGeom>
            <a:avLst/>
            <a:gdLst>
              <a:gd name="T0" fmla="*/ 2262860 w 3307842"/>
              <a:gd name="T1" fmla="*/ 0 h 652272"/>
              <a:gd name="T2" fmla="*/ 2108563 w 3307842"/>
              <a:gd name="T3" fmla="*/ 9640 h 652272"/>
              <a:gd name="T4" fmla="*/ 2055508 w 3307842"/>
              <a:gd name="T5" fmla="*/ 13845 h 652272"/>
              <a:gd name="T6" fmla="*/ 2002524 w 3307842"/>
              <a:gd name="T7" fmla="*/ 18623 h 652272"/>
              <a:gd name="T8" fmla="*/ 1949613 w 3307842"/>
              <a:gd name="T9" fmla="*/ 23940 h 652272"/>
              <a:gd name="T10" fmla="*/ 1896769 w 3307842"/>
              <a:gd name="T11" fmla="*/ 29755 h 652272"/>
              <a:gd name="T12" fmla="*/ 1843992 w 3307842"/>
              <a:gd name="T13" fmla="*/ 36033 h 652272"/>
              <a:gd name="T14" fmla="*/ 1791279 w 3307842"/>
              <a:gd name="T15" fmla="*/ 42733 h 652272"/>
              <a:gd name="T16" fmla="*/ 1738629 w 3307842"/>
              <a:gd name="T17" fmla="*/ 49817 h 652272"/>
              <a:gd name="T18" fmla="*/ 1686037 w 3307842"/>
              <a:gd name="T19" fmla="*/ 57249 h 652272"/>
              <a:gd name="T20" fmla="*/ 1633506 w 3307842"/>
              <a:gd name="T21" fmla="*/ 64990 h 652272"/>
              <a:gd name="T22" fmla="*/ 1581031 w 3307842"/>
              <a:gd name="T23" fmla="*/ 73000 h 652272"/>
              <a:gd name="T24" fmla="*/ 1204148 w 3307842"/>
              <a:gd name="T25" fmla="*/ 135901 h 652272"/>
              <a:gd name="T26" fmla="*/ 1107650 w 3307842"/>
              <a:gd name="T27" fmla="*/ 153775 h 652272"/>
              <a:gd name="T28" fmla="*/ 1011285 w 3307842"/>
              <a:gd name="T29" fmla="*/ 172190 h 652272"/>
              <a:gd name="T30" fmla="*/ 915047 w 3307842"/>
              <a:gd name="T31" fmla="*/ 191111 h 652272"/>
              <a:gd name="T32" fmla="*/ 818931 w 3307842"/>
              <a:gd name="T33" fmla="*/ 210509 h 652272"/>
              <a:gd name="T34" fmla="*/ 722932 w 3307842"/>
              <a:gd name="T35" fmla="*/ 230353 h 652272"/>
              <a:gd name="T36" fmla="*/ 626984 w 3307842"/>
              <a:gd name="T37" fmla="*/ 250623 h 652272"/>
              <a:gd name="T38" fmla="*/ 531116 w 3307842"/>
              <a:gd name="T39" fmla="*/ 271282 h 652272"/>
              <a:gd name="T40" fmla="*/ 435397 w 3307842"/>
              <a:gd name="T41" fmla="*/ 292283 h 652272"/>
              <a:gd name="T42" fmla="*/ 339845 w 3307842"/>
              <a:gd name="T43" fmla="*/ 313588 h 652272"/>
              <a:gd name="T44" fmla="*/ 244478 w 3307842"/>
              <a:gd name="T45" fmla="*/ 335159 h 652272"/>
              <a:gd name="T46" fmla="*/ 0 w 3307842"/>
              <a:gd name="T47" fmla="*/ 393009 h 652272"/>
              <a:gd name="T48" fmla="*/ 244478 w 3307842"/>
              <a:gd name="T49" fmla="*/ 335619 h 652272"/>
              <a:gd name="T50" fmla="*/ 339982 w 3307842"/>
              <a:gd name="T51" fmla="*/ 314032 h 652272"/>
              <a:gd name="T52" fmla="*/ 435572 w 3307842"/>
              <a:gd name="T53" fmla="*/ 292730 h 652272"/>
              <a:gd name="T54" fmla="*/ 531258 w 3307842"/>
              <a:gd name="T55" fmla="*/ 271747 h 652272"/>
              <a:gd name="T56" fmla="*/ 627043 w 3307842"/>
              <a:gd name="T57" fmla="*/ 251108 h 652272"/>
              <a:gd name="T58" fmla="*/ 722977 w 3307842"/>
              <a:gd name="T59" fmla="*/ 230841 h 652272"/>
              <a:gd name="T60" fmla="*/ 819078 w 3307842"/>
              <a:gd name="T61" fmla="*/ 210972 h 652272"/>
              <a:gd name="T62" fmla="*/ 915266 w 3307842"/>
              <a:gd name="T63" fmla="*/ 191553 h 652272"/>
              <a:gd name="T64" fmla="*/ 1011520 w 3307842"/>
              <a:gd name="T65" fmla="*/ 172619 h 652272"/>
              <a:gd name="T66" fmla="*/ 1107821 w 3307842"/>
              <a:gd name="T67" fmla="*/ 154209 h 652272"/>
              <a:gd name="T68" fmla="*/ 1204148 w 3307842"/>
              <a:gd name="T69" fmla="*/ 136360 h 652272"/>
              <a:gd name="T70" fmla="*/ 1581031 w 3307842"/>
              <a:gd name="T71" fmla="*/ 73460 h 652272"/>
              <a:gd name="T72" fmla="*/ 1633558 w 3307842"/>
              <a:gd name="T73" fmla="*/ 65446 h 652272"/>
              <a:gd name="T74" fmla="*/ 1686142 w 3307842"/>
              <a:gd name="T75" fmla="*/ 57701 h 652272"/>
              <a:gd name="T76" fmla="*/ 1738784 w 3307842"/>
              <a:gd name="T77" fmla="*/ 50260 h 652272"/>
              <a:gd name="T78" fmla="*/ 1791486 w 3307842"/>
              <a:gd name="T79" fmla="*/ 43167 h 652272"/>
              <a:gd name="T80" fmla="*/ 1844249 w 3307842"/>
              <a:gd name="T81" fmla="*/ 36460 h 652272"/>
              <a:gd name="T82" fmla="*/ 1897078 w 3307842"/>
              <a:gd name="T83" fmla="*/ 30178 h 652272"/>
              <a:gd name="T84" fmla="*/ 1949974 w 3307842"/>
              <a:gd name="T85" fmla="*/ 24362 h 652272"/>
              <a:gd name="T86" fmla="*/ 2002938 w 3307842"/>
              <a:gd name="T87" fmla="*/ 19050 h 652272"/>
              <a:gd name="T88" fmla="*/ 2055975 w 3307842"/>
              <a:gd name="T89" fmla="*/ 14282 h 652272"/>
              <a:gd name="T90" fmla="*/ 2109085 w 3307842"/>
              <a:gd name="T91" fmla="*/ 10101 h 652272"/>
              <a:gd name="T92" fmla="*/ 2262860 w 3307842"/>
              <a:gd name="T93" fmla="*/ 459 h 65227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3307842" h="652272">
                <a:moveTo>
                  <a:pt x="3307841" y="762"/>
                </a:moveTo>
                <a:lnTo>
                  <a:pt x="3307841" y="0"/>
                </a:lnTo>
                <a:lnTo>
                  <a:pt x="3197352" y="6857"/>
                </a:lnTo>
                <a:lnTo>
                  <a:pt x="3082290" y="16001"/>
                </a:lnTo>
                <a:lnTo>
                  <a:pt x="3043498" y="19366"/>
                </a:lnTo>
                <a:lnTo>
                  <a:pt x="3004734" y="22977"/>
                </a:lnTo>
                <a:lnTo>
                  <a:pt x="2965996" y="26828"/>
                </a:lnTo>
                <a:lnTo>
                  <a:pt x="2927284" y="30909"/>
                </a:lnTo>
                <a:lnTo>
                  <a:pt x="2888598" y="35213"/>
                </a:lnTo>
                <a:lnTo>
                  <a:pt x="2849937" y="39732"/>
                </a:lnTo>
                <a:lnTo>
                  <a:pt x="2811302" y="44459"/>
                </a:lnTo>
                <a:lnTo>
                  <a:pt x="2772691" y="49384"/>
                </a:lnTo>
                <a:lnTo>
                  <a:pt x="2734104" y="54502"/>
                </a:lnTo>
                <a:lnTo>
                  <a:pt x="2695541" y="59802"/>
                </a:lnTo>
                <a:lnTo>
                  <a:pt x="2657002" y="65278"/>
                </a:lnTo>
                <a:lnTo>
                  <a:pt x="2618486" y="70922"/>
                </a:lnTo>
                <a:lnTo>
                  <a:pt x="2579992" y="76726"/>
                </a:lnTo>
                <a:lnTo>
                  <a:pt x="2541521" y="82681"/>
                </a:lnTo>
                <a:lnTo>
                  <a:pt x="2503072" y="88780"/>
                </a:lnTo>
                <a:lnTo>
                  <a:pt x="2464645" y="95015"/>
                </a:lnTo>
                <a:lnTo>
                  <a:pt x="2426239" y="101379"/>
                </a:lnTo>
                <a:lnTo>
                  <a:pt x="2387854" y="107862"/>
                </a:lnTo>
                <a:lnTo>
                  <a:pt x="2349490" y="114458"/>
                </a:lnTo>
                <a:lnTo>
                  <a:pt x="2311146" y="121157"/>
                </a:lnTo>
                <a:lnTo>
                  <a:pt x="2036826" y="172212"/>
                </a:lnTo>
                <a:lnTo>
                  <a:pt x="1760220" y="225552"/>
                </a:lnTo>
                <a:lnTo>
                  <a:pt x="1689664" y="240270"/>
                </a:lnTo>
                <a:lnTo>
                  <a:pt x="1619159" y="255219"/>
                </a:lnTo>
                <a:lnTo>
                  <a:pt x="1548702" y="270392"/>
                </a:lnTo>
                <a:lnTo>
                  <a:pt x="1478293" y="285781"/>
                </a:lnTo>
                <a:lnTo>
                  <a:pt x="1407930" y="301381"/>
                </a:lnTo>
                <a:lnTo>
                  <a:pt x="1337613" y="317185"/>
                </a:lnTo>
                <a:lnTo>
                  <a:pt x="1267340" y="333187"/>
                </a:lnTo>
                <a:lnTo>
                  <a:pt x="1197111" y="349380"/>
                </a:lnTo>
                <a:lnTo>
                  <a:pt x="1126925" y="365758"/>
                </a:lnTo>
                <a:lnTo>
                  <a:pt x="1056779" y="382314"/>
                </a:lnTo>
                <a:lnTo>
                  <a:pt x="986663" y="399045"/>
                </a:lnTo>
                <a:lnTo>
                  <a:pt x="916523" y="415956"/>
                </a:lnTo>
                <a:lnTo>
                  <a:pt x="846429" y="433025"/>
                </a:lnTo>
                <a:lnTo>
                  <a:pt x="776385" y="450243"/>
                </a:lnTo>
                <a:lnTo>
                  <a:pt x="706395" y="467603"/>
                </a:lnTo>
                <a:lnTo>
                  <a:pt x="636462" y="485097"/>
                </a:lnTo>
                <a:lnTo>
                  <a:pt x="566590" y="502718"/>
                </a:lnTo>
                <a:lnTo>
                  <a:pt x="496783" y="520457"/>
                </a:lnTo>
                <a:lnTo>
                  <a:pt x="427044" y="538307"/>
                </a:lnTo>
                <a:lnTo>
                  <a:pt x="357378" y="556260"/>
                </a:lnTo>
                <a:lnTo>
                  <a:pt x="95250" y="624840"/>
                </a:lnTo>
                <a:lnTo>
                  <a:pt x="0" y="652272"/>
                </a:lnTo>
                <a:lnTo>
                  <a:pt x="96012" y="625602"/>
                </a:lnTo>
                <a:lnTo>
                  <a:pt x="357378" y="557022"/>
                </a:lnTo>
                <a:lnTo>
                  <a:pt x="427165" y="539052"/>
                </a:lnTo>
                <a:lnTo>
                  <a:pt x="496984" y="521194"/>
                </a:lnTo>
                <a:lnTo>
                  <a:pt x="566835" y="503455"/>
                </a:lnTo>
                <a:lnTo>
                  <a:pt x="636719" y="485841"/>
                </a:lnTo>
                <a:lnTo>
                  <a:pt x="706638" y="468359"/>
                </a:lnTo>
                <a:lnTo>
                  <a:pt x="776591" y="451014"/>
                </a:lnTo>
                <a:lnTo>
                  <a:pt x="846581" y="433813"/>
                </a:lnTo>
                <a:lnTo>
                  <a:pt x="916609" y="416762"/>
                </a:lnTo>
                <a:lnTo>
                  <a:pt x="986674" y="399869"/>
                </a:lnTo>
                <a:lnTo>
                  <a:pt x="1056846" y="383124"/>
                </a:lnTo>
                <a:lnTo>
                  <a:pt x="1127068" y="366546"/>
                </a:lnTo>
                <a:lnTo>
                  <a:pt x="1197325" y="350148"/>
                </a:lnTo>
                <a:lnTo>
                  <a:pt x="1267614" y="333935"/>
                </a:lnTo>
                <a:lnTo>
                  <a:pt x="1337932" y="317917"/>
                </a:lnTo>
                <a:lnTo>
                  <a:pt x="1408273" y="302100"/>
                </a:lnTo>
                <a:lnTo>
                  <a:pt x="1478636" y="286493"/>
                </a:lnTo>
                <a:lnTo>
                  <a:pt x="1549015" y="271103"/>
                </a:lnTo>
                <a:lnTo>
                  <a:pt x="1619408" y="255938"/>
                </a:lnTo>
                <a:lnTo>
                  <a:pt x="1689811" y="241006"/>
                </a:lnTo>
                <a:lnTo>
                  <a:pt x="1760220" y="226314"/>
                </a:lnTo>
                <a:lnTo>
                  <a:pt x="2036826" y="172974"/>
                </a:lnTo>
                <a:lnTo>
                  <a:pt x="2311146" y="121920"/>
                </a:lnTo>
                <a:lnTo>
                  <a:pt x="2349528" y="115219"/>
                </a:lnTo>
                <a:lnTo>
                  <a:pt x="2387930" y="108620"/>
                </a:lnTo>
                <a:lnTo>
                  <a:pt x="2426353" y="102133"/>
                </a:lnTo>
                <a:lnTo>
                  <a:pt x="2464796" y="95764"/>
                </a:lnTo>
                <a:lnTo>
                  <a:pt x="2503261" y="89523"/>
                </a:lnTo>
                <a:lnTo>
                  <a:pt x="2541748" y="83417"/>
                </a:lnTo>
                <a:lnTo>
                  <a:pt x="2580256" y="77454"/>
                </a:lnTo>
                <a:lnTo>
                  <a:pt x="2618787" y="71644"/>
                </a:lnTo>
                <a:lnTo>
                  <a:pt x="2657341" y="65994"/>
                </a:lnTo>
                <a:lnTo>
                  <a:pt x="2695917" y="60512"/>
                </a:lnTo>
                <a:lnTo>
                  <a:pt x="2734518" y="55207"/>
                </a:lnTo>
                <a:lnTo>
                  <a:pt x="2773142" y="50086"/>
                </a:lnTo>
                <a:lnTo>
                  <a:pt x="2811791" y="45159"/>
                </a:lnTo>
                <a:lnTo>
                  <a:pt x="2850465" y="40433"/>
                </a:lnTo>
                <a:lnTo>
                  <a:pt x="2889164" y="35916"/>
                </a:lnTo>
                <a:lnTo>
                  <a:pt x="2927889" y="31617"/>
                </a:lnTo>
                <a:lnTo>
                  <a:pt x="2966639" y="27544"/>
                </a:lnTo>
                <a:lnTo>
                  <a:pt x="3005417" y="23705"/>
                </a:lnTo>
                <a:lnTo>
                  <a:pt x="3044220" y="20109"/>
                </a:lnTo>
                <a:lnTo>
                  <a:pt x="3083052" y="16764"/>
                </a:lnTo>
                <a:lnTo>
                  <a:pt x="3197352" y="7620"/>
                </a:lnTo>
                <a:lnTo>
                  <a:pt x="3307841" y="76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CA"/>
          </a:p>
        </p:txBody>
      </p:sp>
      <p:sp>
        <p:nvSpPr>
          <p:cNvPr id="52227" name="object 7"/>
          <p:cNvSpPr>
            <a:spLocks/>
          </p:cNvSpPr>
          <p:nvPr/>
        </p:nvSpPr>
        <p:spPr bwMode="auto">
          <a:xfrm>
            <a:off x="2645570" y="1905000"/>
            <a:ext cx="1284288" cy="3284538"/>
          </a:xfrm>
          <a:custGeom>
            <a:avLst/>
            <a:gdLst>
              <a:gd name="T0" fmla="*/ 74088 w 1412737"/>
              <a:gd name="T1" fmla="*/ 2143473 h 3721467"/>
              <a:gd name="T2" fmla="*/ 71282 w 1412737"/>
              <a:gd name="T3" fmla="*/ 2143090 h 3721467"/>
              <a:gd name="T4" fmla="*/ 62718 w 1412737"/>
              <a:gd name="T5" fmla="*/ 2142896 h 3721467"/>
              <a:gd name="T6" fmla="*/ 54350 w 1412737"/>
              <a:gd name="T7" fmla="*/ 2143652 h 3721467"/>
              <a:gd name="T8" fmla="*/ 24521 w 1412737"/>
              <a:gd name="T9" fmla="*/ 2155357 h 3721467"/>
              <a:gd name="T10" fmla="*/ 4532 w 1412737"/>
              <a:gd name="T11" fmla="*/ 2178984 h 3721467"/>
              <a:gd name="T12" fmla="*/ 0 w 1412737"/>
              <a:gd name="T13" fmla="*/ 2203572 h 3721467"/>
              <a:gd name="T14" fmla="*/ 1015 w 1412737"/>
              <a:gd name="T15" fmla="*/ 2210924 h 3721467"/>
              <a:gd name="T16" fmla="*/ 14982 w 1412737"/>
              <a:gd name="T17" fmla="*/ 2237300 h 3721467"/>
              <a:gd name="T18" fmla="*/ 42580 w 1412737"/>
              <a:gd name="T19" fmla="*/ 2254806 h 3721467"/>
              <a:gd name="T20" fmla="*/ 52556 w 1412737"/>
              <a:gd name="T21" fmla="*/ 2257134 h 3721467"/>
              <a:gd name="T22" fmla="*/ 52556 w 1412737"/>
              <a:gd name="T23" fmla="*/ 2196749 h 3721467"/>
              <a:gd name="T24" fmla="*/ 74088 w 1412737"/>
              <a:gd name="T25" fmla="*/ 2143473 h 3721467"/>
              <a:gd name="T26" fmla="*/ 98510 w 1412737"/>
              <a:gd name="T27" fmla="*/ 2150977 h 3721467"/>
              <a:gd name="T28" fmla="*/ 96498 w 1412737"/>
              <a:gd name="T29" fmla="*/ 2149816 h 3721467"/>
              <a:gd name="T30" fmla="*/ 88665 w 1412737"/>
              <a:gd name="T31" fmla="*/ 2146491 h 3721467"/>
              <a:gd name="T32" fmla="*/ 79958 w 1412737"/>
              <a:gd name="T33" fmla="*/ 2144275 h 3721467"/>
              <a:gd name="T34" fmla="*/ 74088 w 1412737"/>
              <a:gd name="T35" fmla="*/ 2143473 h 3721467"/>
              <a:gd name="T36" fmla="*/ 52556 w 1412737"/>
              <a:gd name="T37" fmla="*/ 2196749 h 3721467"/>
              <a:gd name="T38" fmla="*/ 77015 w 1412737"/>
              <a:gd name="T39" fmla="*/ 2204148 h 3721467"/>
              <a:gd name="T40" fmla="*/ 98510 w 1412737"/>
              <a:gd name="T41" fmla="*/ 2150977 h 3721467"/>
              <a:gd name="T42" fmla="*/ 129913 w 1412737"/>
              <a:gd name="T43" fmla="*/ 2198039 h 3721467"/>
              <a:gd name="T44" fmla="*/ 120317 w 1412737"/>
              <a:gd name="T45" fmla="*/ 2170156 h 3721467"/>
              <a:gd name="T46" fmla="*/ 98510 w 1412737"/>
              <a:gd name="T47" fmla="*/ 2150977 h 3721467"/>
              <a:gd name="T48" fmla="*/ 77015 w 1412737"/>
              <a:gd name="T49" fmla="*/ 2204148 h 3721467"/>
              <a:gd name="T50" fmla="*/ 52556 w 1412737"/>
              <a:gd name="T51" fmla="*/ 2196749 h 3721467"/>
              <a:gd name="T52" fmla="*/ 52556 w 1412737"/>
              <a:gd name="T53" fmla="*/ 2257134 h 3721467"/>
              <a:gd name="T54" fmla="*/ 59678 w 1412737"/>
              <a:gd name="T55" fmla="*/ 2258054 h 3721467"/>
              <a:gd name="T56" fmla="*/ 68155 w 1412737"/>
              <a:gd name="T57" fmla="*/ 2258160 h 3721467"/>
              <a:gd name="T58" fmla="*/ 76463 w 1412737"/>
              <a:gd name="T59" fmla="*/ 2257307 h 3721467"/>
              <a:gd name="T60" fmla="*/ 106197 w 1412737"/>
              <a:gd name="T61" fmla="*/ 2245142 h 3721467"/>
              <a:gd name="T62" fmla="*/ 126002 w 1412737"/>
              <a:gd name="T63" fmla="*/ 2220930 h 3721467"/>
              <a:gd name="T64" fmla="*/ 129744 w 1412737"/>
              <a:gd name="T65" fmla="*/ 2205610 h 3721467"/>
              <a:gd name="T66" fmla="*/ 129913 w 1412737"/>
              <a:gd name="T67" fmla="*/ 2198039 h 3721467"/>
              <a:gd name="T68" fmla="*/ 964863 w 1412737"/>
              <a:gd name="T69" fmla="*/ 7859 h 3721467"/>
              <a:gd name="T70" fmla="*/ 940403 w 1412737"/>
              <a:gd name="T71" fmla="*/ 0 h 3721467"/>
              <a:gd name="T72" fmla="*/ 74088 w 1412737"/>
              <a:gd name="T73" fmla="*/ 2143473 h 3721467"/>
              <a:gd name="T74" fmla="*/ 79958 w 1412737"/>
              <a:gd name="T75" fmla="*/ 2144275 h 3721467"/>
              <a:gd name="T76" fmla="*/ 88665 w 1412737"/>
              <a:gd name="T77" fmla="*/ 2146491 h 3721467"/>
              <a:gd name="T78" fmla="*/ 96498 w 1412737"/>
              <a:gd name="T79" fmla="*/ 2149816 h 3721467"/>
              <a:gd name="T80" fmla="*/ 98510 w 1412737"/>
              <a:gd name="T81" fmla="*/ 2150977 h 3721467"/>
              <a:gd name="T82" fmla="*/ 964863 w 1412737"/>
              <a:gd name="T83" fmla="*/ 7859 h 372146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412737" h="3721467">
                <a:moveTo>
                  <a:pt x="108478" y="3532463"/>
                </a:moveTo>
                <a:lnTo>
                  <a:pt x="104370" y="3531832"/>
                </a:lnTo>
                <a:lnTo>
                  <a:pt x="91830" y="3531513"/>
                </a:lnTo>
                <a:lnTo>
                  <a:pt x="79579" y="3532759"/>
                </a:lnTo>
                <a:lnTo>
                  <a:pt x="35905" y="3552047"/>
                </a:lnTo>
                <a:lnTo>
                  <a:pt x="6636" y="3590985"/>
                </a:lnTo>
                <a:lnTo>
                  <a:pt x="0" y="3631506"/>
                </a:lnTo>
                <a:lnTo>
                  <a:pt x="1486" y="3643623"/>
                </a:lnTo>
                <a:lnTo>
                  <a:pt x="21935" y="3687090"/>
                </a:lnTo>
                <a:lnTo>
                  <a:pt x="62346" y="3715941"/>
                </a:lnTo>
                <a:lnTo>
                  <a:pt x="76951" y="3719778"/>
                </a:lnTo>
                <a:lnTo>
                  <a:pt x="76951" y="3620262"/>
                </a:lnTo>
                <a:lnTo>
                  <a:pt x="108478" y="3532463"/>
                </a:lnTo>
                <a:close/>
              </a:path>
              <a:path w="1412737" h="3721467">
                <a:moveTo>
                  <a:pt x="144236" y="3544828"/>
                </a:moveTo>
                <a:lnTo>
                  <a:pt x="141290" y="3542917"/>
                </a:lnTo>
                <a:lnTo>
                  <a:pt x="129822" y="3537435"/>
                </a:lnTo>
                <a:lnTo>
                  <a:pt x="117074" y="3533783"/>
                </a:lnTo>
                <a:lnTo>
                  <a:pt x="108478" y="3532463"/>
                </a:lnTo>
                <a:lnTo>
                  <a:pt x="76951" y="3620262"/>
                </a:lnTo>
                <a:lnTo>
                  <a:pt x="112765" y="3632454"/>
                </a:lnTo>
                <a:lnTo>
                  <a:pt x="144236" y="3544828"/>
                </a:lnTo>
                <a:close/>
              </a:path>
              <a:path w="1412737" h="3721467">
                <a:moveTo>
                  <a:pt x="190216" y="3622387"/>
                </a:moveTo>
                <a:lnTo>
                  <a:pt x="176166" y="3576435"/>
                </a:lnTo>
                <a:lnTo>
                  <a:pt x="144236" y="3544828"/>
                </a:lnTo>
                <a:lnTo>
                  <a:pt x="112765" y="3632454"/>
                </a:lnTo>
                <a:lnTo>
                  <a:pt x="76951" y="3620262"/>
                </a:lnTo>
                <a:lnTo>
                  <a:pt x="76951" y="3719778"/>
                </a:lnTo>
                <a:lnTo>
                  <a:pt x="87380" y="3721293"/>
                </a:lnTo>
                <a:lnTo>
                  <a:pt x="99791" y="3721467"/>
                </a:lnTo>
                <a:lnTo>
                  <a:pt x="111955" y="3720063"/>
                </a:lnTo>
                <a:lnTo>
                  <a:pt x="155492" y="3700013"/>
                </a:lnTo>
                <a:lnTo>
                  <a:pt x="184490" y="3660112"/>
                </a:lnTo>
                <a:lnTo>
                  <a:pt x="189968" y="3634864"/>
                </a:lnTo>
                <a:lnTo>
                  <a:pt x="190216" y="3622387"/>
                </a:lnTo>
                <a:close/>
              </a:path>
              <a:path w="1412737" h="3721467">
                <a:moveTo>
                  <a:pt x="1412737" y="12953"/>
                </a:moveTo>
                <a:lnTo>
                  <a:pt x="1376923" y="0"/>
                </a:lnTo>
                <a:lnTo>
                  <a:pt x="108478" y="3532463"/>
                </a:lnTo>
                <a:lnTo>
                  <a:pt x="117074" y="3533783"/>
                </a:lnTo>
                <a:lnTo>
                  <a:pt x="129822" y="3537435"/>
                </a:lnTo>
                <a:lnTo>
                  <a:pt x="141290" y="3542917"/>
                </a:lnTo>
                <a:lnTo>
                  <a:pt x="144236" y="3544828"/>
                </a:lnTo>
                <a:lnTo>
                  <a:pt x="1412737" y="12953"/>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CA">
              <a:solidFill>
                <a:schemeClr val="bg1"/>
              </a:solidFill>
            </a:endParaRPr>
          </a:p>
        </p:txBody>
      </p:sp>
      <p:sp>
        <p:nvSpPr>
          <p:cNvPr id="52228" name="object 8"/>
          <p:cNvSpPr>
            <a:spLocks/>
          </p:cNvSpPr>
          <p:nvPr/>
        </p:nvSpPr>
        <p:spPr bwMode="auto">
          <a:xfrm>
            <a:off x="3892550" y="1905000"/>
            <a:ext cx="1860550" cy="0"/>
          </a:xfrm>
          <a:custGeom>
            <a:avLst/>
            <a:gdLst>
              <a:gd name="T0" fmla="*/ 1397600 w 2046731"/>
              <a:gd name="T1" fmla="*/ 0 w 2046731"/>
              <a:gd name="T2" fmla="*/ 0 60000 65536"/>
              <a:gd name="T3" fmla="*/ 0 60000 65536"/>
            </a:gdLst>
            <a:ahLst/>
            <a:cxnLst>
              <a:cxn ang="T2">
                <a:pos x="T0" y="0"/>
              </a:cxn>
              <a:cxn ang="T3">
                <a:pos x="T1" y="0"/>
              </a:cxn>
            </a:cxnLst>
            <a:rect l="0" t="0" r="r" b="b"/>
            <a:pathLst>
              <a:path w="2046731">
                <a:moveTo>
                  <a:pt x="2046731" y="0"/>
                </a:moveTo>
                <a:lnTo>
                  <a:pt x="0" y="0"/>
                </a:lnTo>
              </a:path>
            </a:pathLst>
          </a:custGeom>
          <a:noFill/>
          <a:ln w="39370">
            <a:solidFill>
              <a:srgbClr val="4F81BD"/>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CA"/>
          </a:p>
        </p:txBody>
      </p:sp>
      <p:sp>
        <p:nvSpPr>
          <p:cNvPr id="52229" name="object 9"/>
          <p:cNvSpPr>
            <a:spLocks noChangeArrowheads="1"/>
          </p:cNvSpPr>
          <p:nvPr/>
        </p:nvSpPr>
        <p:spPr bwMode="auto">
          <a:xfrm>
            <a:off x="5549900" y="1885950"/>
            <a:ext cx="1074738" cy="32893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latin typeface="Arial" panose="020B0604020202020204" pitchFamily="34" charset="0"/>
              <a:ea typeface="ＭＳ Ｐゴシック" panose="020B0600070205080204" pitchFamily="34" charset="-128"/>
            </a:endParaRPr>
          </a:p>
        </p:txBody>
      </p:sp>
      <p:sp>
        <p:nvSpPr>
          <p:cNvPr id="52230" name="object 10"/>
          <p:cNvSpPr>
            <a:spLocks/>
          </p:cNvSpPr>
          <p:nvPr/>
        </p:nvSpPr>
        <p:spPr bwMode="auto">
          <a:xfrm>
            <a:off x="6426201" y="2870201"/>
            <a:ext cx="2589213" cy="2322513"/>
          </a:xfrm>
          <a:custGeom>
            <a:avLst/>
            <a:gdLst>
              <a:gd name="T0" fmla="*/ 0 w 2849118"/>
              <a:gd name="T1" fmla="*/ 1570064 h 2633472"/>
              <a:gd name="T2" fmla="*/ 286376 w 2849118"/>
              <a:gd name="T3" fmla="*/ 1552548 h 2633472"/>
              <a:gd name="T4" fmla="*/ 207376 w 2849118"/>
              <a:gd name="T5" fmla="*/ 1541023 h 2633472"/>
              <a:gd name="T6" fmla="*/ 211533 w 2849118"/>
              <a:gd name="T7" fmla="*/ 1563611 h 2633472"/>
              <a:gd name="T8" fmla="*/ 459968 w 2849118"/>
              <a:gd name="T9" fmla="*/ 1499075 h 2633472"/>
              <a:gd name="T10" fmla="*/ 363297 w 2849118"/>
              <a:gd name="T11" fmla="*/ 1540100 h 2633472"/>
              <a:gd name="T12" fmla="*/ 642916 w 2849118"/>
              <a:gd name="T13" fmla="*/ 1483402 h 2633472"/>
              <a:gd name="T14" fmla="*/ 542086 w 2849118"/>
              <a:gd name="T15" fmla="*/ 1482941 h 2633472"/>
              <a:gd name="T16" fmla="*/ 547804 w 2849118"/>
              <a:gd name="T17" fmla="*/ 1505529 h 2633472"/>
              <a:gd name="T18" fmla="*/ 817027 w 2849118"/>
              <a:gd name="T19" fmla="*/ 1433156 h 2633472"/>
              <a:gd name="T20" fmla="*/ 729712 w 2849118"/>
              <a:gd name="T21" fmla="*/ 1436383 h 2633472"/>
              <a:gd name="T22" fmla="*/ 737509 w 2849118"/>
              <a:gd name="T23" fmla="*/ 1458510 h 2633472"/>
              <a:gd name="T24" fmla="*/ 984384 w 2849118"/>
              <a:gd name="T25" fmla="*/ 1366776 h 2633472"/>
              <a:gd name="T26" fmla="*/ 930850 w 2849118"/>
              <a:gd name="T27" fmla="*/ 1365393 h 2633472"/>
              <a:gd name="T28" fmla="*/ 890311 w 2849118"/>
              <a:gd name="T29" fmla="*/ 1407342 h 2633472"/>
              <a:gd name="T30" fmla="*/ 969311 w 2849118"/>
              <a:gd name="T31" fmla="*/ 1374152 h 2633472"/>
              <a:gd name="T32" fmla="*/ 1124193 w 2849118"/>
              <a:gd name="T33" fmla="*/ 1260753 h 2633472"/>
              <a:gd name="T34" fmla="*/ 1059746 w 2849118"/>
              <a:gd name="T35" fmla="*/ 1300857 h 2633472"/>
              <a:gd name="T36" fmla="*/ 1073778 w 2849118"/>
              <a:gd name="T37" fmla="*/ 1320218 h 2633472"/>
              <a:gd name="T38" fmla="*/ 1139266 w 2849118"/>
              <a:gd name="T39" fmla="*/ 1279653 h 2633472"/>
              <a:gd name="T40" fmla="*/ 1246330 w 2849118"/>
              <a:gd name="T41" fmla="*/ 1170404 h 2633472"/>
              <a:gd name="T42" fmla="*/ 1201114 w 2849118"/>
              <a:gd name="T43" fmla="*/ 1236321 h 2633472"/>
              <a:gd name="T44" fmla="*/ 1279594 w 2849118"/>
              <a:gd name="T45" fmla="*/ 1174091 h 2633472"/>
              <a:gd name="T46" fmla="*/ 1371068 w 2849118"/>
              <a:gd name="T47" fmla="*/ 1056543 h 2633472"/>
              <a:gd name="T48" fmla="*/ 1335205 w 2849118"/>
              <a:gd name="T49" fmla="*/ 1125227 h 2633472"/>
              <a:gd name="T50" fmla="*/ 1405371 w 2849118"/>
              <a:gd name="T51" fmla="*/ 1056543 h 2633472"/>
              <a:gd name="T52" fmla="*/ 1482293 w 2849118"/>
              <a:gd name="T53" fmla="*/ 934387 h 2633472"/>
              <a:gd name="T54" fmla="*/ 1455266 w 2849118"/>
              <a:gd name="T55" fmla="*/ 1003071 h 2633472"/>
              <a:gd name="T56" fmla="*/ 1518674 w 2849118"/>
              <a:gd name="T57" fmla="*/ 928855 h 2633472"/>
              <a:gd name="T58" fmla="*/ 1580523 w 2849118"/>
              <a:gd name="T59" fmla="*/ 808081 h 2633472"/>
              <a:gd name="T60" fmla="*/ 1563892 w 2849118"/>
              <a:gd name="T61" fmla="*/ 872155 h 2633472"/>
              <a:gd name="T62" fmla="*/ 1620542 w 2849118"/>
              <a:gd name="T63" fmla="*/ 794713 h 2633472"/>
              <a:gd name="T64" fmla="*/ 1677194 w 2849118"/>
              <a:gd name="T65" fmla="*/ 661031 h 2633472"/>
              <a:gd name="T66" fmla="*/ 1638733 w 2849118"/>
              <a:gd name="T67" fmla="*/ 723723 h 2633472"/>
              <a:gd name="T68" fmla="*/ 1687589 w 2849118"/>
              <a:gd name="T69" fmla="*/ 693299 h 2633472"/>
              <a:gd name="T70" fmla="*/ 1781142 w 2849118"/>
              <a:gd name="T71" fmla="*/ 502919 h 2633472"/>
              <a:gd name="T72" fmla="*/ 1732286 w 2849118"/>
              <a:gd name="T73" fmla="*/ 553163 h 2633472"/>
              <a:gd name="T74" fmla="*/ 1756194 w 2849118"/>
              <a:gd name="T75" fmla="*/ 561923 h 2633472"/>
              <a:gd name="T76" fmla="*/ 1834155 w 2849118"/>
              <a:gd name="T77" fmla="*/ 347571 h 2633472"/>
              <a:gd name="T78" fmla="*/ 1784779 w 2849118"/>
              <a:gd name="T79" fmla="*/ 418560 h 2633472"/>
              <a:gd name="T80" fmla="*/ 1809728 w 2849118"/>
              <a:gd name="T81" fmla="*/ 425476 h 2633472"/>
              <a:gd name="T82" fmla="*/ 1875214 w 2849118"/>
              <a:gd name="T83" fmla="*/ 189920 h 2633472"/>
              <a:gd name="T84" fmla="*/ 1838312 w 2849118"/>
              <a:gd name="T85" fmla="*/ 234173 h 2633472"/>
              <a:gd name="T86" fmla="*/ 1863779 w 2849118"/>
              <a:gd name="T87" fmla="*/ 239243 h 2633472"/>
              <a:gd name="T88" fmla="*/ 1943300 w 2849118"/>
              <a:gd name="T89" fmla="*/ 124001 h 2633472"/>
              <a:gd name="T90" fmla="*/ 1866281 w 2849118"/>
              <a:gd name="T91" fmla="*/ 111228 h 2633472"/>
              <a:gd name="T92" fmla="*/ 1894444 w 2849118"/>
              <a:gd name="T93" fmla="*/ 115898 h 2633472"/>
              <a:gd name="T94" fmla="*/ 1866281 w 2849118"/>
              <a:gd name="T95" fmla="*/ 111228 h 2633472"/>
              <a:gd name="T96" fmla="*/ 1892149 w 2849118"/>
              <a:gd name="T97" fmla="*/ 115518 h 2633472"/>
              <a:gd name="T98" fmla="*/ 1866281 w 2849118"/>
              <a:gd name="T99" fmla="*/ 111228 h 2633472"/>
              <a:gd name="T100" fmla="*/ 1894444 w 2849118"/>
              <a:gd name="T101" fmla="*/ 115898 h 2633472"/>
              <a:gd name="T102" fmla="*/ 1894444 w 2849118"/>
              <a:gd name="T103" fmla="*/ 115898 h 26334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9118" h="2633472">
                <a:moveTo>
                  <a:pt x="156210" y="2609850"/>
                </a:moveTo>
                <a:lnTo>
                  <a:pt x="150876" y="2571750"/>
                </a:lnTo>
                <a:lnTo>
                  <a:pt x="0" y="2595372"/>
                </a:lnTo>
                <a:lnTo>
                  <a:pt x="6096" y="2633472"/>
                </a:lnTo>
                <a:lnTo>
                  <a:pt x="156210" y="2609850"/>
                </a:lnTo>
                <a:close/>
              </a:path>
              <a:path w="2849118" h="2633472">
                <a:moveTo>
                  <a:pt x="419862" y="2566416"/>
                </a:moveTo>
                <a:lnTo>
                  <a:pt x="413766" y="2529078"/>
                </a:lnTo>
                <a:lnTo>
                  <a:pt x="403860" y="2530602"/>
                </a:lnTo>
                <a:lnTo>
                  <a:pt x="304038" y="2547366"/>
                </a:lnTo>
                <a:lnTo>
                  <a:pt x="263652" y="2554224"/>
                </a:lnTo>
                <a:lnTo>
                  <a:pt x="269748" y="2591562"/>
                </a:lnTo>
                <a:lnTo>
                  <a:pt x="310134" y="2584704"/>
                </a:lnTo>
                <a:lnTo>
                  <a:pt x="419862" y="2566416"/>
                </a:lnTo>
                <a:close/>
              </a:path>
              <a:path w="2849118" h="2633472">
                <a:moveTo>
                  <a:pt x="682752" y="2515362"/>
                </a:moveTo>
                <a:lnTo>
                  <a:pt x="674370" y="2478024"/>
                </a:lnTo>
                <a:lnTo>
                  <a:pt x="601980" y="2493264"/>
                </a:lnTo>
                <a:lnTo>
                  <a:pt x="525780" y="2508504"/>
                </a:lnTo>
                <a:lnTo>
                  <a:pt x="532638" y="2545842"/>
                </a:lnTo>
                <a:lnTo>
                  <a:pt x="608838" y="2530602"/>
                </a:lnTo>
                <a:lnTo>
                  <a:pt x="682752" y="2515362"/>
                </a:lnTo>
                <a:close/>
              </a:path>
              <a:path w="2849118" h="2633472">
                <a:moveTo>
                  <a:pt x="942594" y="2452116"/>
                </a:moveTo>
                <a:lnTo>
                  <a:pt x="932688" y="2415540"/>
                </a:lnTo>
                <a:lnTo>
                  <a:pt x="888491" y="2427732"/>
                </a:lnTo>
                <a:lnTo>
                  <a:pt x="794766" y="2451354"/>
                </a:lnTo>
                <a:lnTo>
                  <a:pt x="785622" y="2452878"/>
                </a:lnTo>
                <a:lnTo>
                  <a:pt x="794004" y="2490216"/>
                </a:lnTo>
                <a:lnTo>
                  <a:pt x="803148" y="2488692"/>
                </a:lnTo>
                <a:lnTo>
                  <a:pt x="897636" y="2464308"/>
                </a:lnTo>
                <a:lnTo>
                  <a:pt x="942594" y="2452116"/>
                </a:lnTo>
                <a:close/>
              </a:path>
              <a:path w="2849118" h="2633472">
                <a:moveTo>
                  <a:pt x="1197864" y="2369058"/>
                </a:moveTo>
                <a:lnTo>
                  <a:pt x="1184148" y="2334006"/>
                </a:lnTo>
                <a:lnTo>
                  <a:pt x="1157478" y="2343912"/>
                </a:lnTo>
                <a:lnTo>
                  <a:pt x="1069848" y="2374392"/>
                </a:lnTo>
                <a:lnTo>
                  <a:pt x="1041654" y="2382774"/>
                </a:lnTo>
                <a:lnTo>
                  <a:pt x="1053084" y="2419350"/>
                </a:lnTo>
                <a:lnTo>
                  <a:pt x="1081278" y="2410968"/>
                </a:lnTo>
                <a:lnTo>
                  <a:pt x="1169670" y="2380488"/>
                </a:lnTo>
                <a:lnTo>
                  <a:pt x="1197864" y="2369058"/>
                </a:lnTo>
                <a:close/>
              </a:path>
              <a:path w="2849118" h="2633472">
                <a:moveTo>
                  <a:pt x="1443228" y="2259330"/>
                </a:moveTo>
                <a:lnTo>
                  <a:pt x="1425702" y="2225802"/>
                </a:lnTo>
                <a:lnTo>
                  <a:pt x="1404366" y="2237232"/>
                </a:lnTo>
                <a:lnTo>
                  <a:pt x="1364742" y="2257044"/>
                </a:lnTo>
                <a:lnTo>
                  <a:pt x="1324356" y="2276094"/>
                </a:lnTo>
                <a:lnTo>
                  <a:pt x="1289304" y="2291334"/>
                </a:lnTo>
                <a:lnTo>
                  <a:pt x="1305306" y="2326386"/>
                </a:lnTo>
                <a:lnTo>
                  <a:pt x="1340358" y="2310384"/>
                </a:lnTo>
                <a:lnTo>
                  <a:pt x="1380744" y="2291334"/>
                </a:lnTo>
                <a:lnTo>
                  <a:pt x="1421130" y="2271522"/>
                </a:lnTo>
                <a:lnTo>
                  <a:pt x="1443228" y="2259330"/>
                </a:lnTo>
                <a:close/>
              </a:path>
              <a:path w="2849118" h="2633472">
                <a:moveTo>
                  <a:pt x="1670304" y="2115312"/>
                </a:moveTo>
                <a:lnTo>
                  <a:pt x="1648206" y="2084070"/>
                </a:lnTo>
                <a:lnTo>
                  <a:pt x="1625346" y="2100834"/>
                </a:lnTo>
                <a:lnTo>
                  <a:pt x="1589532" y="2125980"/>
                </a:lnTo>
                <a:lnTo>
                  <a:pt x="1553718" y="2150364"/>
                </a:lnTo>
                <a:lnTo>
                  <a:pt x="1523238" y="2169414"/>
                </a:lnTo>
                <a:lnTo>
                  <a:pt x="1543812" y="2201418"/>
                </a:lnTo>
                <a:lnTo>
                  <a:pt x="1574292" y="2182368"/>
                </a:lnTo>
                <a:lnTo>
                  <a:pt x="1610868" y="2157984"/>
                </a:lnTo>
                <a:lnTo>
                  <a:pt x="1647444" y="2132076"/>
                </a:lnTo>
                <a:lnTo>
                  <a:pt x="1670304" y="2115312"/>
                </a:lnTo>
                <a:close/>
              </a:path>
              <a:path w="2849118" h="2633472">
                <a:moveTo>
                  <a:pt x="1876044" y="1940814"/>
                </a:moveTo>
                <a:lnTo>
                  <a:pt x="1849374" y="1913382"/>
                </a:lnTo>
                <a:lnTo>
                  <a:pt x="1827276" y="1934718"/>
                </a:lnTo>
                <a:lnTo>
                  <a:pt x="1762506" y="1993392"/>
                </a:lnTo>
                <a:lnTo>
                  <a:pt x="1736598" y="2013966"/>
                </a:lnTo>
                <a:lnTo>
                  <a:pt x="1760982" y="2043684"/>
                </a:lnTo>
                <a:lnTo>
                  <a:pt x="1786127" y="2022348"/>
                </a:lnTo>
                <a:lnTo>
                  <a:pt x="1852422" y="1963674"/>
                </a:lnTo>
                <a:lnTo>
                  <a:pt x="1876044" y="1940814"/>
                </a:lnTo>
                <a:close/>
              </a:path>
              <a:path w="2849118" h="2633472">
                <a:moveTo>
                  <a:pt x="2060448" y="1746503"/>
                </a:moveTo>
                <a:lnTo>
                  <a:pt x="2031492" y="1721358"/>
                </a:lnTo>
                <a:lnTo>
                  <a:pt x="2010156" y="1746503"/>
                </a:lnTo>
                <a:lnTo>
                  <a:pt x="1951482" y="1811274"/>
                </a:lnTo>
                <a:lnTo>
                  <a:pt x="1930145" y="1833372"/>
                </a:lnTo>
                <a:lnTo>
                  <a:pt x="1957577" y="1860042"/>
                </a:lnTo>
                <a:lnTo>
                  <a:pt x="1978152" y="1837944"/>
                </a:lnTo>
                <a:lnTo>
                  <a:pt x="2038350" y="1772412"/>
                </a:lnTo>
                <a:lnTo>
                  <a:pt x="2060448" y="1746503"/>
                </a:lnTo>
                <a:close/>
              </a:path>
              <a:path w="2849118" h="2633472">
                <a:moveTo>
                  <a:pt x="2226564" y="1535430"/>
                </a:moveTo>
                <a:lnTo>
                  <a:pt x="2195322" y="1513332"/>
                </a:lnTo>
                <a:lnTo>
                  <a:pt x="2173224" y="1544574"/>
                </a:lnTo>
                <a:lnTo>
                  <a:pt x="2120646" y="1613154"/>
                </a:lnTo>
                <a:lnTo>
                  <a:pt x="2103882" y="1633727"/>
                </a:lnTo>
                <a:lnTo>
                  <a:pt x="2133600" y="1658112"/>
                </a:lnTo>
                <a:lnTo>
                  <a:pt x="2150364" y="1636776"/>
                </a:lnTo>
                <a:lnTo>
                  <a:pt x="2203704" y="1567434"/>
                </a:lnTo>
                <a:lnTo>
                  <a:pt x="2226564" y="1535430"/>
                </a:lnTo>
                <a:close/>
              </a:path>
              <a:path w="2849118" h="2633472">
                <a:moveTo>
                  <a:pt x="2375916" y="1313688"/>
                </a:moveTo>
                <a:lnTo>
                  <a:pt x="2343912" y="1293114"/>
                </a:lnTo>
                <a:lnTo>
                  <a:pt x="2317242" y="1335786"/>
                </a:lnTo>
                <a:lnTo>
                  <a:pt x="2271522" y="1405128"/>
                </a:lnTo>
                <a:lnTo>
                  <a:pt x="2260854" y="1420368"/>
                </a:lnTo>
                <a:lnTo>
                  <a:pt x="2292858" y="1441704"/>
                </a:lnTo>
                <a:lnTo>
                  <a:pt x="2302764" y="1427226"/>
                </a:lnTo>
                <a:lnTo>
                  <a:pt x="2349246" y="1356360"/>
                </a:lnTo>
                <a:lnTo>
                  <a:pt x="2375916" y="1313688"/>
                </a:lnTo>
                <a:close/>
              </a:path>
              <a:path w="2849118" h="2633472">
                <a:moveTo>
                  <a:pt x="2508504" y="1079754"/>
                </a:moveTo>
                <a:lnTo>
                  <a:pt x="2474214" y="1062990"/>
                </a:lnTo>
                <a:lnTo>
                  <a:pt x="2458974" y="1092708"/>
                </a:lnTo>
                <a:lnTo>
                  <a:pt x="2441448" y="1127760"/>
                </a:lnTo>
                <a:lnTo>
                  <a:pt x="2422398" y="1162050"/>
                </a:lnTo>
                <a:lnTo>
                  <a:pt x="2402586" y="1196340"/>
                </a:lnTo>
                <a:lnTo>
                  <a:pt x="2436114" y="1215390"/>
                </a:lnTo>
                <a:lnTo>
                  <a:pt x="2455164" y="1181100"/>
                </a:lnTo>
                <a:lnTo>
                  <a:pt x="2474214" y="1146048"/>
                </a:lnTo>
                <a:lnTo>
                  <a:pt x="2493264" y="1110234"/>
                </a:lnTo>
                <a:lnTo>
                  <a:pt x="2508504" y="1079754"/>
                </a:lnTo>
                <a:close/>
              </a:path>
              <a:path w="2849118" h="2633472">
                <a:moveTo>
                  <a:pt x="2611374" y="831342"/>
                </a:moveTo>
                <a:lnTo>
                  <a:pt x="2575560" y="819150"/>
                </a:lnTo>
                <a:lnTo>
                  <a:pt x="2567940" y="841248"/>
                </a:lnTo>
                <a:lnTo>
                  <a:pt x="2539746" y="914400"/>
                </a:lnTo>
                <a:lnTo>
                  <a:pt x="2520696" y="960120"/>
                </a:lnTo>
                <a:lnTo>
                  <a:pt x="2555748" y="974597"/>
                </a:lnTo>
                <a:lnTo>
                  <a:pt x="2574798" y="928878"/>
                </a:lnTo>
                <a:lnTo>
                  <a:pt x="2602992" y="854202"/>
                </a:lnTo>
                <a:lnTo>
                  <a:pt x="2611374" y="831342"/>
                </a:lnTo>
                <a:close/>
              </a:path>
              <a:path w="2849118" h="2633472">
                <a:moveTo>
                  <a:pt x="2689098" y="574548"/>
                </a:moveTo>
                <a:lnTo>
                  <a:pt x="2652522" y="565404"/>
                </a:lnTo>
                <a:lnTo>
                  <a:pt x="2638806" y="616458"/>
                </a:lnTo>
                <a:lnTo>
                  <a:pt x="2616708" y="691896"/>
                </a:lnTo>
                <a:lnTo>
                  <a:pt x="2610612" y="710946"/>
                </a:lnTo>
                <a:lnTo>
                  <a:pt x="2647188" y="722376"/>
                </a:lnTo>
                <a:lnTo>
                  <a:pt x="2653284" y="703326"/>
                </a:lnTo>
                <a:lnTo>
                  <a:pt x="2675382" y="627126"/>
                </a:lnTo>
                <a:lnTo>
                  <a:pt x="2689098" y="574548"/>
                </a:lnTo>
                <a:close/>
              </a:path>
              <a:path w="2849118" h="2633472">
                <a:moveTo>
                  <a:pt x="2749296" y="313944"/>
                </a:moveTo>
                <a:lnTo>
                  <a:pt x="2711958" y="306324"/>
                </a:lnTo>
                <a:lnTo>
                  <a:pt x="2711196" y="309372"/>
                </a:lnTo>
                <a:lnTo>
                  <a:pt x="2695194" y="387096"/>
                </a:lnTo>
                <a:lnTo>
                  <a:pt x="2679954" y="454914"/>
                </a:lnTo>
                <a:lnTo>
                  <a:pt x="2716530" y="463296"/>
                </a:lnTo>
                <a:lnTo>
                  <a:pt x="2732532" y="395478"/>
                </a:lnTo>
                <a:lnTo>
                  <a:pt x="2748534" y="316992"/>
                </a:lnTo>
                <a:lnTo>
                  <a:pt x="2749296" y="313944"/>
                </a:lnTo>
                <a:close/>
              </a:path>
              <a:path w="2849118" h="2633472">
                <a:moveTo>
                  <a:pt x="2849118" y="204978"/>
                </a:moveTo>
                <a:lnTo>
                  <a:pt x="2790444" y="0"/>
                </a:lnTo>
                <a:lnTo>
                  <a:pt x="2661666" y="169926"/>
                </a:lnTo>
                <a:lnTo>
                  <a:pt x="2736198" y="183863"/>
                </a:lnTo>
                <a:lnTo>
                  <a:pt x="2740152" y="164592"/>
                </a:lnTo>
                <a:lnTo>
                  <a:pt x="2777490" y="172212"/>
                </a:lnTo>
                <a:lnTo>
                  <a:pt x="2777490" y="191584"/>
                </a:lnTo>
                <a:lnTo>
                  <a:pt x="2849118" y="204978"/>
                </a:lnTo>
                <a:close/>
              </a:path>
              <a:path w="2849118" h="2633472">
                <a:moveTo>
                  <a:pt x="2774125" y="190955"/>
                </a:moveTo>
                <a:lnTo>
                  <a:pt x="2736198" y="183863"/>
                </a:lnTo>
                <a:lnTo>
                  <a:pt x="2734056" y="194310"/>
                </a:lnTo>
                <a:lnTo>
                  <a:pt x="2772156" y="201930"/>
                </a:lnTo>
                <a:lnTo>
                  <a:pt x="2774125" y="190955"/>
                </a:lnTo>
                <a:close/>
              </a:path>
              <a:path w="2849118" h="2633472">
                <a:moveTo>
                  <a:pt x="2777490" y="172212"/>
                </a:moveTo>
                <a:lnTo>
                  <a:pt x="2740152" y="164592"/>
                </a:lnTo>
                <a:lnTo>
                  <a:pt x="2736198" y="183863"/>
                </a:lnTo>
                <a:lnTo>
                  <a:pt x="2774125" y="190955"/>
                </a:lnTo>
                <a:lnTo>
                  <a:pt x="2777490" y="172212"/>
                </a:lnTo>
                <a:close/>
              </a:path>
              <a:path w="2849118" h="2633472">
                <a:moveTo>
                  <a:pt x="2777490" y="191584"/>
                </a:moveTo>
                <a:lnTo>
                  <a:pt x="2777490" y="172212"/>
                </a:lnTo>
                <a:lnTo>
                  <a:pt x="2774125" y="190955"/>
                </a:lnTo>
                <a:lnTo>
                  <a:pt x="2777490" y="191584"/>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CA">
              <a:solidFill>
                <a:schemeClr val="bg1"/>
              </a:solidFill>
            </a:endParaRPr>
          </a:p>
        </p:txBody>
      </p:sp>
      <p:sp>
        <p:nvSpPr>
          <p:cNvPr id="52231" name="object 11"/>
          <p:cNvSpPr>
            <a:spLocks/>
          </p:cNvSpPr>
          <p:nvPr/>
        </p:nvSpPr>
        <p:spPr bwMode="auto">
          <a:xfrm>
            <a:off x="6318251" y="5059363"/>
            <a:ext cx="169863" cy="177800"/>
          </a:xfrm>
          <a:custGeom>
            <a:avLst/>
            <a:gdLst>
              <a:gd name="T0" fmla="*/ 130034 w 185686"/>
              <a:gd name="T1" fmla="*/ 57011 h 201088"/>
              <a:gd name="T2" fmla="*/ 122448 w 185686"/>
              <a:gd name="T3" fmla="*/ 32700 h 201088"/>
              <a:gd name="T4" fmla="*/ 104738 w 185686"/>
              <a:gd name="T5" fmla="*/ 13640 h 201088"/>
              <a:gd name="T6" fmla="*/ 78484 w 185686"/>
              <a:gd name="T7" fmla="*/ 2208 h 201088"/>
              <a:gd name="T8" fmla="*/ 57014 w 185686"/>
              <a:gd name="T9" fmla="*/ 0 h 201088"/>
              <a:gd name="T10" fmla="*/ 47645 w 185686"/>
              <a:gd name="T11" fmla="*/ 1805 h 201088"/>
              <a:gd name="T12" fmla="*/ 23128 w 185686"/>
              <a:gd name="T13" fmla="*/ 14247 h 201088"/>
              <a:gd name="T14" fmla="*/ 6270 w 185686"/>
              <a:gd name="T15" fmla="*/ 35064 h 201088"/>
              <a:gd name="T16" fmla="*/ 0 w 185686"/>
              <a:gd name="T17" fmla="*/ 61461 h 201088"/>
              <a:gd name="T18" fmla="*/ 652 w 185686"/>
              <a:gd name="T19" fmla="*/ 70169 h 201088"/>
              <a:gd name="T20" fmla="*/ 10489 w 185686"/>
              <a:gd name="T21" fmla="*/ 94735 h 201088"/>
              <a:gd name="T22" fmla="*/ 30157 w 185686"/>
              <a:gd name="T23" fmla="*/ 112955 h 201088"/>
              <a:gd name="T24" fmla="*/ 57093 w 185686"/>
              <a:gd name="T25" fmla="*/ 122242 h 201088"/>
              <a:gd name="T26" fmla="*/ 67243 w 185686"/>
              <a:gd name="T27" fmla="*/ 122905 h 201088"/>
              <a:gd name="T28" fmla="*/ 76547 w 185686"/>
              <a:gd name="T29" fmla="*/ 121978 h 201088"/>
              <a:gd name="T30" fmla="*/ 101518 w 185686"/>
              <a:gd name="T31" fmla="*/ 112139 h 201088"/>
              <a:gd name="T32" fmla="*/ 120016 w 185686"/>
              <a:gd name="T33" fmla="*/ 93189 h 201088"/>
              <a:gd name="T34" fmla="*/ 129393 w 185686"/>
              <a:gd name="T35" fmla="*/ 67014 h 201088"/>
              <a:gd name="T36" fmla="*/ 130034 w 185686"/>
              <a:gd name="T37" fmla="*/ 57011 h 2010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85686" h="201088">
                <a:moveTo>
                  <a:pt x="185686" y="93276"/>
                </a:moveTo>
                <a:lnTo>
                  <a:pt x="174853" y="53501"/>
                </a:lnTo>
                <a:lnTo>
                  <a:pt x="149563" y="22316"/>
                </a:lnTo>
                <a:lnTo>
                  <a:pt x="112073" y="3612"/>
                </a:lnTo>
                <a:lnTo>
                  <a:pt x="81416" y="0"/>
                </a:lnTo>
                <a:lnTo>
                  <a:pt x="68037" y="2952"/>
                </a:lnTo>
                <a:lnTo>
                  <a:pt x="33025" y="23310"/>
                </a:lnTo>
                <a:lnTo>
                  <a:pt x="8953" y="57369"/>
                </a:lnTo>
                <a:lnTo>
                  <a:pt x="0" y="100558"/>
                </a:lnTo>
                <a:lnTo>
                  <a:pt x="931" y="114807"/>
                </a:lnTo>
                <a:lnTo>
                  <a:pt x="14978" y="154999"/>
                </a:lnTo>
                <a:lnTo>
                  <a:pt x="43064" y="184809"/>
                </a:lnTo>
                <a:lnTo>
                  <a:pt x="81527" y="200003"/>
                </a:lnTo>
                <a:lnTo>
                  <a:pt x="96021" y="201088"/>
                </a:lnTo>
                <a:lnTo>
                  <a:pt x="109307" y="199571"/>
                </a:lnTo>
                <a:lnTo>
                  <a:pt x="144965" y="183475"/>
                </a:lnTo>
                <a:lnTo>
                  <a:pt x="171380" y="152468"/>
                </a:lnTo>
                <a:lnTo>
                  <a:pt x="184770" y="109643"/>
                </a:lnTo>
                <a:lnTo>
                  <a:pt x="185686" y="93276"/>
                </a:lnTo>
                <a:close/>
              </a:path>
            </a:pathLst>
          </a:custGeom>
          <a:solidFill>
            <a:srgbClr val="0C76A9"/>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CA"/>
          </a:p>
        </p:txBody>
      </p:sp>
      <p:sp>
        <p:nvSpPr>
          <p:cNvPr id="13" name="object 13"/>
          <p:cNvSpPr txBox="1"/>
          <p:nvPr/>
        </p:nvSpPr>
        <p:spPr>
          <a:xfrm>
            <a:off x="2355850" y="5281613"/>
            <a:ext cx="617538" cy="311150"/>
          </a:xfrm>
          <a:prstGeom prst="rect">
            <a:avLst/>
          </a:prstGeom>
        </p:spPr>
        <p:txBody>
          <a:bodyPr lIns="0" tIns="0" rIns="0" bIns="0"/>
          <a:lstStyle/>
          <a:p>
            <a:pPr marL="11397" algn="ctr">
              <a:defRPr/>
            </a:pPr>
            <a:r>
              <a:rPr b="1" spc="-13" dirty="0">
                <a:solidFill>
                  <a:schemeClr val="bg1"/>
                </a:solidFill>
                <a:latin typeface="+mj-lt"/>
                <a:cs typeface="Candara"/>
              </a:rPr>
              <a:t>Birth</a:t>
            </a:r>
            <a:endParaRPr dirty="0">
              <a:solidFill>
                <a:schemeClr val="bg1"/>
              </a:solidFill>
              <a:latin typeface="+mj-lt"/>
              <a:cs typeface="Candara"/>
            </a:endParaRPr>
          </a:p>
        </p:txBody>
      </p:sp>
      <p:sp>
        <p:nvSpPr>
          <p:cNvPr id="21" name="Title 1"/>
          <p:cNvSpPr>
            <a:spLocks noGrp="1"/>
          </p:cNvSpPr>
          <p:nvPr>
            <p:ph type="title"/>
          </p:nvPr>
        </p:nvSpPr>
        <p:spPr>
          <a:xfrm>
            <a:off x="1994695" y="765176"/>
            <a:ext cx="8229600" cy="652463"/>
          </a:xfrm>
          <a:solidFill>
            <a:schemeClr val="accent1"/>
          </a:solidFill>
        </p:spPr>
        <p:txBody>
          <a:bodyPr rtlCol="0">
            <a:normAutofit fontScale="90000"/>
          </a:bodyPr>
          <a:lstStyle/>
          <a:p>
            <a:pPr>
              <a:defRPr/>
            </a:pPr>
            <a:r>
              <a:rPr lang="en-CA" b="1" dirty="0">
                <a:solidFill>
                  <a:schemeClr val="bg1"/>
                </a:solidFill>
              </a:rPr>
              <a:t>Transformational Change</a:t>
            </a:r>
          </a:p>
        </p:txBody>
      </p:sp>
      <p:sp>
        <p:nvSpPr>
          <p:cNvPr id="52234" name="object 22"/>
          <p:cNvSpPr>
            <a:spLocks noGrp="1"/>
          </p:cNvSpPr>
          <p:nvPr>
            <p:ph type="sldNum" sz="quarter" idx="12"/>
          </p:nvPr>
        </p:nvSpPr>
        <p:spPr bwMode="auto">
          <a:xfrm>
            <a:off x="6018214" y="5778500"/>
            <a:ext cx="200025" cy="1714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b" anchorCtr="0" compatLnSpc="1">
            <a:prstTxWarp prst="textNoShape">
              <a:avLst/>
            </a:prstTxWarp>
          </a:bodyPr>
          <a:lstStyle>
            <a:lvl1pPr marL="2222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69D668C-834F-4663-97E2-0DA10F0C8405}" type="slidenum">
              <a:rPr lang="en-US" altLang="en-US" sz="1100">
                <a:solidFill>
                  <a:srgbClr val="7E7E7E"/>
                </a:solidFill>
                <a:latin typeface="Arial" panose="020B0604020202020204" pitchFamily="34" charset="0"/>
                <a:ea typeface="ＭＳ Ｐゴシック" panose="020B0600070205080204" pitchFamily="34" charset="-128"/>
              </a:rPr>
              <a:pPr fontAlgn="base">
                <a:spcBef>
                  <a:spcPct val="0"/>
                </a:spcBef>
                <a:spcAft>
                  <a:spcPct val="0"/>
                </a:spcAft>
              </a:pPr>
              <a:t>7</a:t>
            </a:fld>
            <a:endParaRPr lang="en-US" altLang="en-US" sz="1100">
              <a:solidFill>
                <a:srgbClr val="898989"/>
              </a:solidFill>
              <a:latin typeface="Arial" panose="020B0604020202020204" pitchFamily="34" charset="0"/>
              <a:ea typeface="ＭＳ Ｐゴシック" panose="020B0600070205080204" pitchFamily="34" charset="-128"/>
            </a:endParaRPr>
          </a:p>
        </p:txBody>
      </p:sp>
      <p:sp>
        <p:nvSpPr>
          <p:cNvPr id="14" name="object 14"/>
          <p:cNvSpPr txBox="1"/>
          <p:nvPr/>
        </p:nvSpPr>
        <p:spPr>
          <a:xfrm>
            <a:off x="2355851" y="3186113"/>
            <a:ext cx="931863" cy="303212"/>
          </a:xfrm>
          <a:prstGeom prst="rect">
            <a:avLst/>
          </a:prstGeom>
        </p:spPr>
        <p:txBody>
          <a:bodyPr lIns="0" tIns="0" rIns="0" bIns="0"/>
          <a:lstStyle/>
          <a:p>
            <a:pPr marL="11397" algn="ctr">
              <a:defRPr/>
            </a:pPr>
            <a:r>
              <a:rPr b="1" spc="-18" dirty="0">
                <a:solidFill>
                  <a:schemeClr val="bg1"/>
                </a:solidFill>
                <a:latin typeface="+mj-lt"/>
                <a:cs typeface="Candara"/>
              </a:rPr>
              <a:t>Growth</a:t>
            </a:r>
            <a:endParaRPr dirty="0">
              <a:solidFill>
                <a:schemeClr val="bg1"/>
              </a:solidFill>
              <a:latin typeface="+mj-lt"/>
              <a:cs typeface="Candara"/>
            </a:endParaRPr>
          </a:p>
        </p:txBody>
      </p:sp>
      <p:sp>
        <p:nvSpPr>
          <p:cNvPr id="15" name="object 15"/>
          <p:cNvSpPr txBox="1"/>
          <p:nvPr/>
        </p:nvSpPr>
        <p:spPr>
          <a:xfrm>
            <a:off x="3916364" y="1589088"/>
            <a:ext cx="1836737" cy="355600"/>
          </a:xfrm>
          <a:prstGeom prst="rect">
            <a:avLst/>
          </a:prstGeom>
        </p:spPr>
        <p:txBody>
          <a:bodyPr lIns="0" tIns="0" rIns="0" bIns="0"/>
          <a:lstStyle/>
          <a:p>
            <a:pPr marL="11397" algn="ctr">
              <a:defRPr/>
            </a:pPr>
            <a:r>
              <a:rPr b="1" dirty="0">
                <a:solidFill>
                  <a:schemeClr val="bg1"/>
                </a:solidFill>
                <a:latin typeface="+mj-lt"/>
                <a:cs typeface="Candara"/>
              </a:rPr>
              <a:t>Success</a:t>
            </a:r>
            <a:r>
              <a:rPr lang="en-CA" b="1" dirty="0">
                <a:solidFill>
                  <a:schemeClr val="bg1"/>
                </a:solidFill>
                <a:latin typeface="+mj-lt"/>
                <a:cs typeface="Candara"/>
              </a:rPr>
              <a:t> Plateau</a:t>
            </a:r>
            <a:endParaRPr dirty="0">
              <a:solidFill>
                <a:schemeClr val="bg1"/>
              </a:solidFill>
              <a:latin typeface="+mj-lt"/>
              <a:cs typeface="Candara"/>
            </a:endParaRPr>
          </a:p>
        </p:txBody>
      </p:sp>
      <p:sp>
        <p:nvSpPr>
          <p:cNvPr id="52237" name="object 17"/>
          <p:cNvSpPr txBox="1">
            <a:spLocks noChangeArrowheads="1"/>
          </p:cNvSpPr>
          <p:nvPr/>
        </p:nvSpPr>
        <p:spPr bwMode="auto">
          <a:xfrm>
            <a:off x="5902325" y="2241550"/>
            <a:ext cx="170815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1113">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b="1">
                <a:solidFill>
                  <a:schemeClr val="bg1"/>
                </a:solidFill>
                <a:latin typeface="Calibri Light" panose="020F0302020204030204" pitchFamily="34" charset="0"/>
                <a:ea typeface="Candara" panose="020E0502030303020204" pitchFamily="34" charset="0"/>
                <a:cs typeface="Candara" panose="020E0502030303020204" pitchFamily="34" charset="0"/>
              </a:rPr>
              <a:t>Wake‐Up Calls</a:t>
            </a:r>
            <a:endParaRPr lang="en-US" altLang="en-US">
              <a:solidFill>
                <a:schemeClr val="bg1"/>
              </a:solidFill>
              <a:latin typeface="Calibri Light" panose="020F0302020204030204" pitchFamily="34" charset="0"/>
              <a:ea typeface="Candara" panose="020E0502030303020204" pitchFamily="34" charset="0"/>
              <a:cs typeface="Candara" panose="020E0502030303020204" pitchFamily="34" charset="0"/>
            </a:endParaRPr>
          </a:p>
        </p:txBody>
      </p:sp>
      <p:sp>
        <p:nvSpPr>
          <p:cNvPr id="52238" name="object 18"/>
          <p:cNvSpPr txBox="1">
            <a:spLocks noChangeArrowheads="1"/>
          </p:cNvSpPr>
          <p:nvPr/>
        </p:nvSpPr>
        <p:spPr bwMode="auto">
          <a:xfrm>
            <a:off x="4870450" y="5281613"/>
            <a:ext cx="3182938"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93663" indent="-84138">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b="1">
                <a:solidFill>
                  <a:schemeClr val="bg1"/>
                </a:solidFill>
                <a:latin typeface="Arial" panose="020B0604020202020204" pitchFamily="34" charset="0"/>
                <a:ea typeface="ＭＳ Ｐゴシック" panose="020B0600070205080204" pitchFamily="34" charset="-128"/>
              </a:rPr>
              <a:t>Death</a:t>
            </a:r>
            <a:r>
              <a:rPr lang="en-CA" altLang="en-US" b="1">
                <a:solidFill>
                  <a:schemeClr val="bg1"/>
                </a:solidFill>
                <a:latin typeface="Arial" panose="020B0604020202020204" pitchFamily="34" charset="0"/>
                <a:ea typeface="ＭＳ Ｐゴシック" panose="020B0600070205080204" pitchFamily="34" charset="-128"/>
              </a:rPr>
              <a:t>:</a:t>
            </a:r>
            <a:r>
              <a:rPr lang="en-US" altLang="en-US" b="1">
                <a:solidFill>
                  <a:schemeClr val="bg1"/>
                </a:solidFill>
                <a:latin typeface="Arial" panose="020B0604020202020204" pitchFamily="34" charset="0"/>
                <a:ea typeface="ＭＳ Ｐゴシック" panose="020B0600070205080204" pitchFamily="34" charset="-128"/>
              </a:rPr>
              <a:t> Mindset Forced to Shift</a:t>
            </a:r>
            <a:endParaRPr lang="en-US" altLang="en-US">
              <a:solidFill>
                <a:schemeClr val="bg1"/>
              </a:solidFill>
              <a:latin typeface="Arial" panose="020B0604020202020204" pitchFamily="34" charset="0"/>
              <a:ea typeface="ＭＳ Ｐゴシック" panose="020B0600070205080204" pitchFamily="34" charset="-128"/>
            </a:endParaRPr>
          </a:p>
        </p:txBody>
      </p:sp>
      <p:sp>
        <p:nvSpPr>
          <p:cNvPr id="52239" name="object 19"/>
          <p:cNvSpPr txBox="1">
            <a:spLocks noChangeArrowheads="1"/>
          </p:cNvSpPr>
          <p:nvPr/>
        </p:nvSpPr>
        <p:spPr bwMode="auto">
          <a:xfrm>
            <a:off x="8093076" y="1885951"/>
            <a:ext cx="173672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1113">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b="1">
                <a:solidFill>
                  <a:schemeClr val="bg1"/>
                </a:solidFill>
                <a:latin typeface="Arial" panose="020B0604020202020204" pitchFamily="34" charset="0"/>
                <a:ea typeface="ＭＳ Ｐゴシック" panose="020B0600070205080204" pitchFamily="34" charset="-128"/>
              </a:rPr>
              <a:t>Re‐Emergence Through Visioning and Learning</a:t>
            </a:r>
            <a:endParaRPr lang="en-US" altLang="en-US">
              <a:solidFill>
                <a:schemeClr val="bg1"/>
              </a:solidFill>
              <a:latin typeface="Arial" panose="020B0604020202020204" pitchFamily="34" charset="0"/>
              <a:ea typeface="ＭＳ Ｐゴシック" panose="020B0600070205080204" pitchFamily="34" charset="-128"/>
            </a:endParaRPr>
          </a:p>
        </p:txBody>
      </p:sp>
      <p:sp>
        <p:nvSpPr>
          <p:cNvPr id="25" name="object 29"/>
          <p:cNvSpPr txBox="1"/>
          <p:nvPr/>
        </p:nvSpPr>
        <p:spPr>
          <a:xfrm>
            <a:off x="1981201" y="6453188"/>
            <a:ext cx="2398713" cy="215900"/>
          </a:xfrm>
          <a:prstGeom prst="rect">
            <a:avLst/>
          </a:prstGeom>
        </p:spPr>
        <p:txBody>
          <a:bodyPr lIns="0" tIns="0" rIns="0" bIns="0"/>
          <a:lstStyle/>
          <a:p>
            <a:pPr marL="11397">
              <a:defRPr/>
            </a:pPr>
            <a:r>
              <a:rPr lang="en-CA" sz="800" i="1" spc="-4" dirty="0">
                <a:solidFill>
                  <a:schemeClr val="bg1"/>
                </a:solidFill>
                <a:latin typeface="+mj-lt"/>
                <a:cs typeface="Arial"/>
              </a:rPr>
              <a:t>Source</a:t>
            </a:r>
            <a:r>
              <a:rPr lang="en-CA" sz="800" spc="-4" dirty="0">
                <a:solidFill>
                  <a:schemeClr val="bg1"/>
                </a:solidFill>
                <a:latin typeface="+mj-lt"/>
                <a:cs typeface="Arial"/>
              </a:rPr>
              <a:t>: </a:t>
            </a:r>
            <a:r>
              <a:rPr sz="800" spc="-4" dirty="0">
                <a:solidFill>
                  <a:schemeClr val="bg1"/>
                </a:solidFill>
                <a:latin typeface="+mj-lt"/>
                <a:cs typeface="Arial"/>
              </a:rPr>
              <a:t>Ackerma</a:t>
            </a:r>
            <a:r>
              <a:rPr sz="800" dirty="0">
                <a:solidFill>
                  <a:schemeClr val="bg1"/>
                </a:solidFill>
                <a:latin typeface="+mj-lt"/>
                <a:cs typeface="Arial"/>
              </a:rPr>
              <a:t>n</a:t>
            </a:r>
            <a:r>
              <a:rPr sz="800" spc="-4" dirty="0">
                <a:solidFill>
                  <a:schemeClr val="bg1"/>
                </a:solidFill>
                <a:latin typeface="+mj-lt"/>
                <a:cs typeface="Arial"/>
              </a:rPr>
              <a:t> an</a:t>
            </a:r>
            <a:r>
              <a:rPr sz="800" dirty="0">
                <a:solidFill>
                  <a:schemeClr val="bg1"/>
                </a:solidFill>
                <a:latin typeface="+mj-lt"/>
                <a:cs typeface="Arial"/>
              </a:rPr>
              <a:t>d</a:t>
            </a:r>
            <a:r>
              <a:rPr sz="800" spc="-81" dirty="0">
                <a:solidFill>
                  <a:schemeClr val="bg1"/>
                </a:solidFill>
                <a:latin typeface="+mj-lt"/>
                <a:cs typeface="Arial"/>
              </a:rPr>
              <a:t> </a:t>
            </a:r>
            <a:r>
              <a:rPr sz="800" spc="-4" dirty="0">
                <a:solidFill>
                  <a:schemeClr val="bg1"/>
                </a:solidFill>
                <a:latin typeface="+mj-lt"/>
                <a:cs typeface="Arial"/>
              </a:rPr>
              <a:t>Ackerma</a:t>
            </a:r>
            <a:r>
              <a:rPr sz="800" dirty="0">
                <a:solidFill>
                  <a:schemeClr val="bg1"/>
                </a:solidFill>
                <a:latin typeface="+mj-lt"/>
                <a:cs typeface="Arial"/>
              </a:rPr>
              <a:t>n</a:t>
            </a:r>
            <a:r>
              <a:rPr sz="800" spc="-85" dirty="0">
                <a:solidFill>
                  <a:schemeClr val="bg1"/>
                </a:solidFill>
                <a:latin typeface="+mj-lt"/>
                <a:cs typeface="Arial"/>
              </a:rPr>
              <a:t> </a:t>
            </a:r>
            <a:r>
              <a:rPr sz="800" spc="-4" dirty="0">
                <a:solidFill>
                  <a:schemeClr val="bg1"/>
                </a:solidFill>
                <a:latin typeface="+mj-lt"/>
                <a:cs typeface="Arial"/>
              </a:rPr>
              <a:t>Anderso</a:t>
            </a:r>
            <a:r>
              <a:rPr sz="800" dirty="0">
                <a:solidFill>
                  <a:schemeClr val="bg1"/>
                </a:solidFill>
                <a:latin typeface="+mj-lt"/>
                <a:cs typeface="Arial"/>
              </a:rPr>
              <a:t>n</a:t>
            </a:r>
            <a:r>
              <a:rPr sz="800" spc="-4" dirty="0">
                <a:solidFill>
                  <a:schemeClr val="bg1"/>
                </a:solidFill>
                <a:latin typeface="+mj-lt"/>
                <a:cs typeface="Arial"/>
              </a:rPr>
              <a:t> (2001)</a:t>
            </a:r>
            <a:endParaRPr sz="800" dirty="0">
              <a:solidFill>
                <a:schemeClr val="bg1"/>
              </a:solidFill>
              <a:latin typeface="+mj-lt"/>
              <a:cs typeface="Arial"/>
            </a:endParaRPr>
          </a:p>
        </p:txBody>
      </p:sp>
      <p:sp>
        <p:nvSpPr>
          <p:cNvPr id="52241" name="Rectangle 1"/>
          <p:cNvSpPr>
            <a:spLocks noChangeArrowheads="1"/>
          </p:cNvSpPr>
          <p:nvPr/>
        </p:nvSpPr>
        <p:spPr bwMode="auto">
          <a:xfrm>
            <a:off x="5012338" y="3451226"/>
            <a:ext cx="889987" cy="356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lnSpc>
                <a:spcPts val="2213"/>
              </a:lnSpc>
            </a:pPr>
            <a:r>
              <a:rPr lang="en-CA" altLang="en-US" b="1">
                <a:solidFill>
                  <a:schemeClr val="bg1"/>
                </a:solidFill>
                <a:latin typeface="Arial" panose="020B0604020202020204" pitchFamily="34" charset="0"/>
                <a:ea typeface="ＭＳ Ｐゴシック" panose="020B0600070205080204" pitchFamily="34" charset="-128"/>
              </a:rPr>
              <a:t>Chaos</a:t>
            </a:r>
            <a:endParaRPr lang="en-CA" altLang="en-US">
              <a:solidFill>
                <a:schemeClr val="bg1"/>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85452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538" name="Group 7"/>
          <p:cNvGrpSpPr>
            <a:grpSpLocks/>
          </p:cNvGrpSpPr>
          <p:nvPr/>
        </p:nvGrpSpPr>
        <p:grpSpPr bwMode="auto">
          <a:xfrm>
            <a:off x="2822575" y="1538289"/>
            <a:ext cx="7131050" cy="269875"/>
            <a:chOff x="966787" y="2372522"/>
            <a:chExt cx="7836388" cy="295877"/>
          </a:xfrm>
        </p:grpSpPr>
        <p:sp>
          <p:nvSpPr>
            <p:cNvPr id="15" name="TextBox 14"/>
            <p:cNvSpPr txBox="1"/>
            <p:nvPr/>
          </p:nvSpPr>
          <p:spPr bwMode="auto">
            <a:xfrm>
              <a:off x="966787" y="2372522"/>
              <a:ext cx="957743" cy="295877"/>
            </a:xfrm>
            <a:prstGeom prst="rect">
              <a:avLst/>
            </a:prstGeom>
            <a:noFill/>
          </p:spPr>
          <p:txBody>
            <a:bodyPr>
              <a:spAutoFit/>
            </a:bodyPr>
            <a:lstStyle/>
            <a:p>
              <a:pPr>
                <a:defRPr/>
              </a:pPr>
              <a:r>
                <a:rPr lang="en-AU" sz="1150" b="1" dirty="0">
                  <a:solidFill>
                    <a:srgbClr val="005495"/>
                  </a:solidFill>
                  <a:latin typeface="+mj-lt"/>
                  <a:cs typeface="Arial" panose="020B0604020202020204" pitchFamily="34" charset="0"/>
                </a:rPr>
                <a:t>ENDINGS</a:t>
              </a:r>
            </a:p>
          </p:txBody>
        </p:sp>
        <p:sp>
          <p:nvSpPr>
            <p:cNvPr id="16" name="TextBox 15"/>
            <p:cNvSpPr txBox="1"/>
            <p:nvPr/>
          </p:nvSpPr>
          <p:spPr bwMode="auto">
            <a:xfrm>
              <a:off x="7264508" y="2372522"/>
              <a:ext cx="1538667" cy="295877"/>
            </a:xfrm>
            <a:prstGeom prst="rect">
              <a:avLst/>
            </a:prstGeom>
            <a:noFill/>
          </p:spPr>
          <p:txBody>
            <a:bodyPr>
              <a:spAutoFit/>
            </a:bodyPr>
            <a:lstStyle/>
            <a:p>
              <a:pPr algn="r">
                <a:defRPr/>
              </a:pPr>
              <a:r>
                <a:rPr lang="en-AU" sz="1150" b="1" dirty="0">
                  <a:solidFill>
                    <a:srgbClr val="005495"/>
                  </a:solidFill>
                  <a:latin typeface="+mj-lt"/>
                  <a:cs typeface="Arial" panose="020B0604020202020204" pitchFamily="34" charset="0"/>
                </a:rPr>
                <a:t>NEW BEGINNINGS</a:t>
              </a:r>
            </a:p>
          </p:txBody>
        </p:sp>
        <p:sp>
          <p:nvSpPr>
            <p:cNvPr id="17" name="TextBox 16"/>
            <p:cNvSpPr txBox="1"/>
            <p:nvPr/>
          </p:nvSpPr>
          <p:spPr bwMode="auto">
            <a:xfrm>
              <a:off x="3826057" y="2372522"/>
              <a:ext cx="1536922" cy="295877"/>
            </a:xfrm>
            <a:prstGeom prst="rect">
              <a:avLst/>
            </a:prstGeom>
            <a:noFill/>
          </p:spPr>
          <p:txBody>
            <a:bodyPr>
              <a:spAutoFit/>
            </a:bodyPr>
            <a:lstStyle/>
            <a:p>
              <a:pPr algn="ctr">
                <a:defRPr/>
              </a:pPr>
              <a:r>
                <a:rPr lang="en-AU" sz="1150" b="1" dirty="0">
                  <a:solidFill>
                    <a:srgbClr val="005495"/>
                  </a:solidFill>
                  <a:latin typeface="+mj-lt"/>
                  <a:cs typeface="Arial" panose="020B0604020202020204" pitchFamily="34" charset="0"/>
                </a:rPr>
                <a:t>EXPLORATION</a:t>
              </a:r>
            </a:p>
          </p:txBody>
        </p:sp>
        <p:cxnSp>
          <p:nvCxnSpPr>
            <p:cNvPr id="65570" name="Straight Arrow Connector 17"/>
            <p:cNvCxnSpPr>
              <a:cxnSpLocks noChangeShapeType="1"/>
            </p:cNvCxnSpPr>
            <p:nvPr/>
          </p:nvCxnSpPr>
          <p:spPr bwMode="auto">
            <a:xfrm>
              <a:off x="2348869" y="2526410"/>
              <a:ext cx="1052052" cy="0"/>
            </a:xfrm>
            <a:prstGeom prst="straightConnector1">
              <a:avLst/>
            </a:prstGeom>
            <a:noFill/>
            <a:ln w="28575" algn="ctr">
              <a:solidFill>
                <a:srgbClr val="005294"/>
              </a:solidFill>
              <a:round/>
              <a:headEnd/>
              <a:tailEnd type="stealth" w="lg" len="lg"/>
            </a:ln>
            <a:extLst>
              <a:ext uri="{909E8E84-426E-40DD-AFC4-6F175D3DCCD1}">
                <a14:hiddenFill xmlns:a14="http://schemas.microsoft.com/office/drawing/2010/main">
                  <a:noFill/>
                </a14:hiddenFill>
              </a:ext>
            </a:extLst>
          </p:spPr>
        </p:cxnSp>
        <p:cxnSp>
          <p:nvCxnSpPr>
            <p:cNvPr id="65571" name="Straight Arrow Connector 18"/>
            <p:cNvCxnSpPr>
              <a:cxnSpLocks noChangeShapeType="1"/>
            </p:cNvCxnSpPr>
            <p:nvPr/>
          </p:nvCxnSpPr>
          <p:spPr bwMode="auto">
            <a:xfrm>
              <a:off x="5787759" y="2526410"/>
              <a:ext cx="1052052" cy="0"/>
            </a:xfrm>
            <a:prstGeom prst="straightConnector1">
              <a:avLst/>
            </a:prstGeom>
            <a:noFill/>
            <a:ln w="28575" algn="ctr">
              <a:solidFill>
                <a:srgbClr val="005294"/>
              </a:solidFill>
              <a:round/>
              <a:headEnd/>
              <a:tailEnd type="stealth" w="lg" len="lg"/>
            </a:ln>
            <a:extLst>
              <a:ext uri="{909E8E84-426E-40DD-AFC4-6F175D3DCCD1}">
                <a14:hiddenFill xmlns:a14="http://schemas.microsoft.com/office/drawing/2010/main">
                  <a:noFill/>
                </a14:hiddenFill>
              </a:ext>
            </a:extLst>
          </p:spPr>
        </p:cxnSp>
      </p:grpSp>
      <p:grpSp>
        <p:nvGrpSpPr>
          <p:cNvPr id="65539" name="Group 8"/>
          <p:cNvGrpSpPr>
            <a:grpSpLocks/>
          </p:cNvGrpSpPr>
          <p:nvPr/>
        </p:nvGrpSpPr>
        <p:grpSpPr bwMode="auto">
          <a:xfrm>
            <a:off x="2168525" y="1709738"/>
            <a:ext cx="808038" cy="3910012"/>
            <a:chOff x="129228" y="2543628"/>
            <a:chExt cx="887413" cy="4296244"/>
          </a:xfrm>
        </p:grpSpPr>
        <p:sp>
          <p:nvSpPr>
            <p:cNvPr id="65562" name="TextBox 9"/>
            <p:cNvSpPr txBox="1">
              <a:spLocks noChangeArrowheads="1"/>
            </p:cNvSpPr>
            <p:nvPr/>
          </p:nvSpPr>
          <p:spPr bwMode="auto">
            <a:xfrm>
              <a:off x="129228" y="2543628"/>
              <a:ext cx="887413" cy="338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AU" altLang="en-US" sz="1400" b="1" dirty="0">
                  <a:solidFill>
                    <a:srgbClr val="005495"/>
                  </a:solidFill>
                  <a:ea typeface="ＭＳ Ｐゴシック" panose="020B0600070205080204" pitchFamily="34" charset="-128"/>
                </a:rPr>
                <a:t>+</a:t>
              </a:r>
            </a:p>
          </p:txBody>
        </p:sp>
        <p:sp>
          <p:nvSpPr>
            <p:cNvPr id="65563" name="TextBox 10"/>
            <p:cNvSpPr txBox="1">
              <a:spLocks noChangeArrowheads="1"/>
            </p:cNvSpPr>
            <p:nvPr/>
          </p:nvSpPr>
          <p:spPr bwMode="auto">
            <a:xfrm>
              <a:off x="129228" y="6434096"/>
              <a:ext cx="887412" cy="405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AU" altLang="en-US" b="1" dirty="0">
                  <a:solidFill>
                    <a:srgbClr val="005495"/>
                  </a:solidFill>
                  <a:ea typeface="ＭＳ Ｐゴシック" panose="020B0600070205080204" pitchFamily="34" charset="-128"/>
                </a:rPr>
                <a:t>-</a:t>
              </a:r>
            </a:p>
          </p:txBody>
        </p:sp>
        <p:sp>
          <p:nvSpPr>
            <p:cNvPr id="12" name="TextBox 11"/>
            <p:cNvSpPr txBox="1"/>
            <p:nvPr/>
          </p:nvSpPr>
          <p:spPr>
            <a:xfrm rot="16200000">
              <a:off x="17256" y="4577570"/>
              <a:ext cx="1568139" cy="287668"/>
            </a:xfrm>
            <a:prstGeom prst="rect">
              <a:avLst/>
            </a:prstGeom>
            <a:noFill/>
          </p:spPr>
          <p:txBody>
            <a:bodyPr>
              <a:spAutoFit/>
            </a:bodyPr>
            <a:lstStyle/>
            <a:p>
              <a:pPr algn="ctr">
                <a:defRPr/>
              </a:pPr>
              <a:r>
                <a:rPr lang="en-AU" sz="1100" dirty="0">
                  <a:solidFill>
                    <a:srgbClr val="005495"/>
                  </a:solidFill>
                  <a:latin typeface="+mj-lt"/>
                  <a:cs typeface="Arial" panose="020B0604020202020204" pitchFamily="34" charset="0"/>
                </a:rPr>
                <a:t>Productivity</a:t>
              </a:r>
            </a:p>
          </p:txBody>
        </p:sp>
        <p:sp>
          <p:nvSpPr>
            <p:cNvPr id="13" name="TextBox 12"/>
            <p:cNvSpPr txBox="1"/>
            <p:nvPr/>
          </p:nvSpPr>
          <p:spPr>
            <a:xfrm rot="16200000">
              <a:off x="-440397" y="4571465"/>
              <a:ext cx="1566394" cy="287669"/>
            </a:xfrm>
            <a:prstGeom prst="rect">
              <a:avLst/>
            </a:prstGeom>
            <a:noFill/>
          </p:spPr>
          <p:txBody>
            <a:bodyPr>
              <a:spAutoFit/>
            </a:bodyPr>
            <a:lstStyle/>
            <a:p>
              <a:pPr algn="ctr">
                <a:defRPr/>
              </a:pPr>
              <a:r>
                <a:rPr lang="en-AU" sz="1100" dirty="0">
                  <a:solidFill>
                    <a:srgbClr val="005495"/>
                  </a:solidFill>
                  <a:latin typeface="+mj-lt"/>
                  <a:cs typeface="Arial" panose="020B0604020202020204" pitchFamily="34" charset="0"/>
                </a:rPr>
                <a:t>Morale</a:t>
              </a:r>
            </a:p>
          </p:txBody>
        </p:sp>
        <p:sp>
          <p:nvSpPr>
            <p:cNvPr id="65566" name="Up-Down Arrow 13"/>
            <p:cNvSpPr>
              <a:spLocks noChangeArrowheads="1"/>
            </p:cNvSpPr>
            <p:nvPr/>
          </p:nvSpPr>
          <p:spPr bwMode="auto">
            <a:xfrm>
              <a:off x="441889" y="2914653"/>
              <a:ext cx="262091" cy="3565155"/>
            </a:xfrm>
            <a:prstGeom prst="upDownArrow">
              <a:avLst>
                <a:gd name="adj1" fmla="val 50000"/>
                <a:gd name="adj2" fmla="val 62094"/>
              </a:avLst>
            </a:prstGeom>
            <a:gradFill rotWithShape="1">
              <a:gsLst>
                <a:gs pos="0">
                  <a:srgbClr val="93D8FF"/>
                </a:gs>
                <a:gs pos="100000">
                  <a:srgbClr val="005294"/>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AU" altLang="en-US" sz="2400" dirty="0">
                <a:latin typeface="Arial" panose="020B0604020202020204" pitchFamily="34" charset="0"/>
                <a:ea typeface="ＭＳ Ｐゴシック" panose="020B0600070205080204" pitchFamily="34" charset="-128"/>
              </a:endParaRPr>
            </a:p>
          </p:txBody>
        </p:sp>
      </p:grpSp>
      <p:grpSp>
        <p:nvGrpSpPr>
          <p:cNvPr id="65540" name="Group 42"/>
          <p:cNvGrpSpPr>
            <a:grpSpLocks/>
          </p:cNvGrpSpPr>
          <p:nvPr/>
        </p:nvGrpSpPr>
        <p:grpSpPr bwMode="auto">
          <a:xfrm>
            <a:off x="2098675" y="1861330"/>
            <a:ext cx="7854950" cy="4070349"/>
            <a:chOff x="766978" y="2395257"/>
            <a:chExt cx="8057051" cy="3909349"/>
          </a:xfrm>
        </p:grpSpPr>
        <p:sp>
          <p:nvSpPr>
            <p:cNvPr id="22" name="TextBox 21"/>
            <p:cNvSpPr txBox="1"/>
            <p:nvPr/>
          </p:nvSpPr>
          <p:spPr bwMode="auto">
            <a:xfrm>
              <a:off x="766978" y="2543537"/>
              <a:ext cx="832044" cy="329704"/>
            </a:xfrm>
            <a:prstGeom prst="rect">
              <a:avLst/>
            </a:prstGeom>
            <a:noFill/>
          </p:spPr>
          <p:txBody>
            <a:bodyPr>
              <a:spAutoFit/>
            </a:bodyPr>
            <a:lstStyle/>
            <a:p>
              <a:pPr algn="r">
                <a:defRPr/>
              </a:pPr>
              <a:r>
                <a:rPr lang="en-AU" sz="1350" dirty="0">
                  <a:latin typeface="+mj-lt"/>
                  <a:cs typeface="Arial" panose="020B0604020202020204" pitchFamily="34" charset="0"/>
                </a:rPr>
                <a:t>Denial</a:t>
              </a:r>
            </a:p>
          </p:txBody>
        </p:sp>
        <p:sp>
          <p:nvSpPr>
            <p:cNvPr id="23" name="TextBox 22"/>
            <p:cNvSpPr txBox="1"/>
            <p:nvPr/>
          </p:nvSpPr>
          <p:spPr bwMode="auto">
            <a:xfrm>
              <a:off x="1396680" y="2958720"/>
              <a:ext cx="975080" cy="329704"/>
            </a:xfrm>
            <a:prstGeom prst="rect">
              <a:avLst/>
            </a:prstGeom>
            <a:noFill/>
          </p:spPr>
          <p:txBody>
            <a:bodyPr>
              <a:spAutoFit/>
            </a:bodyPr>
            <a:lstStyle/>
            <a:p>
              <a:pPr algn="r">
                <a:defRPr/>
              </a:pPr>
              <a:r>
                <a:rPr lang="en-AU" sz="1350" dirty="0">
                  <a:latin typeface="+mj-lt"/>
                  <a:cs typeface="Arial" panose="020B0604020202020204" pitchFamily="34" charset="0"/>
                </a:rPr>
                <a:t>Anxiety</a:t>
              </a:r>
            </a:p>
          </p:txBody>
        </p:sp>
        <p:sp>
          <p:nvSpPr>
            <p:cNvPr id="24" name="TextBox 23"/>
            <p:cNvSpPr txBox="1"/>
            <p:nvPr/>
          </p:nvSpPr>
          <p:spPr bwMode="auto">
            <a:xfrm>
              <a:off x="1855439" y="3438448"/>
              <a:ext cx="830300" cy="329705"/>
            </a:xfrm>
            <a:prstGeom prst="rect">
              <a:avLst/>
            </a:prstGeom>
            <a:noFill/>
          </p:spPr>
          <p:txBody>
            <a:bodyPr>
              <a:spAutoFit/>
            </a:bodyPr>
            <a:lstStyle/>
            <a:p>
              <a:pPr algn="r">
                <a:defRPr/>
              </a:pPr>
              <a:r>
                <a:rPr lang="en-AU" sz="1350" dirty="0">
                  <a:latin typeface="+mj-lt"/>
                  <a:cs typeface="Arial" panose="020B0604020202020204" pitchFamily="34" charset="0"/>
                </a:rPr>
                <a:t>Shock</a:t>
              </a:r>
            </a:p>
          </p:txBody>
        </p:sp>
        <p:sp>
          <p:nvSpPr>
            <p:cNvPr id="25" name="TextBox 24"/>
            <p:cNvSpPr txBox="1"/>
            <p:nvPr/>
          </p:nvSpPr>
          <p:spPr bwMode="auto">
            <a:xfrm>
              <a:off x="2005451" y="3947832"/>
              <a:ext cx="832044" cy="329705"/>
            </a:xfrm>
            <a:prstGeom prst="rect">
              <a:avLst/>
            </a:prstGeom>
            <a:noFill/>
          </p:spPr>
          <p:txBody>
            <a:bodyPr>
              <a:spAutoFit/>
            </a:bodyPr>
            <a:lstStyle/>
            <a:p>
              <a:pPr algn="r">
                <a:defRPr/>
              </a:pPr>
              <a:r>
                <a:rPr lang="en-AU" sz="1350" dirty="0">
                  <a:latin typeface="+mj-lt"/>
                  <a:cs typeface="Arial" panose="020B0604020202020204" pitchFamily="34" charset="0"/>
                </a:rPr>
                <a:t>Fear</a:t>
              </a:r>
            </a:p>
          </p:txBody>
        </p:sp>
        <p:sp>
          <p:nvSpPr>
            <p:cNvPr id="26" name="TextBox 25"/>
            <p:cNvSpPr txBox="1"/>
            <p:nvPr/>
          </p:nvSpPr>
          <p:spPr bwMode="auto">
            <a:xfrm>
              <a:off x="2240935" y="4481638"/>
              <a:ext cx="830300" cy="329705"/>
            </a:xfrm>
            <a:prstGeom prst="rect">
              <a:avLst/>
            </a:prstGeom>
            <a:noFill/>
          </p:spPr>
          <p:txBody>
            <a:bodyPr>
              <a:spAutoFit/>
            </a:bodyPr>
            <a:lstStyle/>
            <a:p>
              <a:pPr algn="r">
                <a:defRPr/>
              </a:pPr>
              <a:r>
                <a:rPr lang="en-AU" sz="1350" dirty="0">
                  <a:latin typeface="+mj-lt"/>
                  <a:cs typeface="Arial" panose="020B0604020202020204" pitchFamily="34" charset="0"/>
                </a:rPr>
                <a:t>Anger</a:t>
              </a:r>
            </a:p>
          </p:txBody>
        </p:sp>
        <p:sp>
          <p:nvSpPr>
            <p:cNvPr id="27" name="TextBox 26"/>
            <p:cNvSpPr txBox="1"/>
            <p:nvPr/>
          </p:nvSpPr>
          <p:spPr bwMode="auto">
            <a:xfrm>
              <a:off x="2136275" y="5015445"/>
              <a:ext cx="1140791" cy="329705"/>
            </a:xfrm>
            <a:prstGeom prst="rect">
              <a:avLst/>
            </a:prstGeom>
            <a:noFill/>
          </p:spPr>
          <p:txBody>
            <a:bodyPr>
              <a:spAutoFit/>
            </a:bodyPr>
            <a:lstStyle/>
            <a:p>
              <a:pPr algn="r">
                <a:defRPr/>
              </a:pPr>
              <a:r>
                <a:rPr lang="en-AU" sz="1350" dirty="0">
                  <a:latin typeface="+mj-lt"/>
                  <a:cs typeface="Arial" panose="020B0604020202020204" pitchFamily="34" charset="0"/>
                </a:rPr>
                <a:t>Frustration</a:t>
              </a:r>
            </a:p>
          </p:txBody>
        </p:sp>
        <p:sp>
          <p:nvSpPr>
            <p:cNvPr id="28" name="TextBox 27"/>
            <p:cNvSpPr txBox="1"/>
            <p:nvPr/>
          </p:nvSpPr>
          <p:spPr bwMode="auto">
            <a:xfrm>
              <a:off x="2476420" y="5535296"/>
              <a:ext cx="1140791" cy="329705"/>
            </a:xfrm>
            <a:prstGeom prst="rect">
              <a:avLst/>
            </a:prstGeom>
            <a:noFill/>
          </p:spPr>
          <p:txBody>
            <a:bodyPr>
              <a:spAutoFit/>
            </a:bodyPr>
            <a:lstStyle/>
            <a:p>
              <a:pPr algn="r">
                <a:defRPr/>
              </a:pPr>
              <a:r>
                <a:rPr lang="en-AU" sz="1350" dirty="0">
                  <a:latin typeface="+mj-lt"/>
                  <a:cs typeface="Arial" panose="020B0604020202020204" pitchFamily="34" charset="0"/>
                </a:rPr>
                <a:t>Confusion</a:t>
              </a:r>
            </a:p>
          </p:txBody>
        </p:sp>
        <p:sp>
          <p:nvSpPr>
            <p:cNvPr id="29" name="TextBox 28"/>
            <p:cNvSpPr txBox="1"/>
            <p:nvPr/>
          </p:nvSpPr>
          <p:spPr bwMode="auto">
            <a:xfrm>
              <a:off x="3160196" y="5964435"/>
              <a:ext cx="1140791" cy="329705"/>
            </a:xfrm>
            <a:prstGeom prst="rect">
              <a:avLst/>
            </a:prstGeom>
            <a:noFill/>
          </p:spPr>
          <p:txBody>
            <a:bodyPr>
              <a:spAutoFit/>
            </a:bodyPr>
            <a:lstStyle/>
            <a:p>
              <a:pPr algn="r">
                <a:defRPr/>
              </a:pPr>
              <a:r>
                <a:rPr lang="en-AU" sz="1350" dirty="0">
                  <a:latin typeface="+mj-lt"/>
                  <a:cs typeface="Arial" panose="020B0604020202020204" pitchFamily="34" charset="0"/>
                </a:rPr>
                <a:t>Stress</a:t>
              </a:r>
            </a:p>
          </p:txBody>
        </p:sp>
        <p:sp>
          <p:nvSpPr>
            <p:cNvPr id="30" name="TextBox 29"/>
            <p:cNvSpPr txBox="1"/>
            <p:nvPr/>
          </p:nvSpPr>
          <p:spPr bwMode="auto">
            <a:xfrm>
              <a:off x="7697193" y="2554004"/>
              <a:ext cx="1126836" cy="329704"/>
            </a:xfrm>
            <a:prstGeom prst="rect">
              <a:avLst/>
            </a:prstGeom>
            <a:noFill/>
          </p:spPr>
          <p:txBody>
            <a:bodyPr>
              <a:spAutoFit/>
            </a:bodyPr>
            <a:lstStyle/>
            <a:p>
              <a:pPr>
                <a:defRPr/>
              </a:pPr>
              <a:r>
                <a:rPr lang="en-AU" sz="1350" dirty="0">
                  <a:latin typeface="+mj-lt"/>
                  <a:cs typeface="Arial" panose="020B0604020202020204" pitchFamily="34" charset="0"/>
                </a:rPr>
                <a:t>Enthusiasm</a:t>
              </a:r>
            </a:p>
          </p:txBody>
        </p:sp>
        <p:sp>
          <p:nvSpPr>
            <p:cNvPr id="31" name="TextBox 30"/>
            <p:cNvSpPr txBox="1"/>
            <p:nvPr/>
          </p:nvSpPr>
          <p:spPr bwMode="auto">
            <a:xfrm>
              <a:off x="7282043" y="2967442"/>
              <a:ext cx="830300" cy="329705"/>
            </a:xfrm>
            <a:prstGeom prst="rect">
              <a:avLst/>
            </a:prstGeom>
            <a:noFill/>
          </p:spPr>
          <p:txBody>
            <a:bodyPr>
              <a:spAutoFit/>
            </a:bodyPr>
            <a:lstStyle/>
            <a:p>
              <a:pPr>
                <a:defRPr/>
              </a:pPr>
              <a:r>
                <a:rPr lang="en-AU" sz="1350" dirty="0">
                  <a:latin typeface="+mj-lt"/>
                  <a:cs typeface="Arial" panose="020B0604020202020204" pitchFamily="34" charset="0"/>
                </a:rPr>
                <a:t>Energy</a:t>
              </a:r>
            </a:p>
          </p:txBody>
        </p:sp>
        <p:sp>
          <p:nvSpPr>
            <p:cNvPr id="32" name="TextBox 31"/>
            <p:cNvSpPr txBox="1"/>
            <p:nvPr/>
          </p:nvSpPr>
          <p:spPr bwMode="auto">
            <a:xfrm>
              <a:off x="6938411" y="3447171"/>
              <a:ext cx="830300" cy="329704"/>
            </a:xfrm>
            <a:prstGeom prst="rect">
              <a:avLst/>
            </a:prstGeom>
            <a:noFill/>
          </p:spPr>
          <p:txBody>
            <a:bodyPr>
              <a:spAutoFit/>
            </a:bodyPr>
            <a:lstStyle/>
            <a:p>
              <a:pPr>
                <a:defRPr/>
              </a:pPr>
              <a:r>
                <a:rPr lang="en-AU" sz="1350" dirty="0">
                  <a:latin typeface="+mj-lt"/>
                  <a:cs typeface="Arial" panose="020B0604020202020204" pitchFamily="34" charset="0"/>
                </a:rPr>
                <a:t>Hope</a:t>
              </a:r>
            </a:p>
          </p:txBody>
        </p:sp>
        <p:sp>
          <p:nvSpPr>
            <p:cNvPr id="33" name="TextBox 32"/>
            <p:cNvSpPr txBox="1"/>
            <p:nvPr/>
          </p:nvSpPr>
          <p:spPr bwMode="auto">
            <a:xfrm>
              <a:off x="6727347" y="3956555"/>
              <a:ext cx="1325689" cy="329704"/>
            </a:xfrm>
            <a:prstGeom prst="rect">
              <a:avLst/>
            </a:prstGeom>
            <a:noFill/>
          </p:spPr>
          <p:txBody>
            <a:bodyPr>
              <a:spAutoFit/>
            </a:bodyPr>
            <a:lstStyle/>
            <a:p>
              <a:pPr>
                <a:defRPr/>
              </a:pPr>
              <a:r>
                <a:rPr lang="en-AU" sz="1350" dirty="0">
                  <a:latin typeface="+mj-lt"/>
                  <a:cs typeface="Arial" panose="020B0604020202020204" pitchFamily="34" charset="0"/>
                </a:rPr>
                <a:t>Impatience</a:t>
              </a:r>
            </a:p>
          </p:txBody>
        </p:sp>
        <p:sp>
          <p:nvSpPr>
            <p:cNvPr id="34" name="TextBox 33"/>
            <p:cNvSpPr txBox="1"/>
            <p:nvPr/>
          </p:nvSpPr>
          <p:spPr bwMode="auto">
            <a:xfrm>
              <a:off x="6444765" y="4492105"/>
              <a:ext cx="1252428" cy="329705"/>
            </a:xfrm>
            <a:prstGeom prst="rect">
              <a:avLst/>
            </a:prstGeom>
            <a:noFill/>
          </p:spPr>
          <p:txBody>
            <a:bodyPr>
              <a:spAutoFit/>
            </a:bodyPr>
            <a:lstStyle/>
            <a:p>
              <a:pPr>
                <a:defRPr/>
              </a:pPr>
              <a:r>
                <a:rPr lang="en-AU" sz="1350" dirty="0">
                  <a:latin typeface="+mj-lt"/>
                  <a:cs typeface="Arial" panose="020B0604020202020204" pitchFamily="34" charset="0"/>
                </a:rPr>
                <a:t>Acceptance</a:t>
              </a:r>
            </a:p>
          </p:txBody>
        </p:sp>
        <p:sp>
          <p:nvSpPr>
            <p:cNvPr id="35" name="TextBox 34"/>
            <p:cNvSpPr txBox="1"/>
            <p:nvPr/>
          </p:nvSpPr>
          <p:spPr bwMode="auto">
            <a:xfrm>
              <a:off x="6043570" y="5533552"/>
              <a:ext cx="1139047" cy="329704"/>
            </a:xfrm>
            <a:prstGeom prst="rect">
              <a:avLst/>
            </a:prstGeom>
            <a:noFill/>
          </p:spPr>
          <p:txBody>
            <a:bodyPr>
              <a:spAutoFit/>
            </a:bodyPr>
            <a:lstStyle/>
            <a:p>
              <a:pPr>
                <a:defRPr/>
              </a:pPr>
              <a:r>
                <a:rPr lang="en-AU" sz="1350" dirty="0">
                  <a:latin typeface="+mj-lt"/>
                  <a:cs typeface="Arial" panose="020B0604020202020204" pitchFamily="34" charset="0"/>
                </a:rPr>
                <a:t>Scepticism</a:t>
              </a:r>
            </a:p>
          </p:txBody>
        </p:sp>
        <p:sp>
          <p:nvSpPr>
            <p:cNvPr id="36" name="TextBox 35"/>
            <p:cNvSpPr txBox="1"/>
            <p:nvPr/>
          </p:nvSpPr>
          <p:spPr bwMode="auto">
            <a:xfrm>
              <a:off x="6368015" y="5008467"/>
              <a:ext cx="1139047" cy="329705"/>
            </a:xfrm>
            <a:prstGeom prst="rect">
              <a:avLst/>
            </a:prstGeom>
            <a:noFill/>
          </p:spPr>
          <p:txBody>
            <a:bodyPr>
              <a:spAutoFit/>
            </a:bodyPr>
            <a:lstStyle/>
            <a:p>
              <a:pPr>
                <a:defRPr/>
              </a:pPr>
              <a:r>
                <a:rPr lang="en-AU" sz="1350" dirty="0">
                  <a:latin typeface="+mj-lt"/>
                  <a:cs typeface="Arial" panose="020B0604020202020204" pitchFamily="34" charset="0"/>
                </a:rPr>
                <a:t>Creativity</a:t>
              </a:r>
            </a:p>
          </p:txBody>
        </p:sp>
        <p:sp>
          <p:nvSpPr>
            <p:cNvPr id="37" name="TextBox 36"/>
            <p:cNvSpPr txBox="1"/>
            <p:nvPr/>
          </p:nvSpPr>
          <p:spPr bwMode="auto">
            <a:xfrm>
              <a:off x="5133031" y="5974901"/>
              <a:ext cx="1139047" cy="329705"/>
            </a:xfrm>
            <a:prstGeom prst="rect">
              <a:avLst/>
            </a:prstGeom>
            <a:noFill/>
          </p:spPr>
          <p:txBody>
            <a:bodyPr>
              <a:spAutoFit/>
            </a:bodyPr>
            <a:lstStyle/>
            <a:p>
              <a:pPr>
                <a:defRPr/>
              </a:pPr>
              <a:r>
                <a:rPr lang="en-AU" sz="1350" dirty="0">
                  <a:latin typeface="+mj-lt"/>
                  <a:cs typeface="Arial" panose="020B0604020202020204" pitchFamily="34" charset="0"/>
                </a:rPr>
                <a:t>Avoidance</a:t>
              </a:r>
            </a:p>
          </p:txBody>
        </p:sp>
        <p:grpSp>
          <p:nvGrpSpPr>
            <p:cNvPr id="65559" name="Group 44"/>
            <p:cNvGrpSpPr>
              <a:grpSpLocks/>
            </p:cNvGrpSpPr>
            <p:nvPr/>
          </p:nvGrpSpPr>
          <p:grpSpPr bwMode="auto">
            <a:xfrm>
              <a:off x="1307521" y="2395257"/>
              <a:ext cx="7091365" cy="3560764"/>
              <a:chOff x="1384299" y="3060007"/>
              <a:chExt cx="7091365" cy="3560764"/>
            </a:xfrm>
          </p:grpSpPr>
          <p:sp>
            <p:nvSpPr>
              <p:cNvPr id="46" name="Freeform 6" descr="© INSCALE GmbH, 21.06.2010"/>
              <p:cNvSpPr>
                <a:spLocks/>
              </p:cNvSpPr>
              <p:nvPr/>
            </p:nvSpPr>
            <p:spPr bwMode="gray">
              <a:xfrm flipV="1">
                <a:off x="1384498" y="3060007"/>
                <a:ext cx="3572384" cy="3560456"/>
              </a:xfrm>
              <a:custGeom>
                <a:avLst/>
                <a:gdLst>
                  <a:gd name="T0" fmla="*/ 0 w 3696"/>
                  <a:gd name="T1" fmla="*/ 2147483647 h 2360"/>
                  <a:gd name="T2" fmla="*/ 2147483647 w 3696"/>
                  <a:gd name="T3" fmla="*/ 0 h 2360"/>
                  <a:gd name="T4" fmla="*/ 0 60000 65536"/>
                  <a:gd name="T5" fmla="*/ 0 60000 65536"/>
                  <a:gd name="T6" fmla="*/ 0 w 3696"/>
                  <a:gd name="T7" fmla="*/ 0 h 2360"/>
                  <a:gd name="T8" fmla="*/ 3696 w 3696"/>
                  <a:gd name="T9" fmla="*/ 2360 h 2360"/>
                </a:gdLst>
                <a:ahLst/>
                <a:cxnLst>
                  <a:cxn ang="T4">
                    <a:pos x="T0" y="T1"/>
                  </a:cxn>
                  <a:cxn ang="T5">
                    <a:pos x="T2" y="T3"/>
                  </a:cxn>
                </a:cxnLst>
                <a:rect l="T6" t="T7" r="T8" b="T9"/>
                <a:pathLst>
                  <a:path w="3696" h="2360">
                    <a:moveTo>
                      <a:pt x="0" y="2360"/>
                    </a:moveTo>
                    <a:cubicBezTo>
                      <a:pt x="2720" y="2345"/>
                      <a:pt x="1310" y="24"/>
                      <a:pt x="3696" y="0"/>
                    </a:cubicBezTo>
                  </a:path>
                </a:pathLst>
              </a:custGeom>
              <a:noFill/>
              <a:ln w="38100">
                <a:solidFill>
                  <a:schemeClr val="accent1">
                    <a:lumMod val="50000"/>
                  </a:schemeClr>
                </a:solidFill>
                <a:miter lim="800000"/>
                <a:headEnd/>
                <a:tailEnd/>
              </a:ln>
              <a:extLst>
                <a:ext uri="{909E8E84-426E-40DD-AFC4-6F175D3DCCD1}">
                  <a14:hiddenFill xmlns:a14="http://schemas.microsoft.com/office/drawing/2010/main">
                    <a:solidFill>
                      <a:srgbClr val="FFFFFF"/>
                    </a:solidFill>
                  </a14:hiddenFill>
                </a:ext>
              </a:extLst>
            </p:spPr>
            <p:txBody>
              <a:bodyPr/>
              <a:lstStyle/>
              <a:p>
                <a:pPr>
                  <a:defRPr/>
                </a:pPr>
                <a:endParaRPr lang="en-AU" sz="1400" dirty="0">
                  <a:solidFill>
                    <a:srgbClr val="005495"/>
                  </a:solidFill>
                  <a:cs typeface="Arial" panose="020B0604020202020204" pitchFamily="34" charset="0"/>
                </a:endParaRPr>
              </a:p>
            </p:txBody>
          </p:sp>
          <p:sp>
            <p:nvSpPr>
              <p:cNvPr id="47" name="Freeform 6" descr="© INSCALE GmbH, 21.06.2010"/>
              <p:cNvSpPr>
                <a:spLocks/>
              </p:cNvSpPr>
              <p:nvPr/>
            </p:nvSpPr>
            <p:spPr bwMode="gray">
              <a:xfrm flipH="1" flipV="1">
                <a:off x="4902807" y="3060007"/>
                <a:ext cx="3572384" cy="3558711"/>
              </a:xfrm>
              <a:custGeom>
                <a:avLst/>
                <a:gdLst>
                  <a:gd name="T0" fmla="*/ 0 w 3696"/>
                  <a:gd name="T1" fmla="*/ 2147483647 h 2360"/>
                  <a:gd name="T2" fmla="*/ 2147483647 w 3696"/>
                  <a:gd name="T3" fmla="*/ 0 h 2360"/>
                  <a:gd name="T4" fmla="*/ 0 60000 65536"/>
                  <a:gd name="T5" fmla="*/ 0 60000 65536"/>
                  <a:gd name="T6" fmla="*/ 0 w 3696"/>
                  <a:gd name="T7" fmla="*/ 0 h 2360"/>
                  <a:gd name="T8" fmla="*/ 3696 w 3696"/>
                  <a:gd name="T9" fmla="*/ 2360 h 2360"/>
                </a:gdLst>
                <a:ahLst/>
                <a:cxnLst>
                  <a:cxn ang="T4">
                    <a:pos x="T0" y="T1"/>
                  </a:cxn>
                  <a:cxn ang="T5">
                    <a:pos x="T2" y="T3"/>
                  </a:cxn>
                </a:cxnLst>
                <a:rect l="T6" t="T7" r="T8" b="T9"/>
                <a:pathLst>
                  <a:path w="3696" h="2360">
                    <a:moveTo>
                      <a:pt x="0" y="2360"/>
                    </a:moveTo>
                    <a:cubicBezTo>
                      <a:pt x="2720" y="2345"/>
                      <a:pt x="1310" y="24"/>
                      <a:pt x="3696" y="0"/>
                    </a:cubicBezTo>
                  </a:path>
                </a:pathLst>
              </a:custGeom>
              <a:noFill/>
              <a:ln w="38100">
                <a:solidFill>
                  <a:schemeClr val="accent1">
                    <a:lumMod val="50000"/>
                  </a:schemeClr>
                </a:solidFill>
                <a:miter lim="800000"/>
                <a:headEnd/>
                <a:tailEnd/>
              </a:ln>
              <a:extLst>
                <a:ext uri="{909E8E84-426E-40DD-AFC4-6F175D3DCCD1}">
                  <a14:hiddenFill xmlns:a14="http://schemas.microsoft.com/office/drawing/2010/main">
                    <a:solidFill>
                      <a:srgbClr val="FFFFFF"/>
                    </a:solidFill>
                  </a14:hiddenFill>
                </a:ext>
              </a:extLst>
            </p:spPr>
            <p:txBody>
              <a:bodyPr/>
              <a:lstStyle/>
              <a:p>
                <a:pPr>
                  <a:defRPr/>
                </a:pPr>
                <a:endParaRPr lang="en-AU" sz="1400" dirty="0">
                  <a:solidFill>
                    <a:srgbClr val="005495"/>
                  </a:solidFill>
                  <a:cs typeface="Arial" panose="020B0604020202020204" pitchFamily="34" charset="0"/>
                </a:endParaRPr>
              </a:p>
            </p:txBody>
          </p:sp>
        </p:grpSp>
      </p:grpSp>
      <p:sp>
        <p:nvSpPr>
          <p:cNvPr id="38" name="Title 1"/>
          <p:cNvSpPr txBox="1">
            <a:spLocks/>
          </p:cNvSpPr>
          <p:nvPr/>
        </p:nvSpPr>
        <p:spPr>
          <a:xfrm>
            <a:off x="1981201" y="631740"/>
            <a:ext cx="8229600" cy="652463"/>
          </a:xfrm>
          <a:prstGeom prst="rect">
            <a:avLst/>
          </a:prstGeom>
        </p:spPr>
        <p:txBody>
          <a:bodyPr anchor="ctr">
            <a:noAutofit/>
          </a:bodyPr>
          <a:lstStyle>
            <a:lvl1pPr algn="l" defTabSz="457200" rtl="0" eaLnBrk="1" latinLnBrk="0" hangingPunct="1">
              <a:spcBef>
                <a:spcPct val="0"/>
              </a:spcBef>
              <a:buNone/>
              <a:defRPr sz="3600" kern="1200">
                <a:solidFill>
                  <a:schemeClr val="accent4"/>
                </a:solidFill>
                <a:latin typeface="+mj-lt"/>
                <a:ea typeface="+mj-ea"/>
                <a:cs typeface="+mj-cs"/>
              </a:defRPr>
            </a:lvl1pPr>
          </a:lstStyle>
          <a:p>
            <a:pPr>
              <a:defRPr/>
            </a:pPr>
            <a:r>
              <a:rPr lang="en-CA" sz="4900" b="1" spc="-120" dirty="0">
                <a:solidFill>
                  <a:schemeClr val="accent1">
                    <a:lumMod val="50000"/>
                  </a:schemeClr>
                </a:solidFill>
              </a:rPr>
              <a:t>Personal Awareness of Change</a:t>
            </a:r>
          </a:p>
        </p:txBody>
      </p:sp>
      <p:sp>
        <p:nvSpPr>
          <p:cNvPr id="40" name="object 29"/>
          <p:cNvSpPr txBox="1"/>
          <p:nvPr/>
        </p:nvSpPr>
        <p:spPr>
          <a:xfrm>
            <a:off x="1981201" y="6453188"/>
            <a:ext cx="2398713" cy="215900"/>
          </a:xfrm>
          <a:prstGeom prst="rect">
            <a:avLst/>
          </a:prstGeom>
        </p:spPr>
        <p:txBody>
          <a:bodyPr lIns="0" tIns="0" rIns="0" bIns="0"/>
          <a:lstStyle/>
          <a:p>
            <a:pPr marL="11397">
              <a:defRPr/>
            </a:pPr>
            <a:r>
              <a:rPr lang="en-CA" sz="800" i="1" spc="-4" dirty="0">
                <a:solidFill>
                  <a:schemeClr val="bg1"/>
                </a:solidFill>
                <a:latin typeface="+mj-lt"/>
                <a:cs typeface="Arial"/>
              </a:rPr>
              <a:t>Source</a:t>
            </a:r>
            <a:r>
              <a:rPr lang="en-CA" sz="800" spc="-4" dirty="0">
                <a:solidFill>
                  <a:schemeClr val="bg1"/>
                </a:solidFill>
                <a:latin typeface="+mj-lt"/>
                <a:cs typeface="Arial"/>
              </a:rPr>
              <a:t>: Bridges Model</a:t>
            </a:r>
            <a:endParaRPr sz="800" dirty="0">
              <a:solidFill>
                <a:schemeClr val="bg1"/>
              </a:solidFill>
              <a:latin typeface="+mj-lt"/>
              <a:cs typeface="Arial"/>
            </a:endParaRPr>
          </a:p>
        </p:txBody>
      </p:sp>
    </p:spTree>
    <p:extLst>
      <p:ext uri="{BB962C8B-B14F-4D97-AF65-F5344CB8AC3E}">
        <p14:creationId xmlns:p14="http://schemas.microsoft.com/office/powerpoint/2010/main" val="3281460714"/>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a:xfrm>
            <a:off x="1981201" y="487046"/>
            <a:ext cx="8229600" cy="701675"/>
          </a:xfrm>
        </p:spPr>
        <p:txBody>
          <a:bodyPr/>
          <a:lstStyle/>
          <a:p>
            <a:pPr eaLnBrk="1" hangingPunct="1"/>
            <a:r>
              <a:rPr lang="en-US" altLang="en-US" sz="3600" b="1" dirty="0">
                <a:latin typeface="Arial" panose="020B0604020202020204" pitchFamily="34" charset="0"/>
                <a:ea typeface="ＭＳ Ｐゴシック" panose="020B0600070205080204" pitchFamily="34" charset="-128"/>
                <a:cs typeface="Arial" panose="020B0604020202020204" pitchFamily="34" charset="0"/>
              </a:rPr>
              <a:t>Common Experiences in Each Phase</a:t>
            </a:r>
          </a:p>
        </p:txBody>
      </p:sp>
      <p:graphicFrame>
        <p:nvGraphicFramePr>
          <p:cNvPr id="6" name="Content Placeholder 5"/>
          <p:cNvGraphicFramePr>
            <a:graphicFrameLocks noGrp="1"/>
          </p:cNvGraphicFramePr>
          <p:nvPr>
            <p:ph idx="1"/>
          </p:nvPr>
        </p:nvGraphicFramePr>
        <p:xfrm>
          <a:off x="1981201" y="1188721"/>
          <a:ext cx="8400361" cy="4912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942437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9856" y="195943"/>
            <a:ext cx="10869024" cy="6368142"/>
          </a:xfrm>
        </p:spPr>
        <p:txBody>
          <a:bodyPr>
            <a:normAutofit/>
          </a:bodyPr>
          <a:lstStyle/>
          <a:p>
            <a:br>
              <a:rPr lang="en-US" dirty="0"/>
            </a:br>
            <a:r>
              <a:rPr lang="en-US" dirty="0">
                <a:latin typeface="Arial" panose="020B0604020202020204" pitchFamily="34" charset="0"/>
                <a:cs typeface="Arial" panose="020B0604020202020204" pitchFamily="34" charset="0"/>
              </a:rPr>
              <a:t>At your current tables:</a:t>
            </a:r>
          </a:p>
          <a:p>
            <a:pPr marL="514350" indent="-514350">
              <a:buAutoNum type="arabicPeriod"/>
            </a:pPr>
            <a:r>
              <a:rPr lang="en-US" dirty="0">
                <a:solidFill>
                  <a:schemeClr val="tx1"/>
                </a:solidFill>
                <a:latin typeface="Arial" panose="020B0604020202020204" pitchFamily="34" charset="0"/>
                <a:cs typeface="Arial" panose="020B0604020202020204" pitchFamily="34" charset="0"/>
              </a:rPr>
              <a:t>Describe clearly and specifically: </a:t>
            </a:r>
          </a:p>
          <a:p>
            <a:pPr marL="0" indent="0">
              <a:buNone/>
            </a:pPr>
            <a:r>
              <a:rPr lang="en-US" dirty="0">
                <a:solidFill>
                  <a:schemeClr val="tx1"/>
                </a:solidFill>
                <a:latin typeface="Arial" panose="020B0604020202020204" pitchFamily="34" charset="0"/>
                <a:cs typeface="Arial" panose="020B0604020202020204" pitchFamily="34" charset="0"/>
              </a:rPr>
              <a:t>“How did you move through the change and emotional triggers …successfully? “</a:t>
            </a:r>
          </a:p>
          <a:p>
            <a:pPr marL="0" indent="0">
              <a:buNone/>
            </a:pPr>
            <a:endParaRPr lang="en-US" dirty="0">
              <a:solidFill>
                <a:schemeClr val="tx1"/>
              </a:solidFill>
              <a:latin typeface="Arial" panose="020B0604020202020204" pitchFamily="34" charset="0"/>
              <a:cs typeface="Arial" panose="020B0604020202020204" pitchFamily="34" charset="0"/>
            </a:endParaRPr>
          </a:p>
          <a:p>
            <a:pPr marL="0" indent="0">
              <a:buNone/>
            </a:pPr>
            <a:r>
              <a:rPr lang="en-US" dirty="0">
                <a:solidFill>
                  <a:schemeClr val="tx1"/>
                </a:solidFill>
                <a:latin typeface="Arial" panose="020B0604020202020204" pitchFamily="34" charset="0"/>
                <a:cs typeface="Arial" panose="020B0604020202020204" pitchFamily="34" charset="0"/>
              </a:rPr>
              <a:t>2.” What is one thing you would do differently next time?”</a:t>
            </a:r>
          </a:p>
          <a:p>
            <a:pPr marL="0" indent="0">
              <a:buNone/>
            </a:pPr>
            <a:endParaRPr lang="en-US" dirty="0">
              <a:solidFill>
                <a:schemeClr val="tx1"/>
              </a:solidFill>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0960" y="3849137"/>
            <a:ext cx="4511040" cy="3008864"/>
          </a:xfrm>
          <a:prstGeom prst="rect">
            <a:avLst/>
          </a:prstGeom>
        </p:spPr>
      </p:pic>
    </p:spTree>
    <p:extLst>
      <p:ext uri="{BB962C8B-B14F-4D97-AF65-F5344CB8AC3E}">
        <p14:creationId xmlns:p14="http://schemas.microsoft.com/office/powerpoint/2010/main" val="17361796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634" name="Group 2"/>
          <p:cNvGrpSpPr>
            <a:grpSpLocks/>
          </p:cNvGrpSpPr>
          <p:nvPr/>
        </p:nvGrpSpPr>
        <p:grpSpPr bwMode="auto">
          <a:xfrm>
            <a:off x="1597250" y="1948205"/>
            <a:ext cx="8613550" cy="4262436"/>
            <a:chOff x="389497" y="1411168"/>
            <a:chExt cx="7908608" cy="4197475"/>
          </a:xfrm>
        </p:grpSpPr>
        <p:grpSp>
          <p:nvGrpSpPr>
            <p:cNvPr id="69637" name="Group 7"/>
            <p:cNvGrpSpPr>
              <a:grpSpLocks/>
            </p:cNvGrpSpPr>
            <p:nvPr/>
          </p:nvGrpSpPr>
          <p:grpSpPr bwMode="auto">
            <a:xfrm>
              <a:off x="1042755" y="1411168"/>
              <a:ext cx="7110160" cy="269304"/>
              <a:chOff x="966787" y="2372522"/>
              <a:chExt cx="7836388" cy="296810"/>
            </a:xfrm>
          </p:grpSpPr>
          <p:sp>
            <p:nvSpPr>
              <p:cNvPr id="15" name="TextBox 14"/>
              <p:cNvSpPr txBox="1"/>
              <p:nvPr/>
            </p:nvSpPr>
            <p:spPr bwMode="auto">
              <a:xfrm>
                <a:off x="967631" y="2372522"/>
                <a:ext cx="957018" cy="297448"/>
              </a:xfrm>
              <a:prstGeom prst="rect">
                <a:avLst/>
              </a:prstGeom>
              <a:noFill/>
            </p:spPr>
            <p:txBody>
              <a:bodyPr>
                <a:spAutoFit/>
              </a:bodyPr>
              <a:lstStyle/>
              <a:p>
                <a:pPr>
                  <a:defRPr/>
                </a:pPr>
                <a:r>
                  <a:rPr lang="en-AU" sz="1150" b="1" dirty="0">
                    <a:solidFill>
                      <a:srgbClr val="005495"/>
                    </a:solidFill>
                    <a:latin typeface="+mj-lt"/>
                    <a:cs typeface="Arial" panose="020B0604020202020204" pitchFamily="34" charset="0"/>
                  </a:rPr>
                  <a:t>ENDINGS</a:t>
                </a:r>
              </a:p>
            </p:txBody>
          </p:sp>
          <p:sp>
            <p:nvSpPr>
              <p:cNvPr id="16" name="TextBox 15"/>
              <p:cNvSpPr txBox="1"/>
              <p:nvPr/>
            </p:nvSpPr>
            <p:spPr bwMode="auto">
              <a:xfrm>
                <a:off x="7266106" y="2372522"/>
                <a:ext cx="1537877" cy="297448"/>
              </a:xfrm>
              <a:prstGeom prst="rect">
                <a:avLst/>
              </a:prstGeom>
              <a:noFill/>
            </p:spPr>
            <p:txBody>
              <a:bodyPr>
                <a:spAutoFit/>
              </a:bodyPr>
              <a:lstStyle/>
              <a:p>
                <a:pPr algn="r">
                  <a:defRPr/>
                </a:pPr>
                <a:r>
                  <a:rPr lang="en-AU" sz="1150" b="1" dirty="0">
                    <a:solidFill>
                      <a:srgbClr val="005495"/>
                    </a:solidFill>
                    <a:latin typeface="+mj-lt"/>
                    <a:cs typeface="Arial" panose="020B0604020202020204" pitchFamily="34" charset="0"/>
                  </a:rPr>
                  <a:t>NEW BEGINNINGS</a:t>
                </a:r>
              </a:p>
            </p:txBody>
          </p:sp>
          <p:sp>
            <p:nvSpPr>
              <p:cNvPr id="17" name="TextBox 16"/>
              <p:cNvSpPr txBox="1"/>
              <p:nvPr/>
            </p:nvSpPr>
            <p:spPr bwMode="auto">
              <a:xfrm>
                <a:off x="3826439" y="2372522"/>
                <a:ext cx="1537877" cy="297448"/>
              </a:xfrm>
              <a:prstGeom prst="rect">
                <a:avLst/>
              </a:prstGeom>
              <a:noFill/>
            </p:spPr>
            <p:txBody>
              <a:bodyPr>
                <a:spAutoFit/>
              </a:bodyPr>
              <a:lstStyle/>
              <a:p>
                <a:pPr algn="ctr">
                  <a:defRPr/>
                </a:pPr>
                <a:r>
                  <a:rPr lang="en-AU" sz="1150" b="1" dirty="0">
                    <a:solidFill>
                      <a:srgbClr val="005495"/>
                    </a:solidFill>
                    <a:latin typeface="+mj-lt"/>
                    <a:cs typeface="Arial" panose="020B0604020202020204" pitchFamily="34" charset="0"/>
                  </a:rPr>
                  <a:t>EXPLORATION</a:t>
                </a:r>
              </a:p>
            </p:txBody>
          </p:sp>
          <p:cxnSp>
            <p:nvCxnSpPr>
              <p:cNvPr id="69666" name="Straight Arrow Connector 17"/>
              <p:cNvCxnSpPr>
                <a:cxnSpLocks noChangeShapeType="1"/>
              </p:cNvCxnSpPr>
              <p:nvPr/>
            </p:nvCxnSpPr>
            <p:spPr bwMode="auto">
              <a:xfrm>
                <a:off x="2348869" y="2526410"/>
                <a:ext cx="1052052" cy="0"/>
              </a:xfrm>
              <a:prstGeom prst="straightConnector1">
                <a:avLst/>
              </a:prstGeom>
              <a:noFill/>
              <a:ln w="28575" algn="ctr">
                <a:solidFill>
                  <a:srgbClr val="005294"/>
                </a:solidFill>
                <a:round/>
                <a:headEnd/>
                <a:tailEnd type="stealth" w="lg" len="lg"/>
              </a:ln>
              <a:extLst>
                <a:ext uri="{909E8E84-426E-40DD-AFC4-6F175D3DCCD1}">
                  <a14:hiddenFill xmlns:a14="http://schemas.microsoft.com/office/drawing/2010/main">
                    <a:noFill/>
                  </a14:hiddenFill>
                </a:ext>
              </a:extLst>
            </p:spPr>
          </p:cxnSp>
          <p:cxnSp>
            <p:nvCxnSpPr>
              <p:cNvPr id="69667" name="Straight Arrow Connector 18"/>
              <p:cNvCxnSpPr>
                <a:cxnSpLocks noChangeShapeType="1"/>
              </p:cNvCxnSpPr>
              <p:nvPr/>
            </p:nvCxnSpPr>
            <p:spPr bwMode="auto">
              <a:xfrm>
                <a:off x="5787759" y="2526410"/>
                <a:ext cx="1052052" cy="0"/>
              </a:xfrm>
              <a:prstGeom prst="straightConnector1">
                <a:avLst/>
              </a:prstGeom>
              <a:noFill/>
              <a:ln w="28575" algn="ctr">
                <a:solidFill>
                  <a:srgbClr val="005294"/>
                </a:solidFill>
                <a:round/>
                <a:headEnd/>
                <a:tailEnd type="stealth" w="lg" len="lg"/>
              </a:ln>
              <a:extLst>
                <a:ext uri="{909E8E84-426E-40DD-AFC4-6F175D3DCCD1}">
                  <a14:hiddenFill xmlns:a14="http://schemas.microsoft.com/office/drawing/2010/main">
                    <a:noFill/>
                  </a14:hiddenFill>
                </a:ext>
              </a:extLst>
            </p:spPr>
          </p:cxnSp>
        </p:grpSp>
        <p:grpSp>
          <p:nvGrpSpPr>
            <p:cNvPr id="69638" name="Group 8"/>
            <p:cNvGrpSpPr>
              <a:grpSpLocks/>
            </p:cNvGrpSpPr>
            <p:nvPr/>
          </p:nvGrpSpPr>
          <p:grpSpPr bwMode="auto">
            <a:xfrm>
              <a:off x="389497" y="1582274"/>
              <a:ext cx="805172" cy="3899251"/>
              <a:chOff x="129228" y="2543628"/>
              <a:chExt cx="887413" cy="4297524"/>
            </a:xfrm>
          </p:grpSpPr>
          <p:sp>
            <p:nvSpPr>
              <p:cNvPr id="69658" name="TextBox 9"/>
              <p:cNvSpPr txBox="1">
                <a:spLocks noChangeArrowheads="1"/>
              </p:cNvSpPr>
              <p:nvPr/>
            </p:nvSpPr>
            <p:spPr bwMode="auto">
              <a:xfrm>
                <a:off x="129228" y="2543628"/>
                <a:ext cx="887413" cy="339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AU" altLang="en-US" sz="1400" b="1">
                    <a:solidFill>
                      <a:srgbClr val="005495"/>
                    </a:solidFill>
                    <a:ea typeface="ＭＳ Ｐゴシック" panose="020B0600070205080204" pitchFamily="34" charset="-128"/>
                  </a:rPr>
                  <a:t>+</a:t>
                </a:r>
              </a:p>
            </p:txBody>
          </p:sp>
          <p:sp>
            <p:nvSpPr>
              <p:cNvPr id="69659" name="TextBox 10"/>
              <p:cNvSpPr txBox="1">
                <a:spLocks noChangeArrowheads="1"/>
              </p:cNvSpPr>
              <p:nvPr/>
            </p:nvSpPr>
            <p:spPr bwMode="auto">
              <a:xfrm>
                <a:off x="129228" y="6434096"/>
                <a:ext cx="887412" cy="407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AU" altLang="en-US" b="1">
                    <a:solidFill>
                      <a:srgbClr val="005495"/>
                    </a:solidFill>
                    <a:ea typeface="ＭＳ Ｐゴシック" panose="020B0600070205080204" pitchFamily="34" charset="-128"/>
                  </a:rPr>
                  <a:t>-</a:t>
                </a:r>
              </a:p>
            </p:txBody>
          </p:sp>
          <p:sp>
            <p:nvSpPr>
              <p:cNvPr id="12" name="TextBox 11"/>
              <p:cNvSpPr txBox="1"/>
              <p:nvPr/>
            </p:nvSpPr>
            <p:spPr>
              <a:xfrm rot="16200000">
                <a:off x="17200" y="4577175"/>
                <a:ext cx="1569482" cy="288680"/>
              </a:xfrm>
              <a:prstGeom prst="rect">
                <a:avLst/>
              </a:prstGeom>
              <a:noFill/>
            </p:spPr>
            <p:txBody>
              <a:bodyPr>
                <a:spAutoFit/>
              </a:bodyPr>
              <a:lstStyle/>
              <a:p>
                <a:pPr algn="ctr">
                  <a:defRPr/>
                </a:pPr>
                <a:r>
                  <a:rPr lang="en-AU" sz="1100" dirty="0">
                    <a:solidFill>
                      <a:srgbClr val="005495"/>
                    </a:solidFill>
                    <a:latin typeface="+mj-lt"/>
                    <a:cs typeface="Arial" panose="020B0604020202020204" pitchFamily="34" charset="0"/>
                  </a:rPr>
                  <a:t>Productivity</a:t>
                </a:r>
              </a:p>
            </p:txBody>
          </p:sp>
          <p:sp>
            <p:nvSpPr>
              <p:cNvPr id="13" name="TextBox 12"/>
              <p:cNvSpPr txBox="1"/>
              <p:nvPr/>
            </p:nvSpPr>
            <p:spPr>
              <a:xfrm rot="16200000">
                <a:off x="-440315" y="4572801"/>
                <a:ext cx="1565983" cy="286931"/>
              </a:xfrm>
              <a:prstGeom prst="rect">
                <a:avLst/>
              </a:prstGeom>
              <a:noFill/>
            </p:spPr>
            <p:txBody>
              <a:bodyPr>
                <a:spAutoFit/>
              </a:bodyPr>
              <a:lstStyle/>
              <a:p>
                <a:pPr algn="ctr">
                  <a:defRPr/>
                </a:pPr>
                <a:r>
                  <a:rPr lang="en-AU" sz="1100" dirty="0">
                    <a:solidFill>
                      <a:srgbClr val="005495"/>
                    </a:solidFill>
                    <a:latin typeface="+mj-lt"/>
                    <a:cs typeface="Arial" panose="020B0604020202020204" pitchFamily="34" charset="0"/>
                  </a:rPr>
                  <a:t>Morale</a:t>
                </a:r>
              </a:p>
            </p:txBody>
          </p:sp>
          <p:sp>
            <p:nvSpPr>
              <p:cNvPr id="69662" name="Up-Down Arrow 13"/>
              <p:cNvSpPr>
                <a:spLocks noChangeArrowheads="1"/>
              </p:cNvSpPr>
              <p:nvPr/>
            </p:nvSpPr>
            <p:spPr bwMode="auto">
              <a:xfrm>
                <a:off x="441889" y="2914653"/>
                <a:ext cx="262091" cy="3565155"/>
              </a:xfrm>
              <a:prstGeom prst="upDownArrow">
                <a:avLst>
                  <a:gd name="adj1" fmla="val 50000"/>
                  <a:gd name="adj2" fmla="val 62094"/>
                </a:avLst>
              </a:prstGeom>
              <a:gradFill rotWithShape="1">
                <a:gsLst>
                  <a:gs pos="0">
                    <a:srgbClr val="93D8FF"/>
                  </a:gs>
                  <a:gs pos="100000">
                    <a:srgbClr val="005294"/>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AU" altLang="en-US" sz="2400">
                  <a:latin typeface="Arial" panose="020B0604020202020204" pitchFamily="34" charset="0"/>
                  <a:ea typeface="ＭＳ Ｐゴシック" panose="020B0600070205080204" pitchFamily="34" charset="-128"/>
                </a:endParaRPr>
              </a:p>
            </p:txBody>
          </p:sp>
        </p:grpSp>
        <p:grpSp>
          <p:nvGrpSpPr>
            <p:cNvPr id="69639" name="Group 12"/>
            <p:cNvGrpSpPr>
              <a:grpSpLocks/>
            </p:cNvGrpSpPr>
            <p:nvPr/>
          </p:nvGrpSpPr>
          <p:grpSpPr bwMode="auto">
            <a:xfrm>
              <a:off x="792658" y="2060849"/>
              <a:ext cx="7505447" cy="3547794"/>
              <a:chOff x="-66601" y="2280839"/>
              <a:chExt cx="9174039" cy="4123183"/>
            </a:xfrm>
          </p:grpSpPr>
          <p:sp>
            <p:nvSpPr>
              <p:cNvPr id="58" name="Freeform 6" descr="© INSCALE GmbH, 21.06.2010"/>
              <p:cNvSpPr>
                <a:spLocks/>
              </p:cNvSpPr>
              <p:nvPr/>
            </p:nvSpPr>
            <p:spPr bwMode="gray">
              <a:xfrm flipV="1">
                <a:off x="835720" y="2280404"/>
                <a:ext cx="3758461" cy="3747234"/>
              </a:xfrm>
              <a:custGeom>
                <a:avLst/>
                <a:gdLst>
                  <a:gd name="T0" fmla="*/ 0 w 3696"/>
                  <a:gd name="T1" fmla="*/ 2147483647 h 2360"/>
                  <a:gd name="T2" fmla="*/ 2147483647 w 3696"/>
                  <a:gd name="T3" fmla="*/ 0 h 2360"/>
                  <a:gd name="T4" fmla="*/ 0 60000 65536"/>
                  <a:gd name="T5" fmla="*/ 0 60000 65536"/>
                  <a:gd name="T6" fmla="*/ 0 w 3696"/>
                  <a:gd name="T7" fmla="*/ 0 h 2360"/>
                  <a:gd name="T8" fmla="*/ 3696 w 3696"/>
                  <a:gd name="T9" fmla="*/ 2360 h 2360"/>
                </a:gdLst>
                <a:ahLst/>
                <a:cxnLst>
                  <a:cxn ang="T4">
                    <a:pos x="T0" y="T1"/>
                  </a:cxn>
                  <a:cxn ang="T5">
                    <a:pos x="T2" y="T3"/>
                  </a:cxn>
                </a:cxnLst>
                <a:rect l="T6" t="T7" r="T8" b="T9"/>
                <a:pathLst>
                  <a:path w="3696" h="2360">
                    <a:moveTo>
                      <a:pt x="0" y="2360"/>
                    </a:moveTo>
                    <a:cubicBezTo>
                      <a:pt x="2720" y="2345"/>
                      <a:pt x="1310" y="24"/>
                      <a:pt x="3696" y="0"/>
                    </a:cubicBezTo>
                  </a:path>
                </a:pathLst>
              </a:custGeom>
              <a:noFill/>
              <a:ln w="38100">
                <a:solidFill>
                  <a:schemeClr val="accent1">
                    <a:lumMod val="50000"/>
                  </a:schemeClr>
                </a:solidFill>
                <a:miter lim="800000"/>
                <a:headEnd/>
                <a:tailEnd/>
              </a:ln>
              <a:extLst>
                <a:ext uri="{909E8E84-426E-40DD-AFC4-6F175D3DCCD1}">
                  <a14:hiddenFill xmlns:a14="http://schemas.microsoft.com/office/drawing/2010/main">
                    <a:solidFill>
                      <a:srgbClr val="FFFFFF"/>
                    </a:solidFill>
                  </a14:hiddenFill>
                </a:ext>
              </a:extLst>
            </p:spPr>
            <p:txBody>
              <a:bodyPr/>
              <a:lstStyle/>
              <a:p>
                <a:pPr>
                  <a:defRPr/>
                </a:pPr>
                <a:endParaRPr lang="en-AU" sz="1250" dirty="0">
                  <a:latin typeface="+mj-lt"/>
                  <a:cs typeface="Arial" panose="020B0604020202020204" pitchFamily="34" charset="0"/>
                </a:endParaRPr>
              </a:p>
            </p:txBody>
          </p:sp>
          <p:sp>
            <p:nvSpPr>
              <p:cNvPr id="59" name="Freeform 6" descr="© INSCALE GmbH, 21.06.2010"/>
              <p:cNvSpPr>
                <a:spLocks/>
              </p:cNvSpPr>
              <p:nvPr/>
            </p:nvSpPr>
            <p:spPr bwMode="gray">
              <a:xfrm flipH="1" flipV="1">
                <a:off x="4537910" y="2280404"/>
                <a:ext cx="3758461" cy="3747234"/>
              </a:xfrm>
              <a:custGeom>
                <a:avLst/>
                <a:gdLst>
                  <a:gd name="T0" fmla="*/ 0 w 3696"/>
                  <a:gd name="T1" fmla="*/ 2147483647 h 2360"/>
                  <a:gd name="T2" fmla="*/ 2147483647 w 3696"/>
                  <a:gd name="T3" fmla="*/ 0 h 2360"/>
                  <a:gd name="T4" fmla="*/ 0 60000 65536"/>
                  <a:gd name="T5" fmla="*/ 0 60000 65536"/>
                  <a:gd name="T6" fmla="*/ 0 w 3696"/>
                  <a:gd name="T7" fmla="*/ 0 h 2360"/>
                  <a:gd name="T8" fmla="*/ 3696 w 3696"/>
                  <a:gd name="T9" fmla="*/ 2360 h 2360"/>
                </a:gdLst>
                <a:ahLst/>
                <a:cxnLst>
                  <a:cxn ang="T4">
                    <a:pos x="T0" y="T1"/>
                  </a:cxn>
                  <a:cxn ang="T5">
                    <a:pos x="T2" y="T3"/>
                  </a:cxn>
                </a:cxnLst>
                <a:rect l="T6" t="T7" r="T8" b="T9"/>
                <a:pathLst>
                  <a:path w="3696" h="2360">
                    <a:moveTo>
                      <a:pt x="0" y="2360"/>
                    </a:moveTo>
                    <a:cubicBezTo>
                      <a:pt x="2720" y="2345"/>
                      <a:pt x="1310" y="24"/>
                      <a:pt x="3696" y="0"/>
                    </a:cubicBezTo>
                  </a:path>
                </a:pathLst>
              </a:custGeom>
              <a:noFill/>
              <a:ln w="38100">
                <a:solidFill>
                  <a:schemeClr val="accent1">
                    <a:lumMod val="50000"/>
                  </a:schemeClr>
                </a:solidFill>
                <a:miter lim="800000"/>
                <a:headEnd/>
                <a:tailEnd/>
              </a:ln>
              <a:extLst>
                <a:ext uri="{909E8E84-426E-40DD-AFC4-6F175D3DCCD1}">
                  <a14:hiddenFill xmlns:a14="http://schemas.microsoft.com/office/drawing/2010/main">
                    <a:solidFill>
                      <a:srgbClr val="FFFFFF"/>
                    </a:solidFill>
                  </a14:hiddenFill>
                </a:ext>
              </a:extLst>
            </p:spPr>
            <p:txBody>
              <a:bodyPr/>
              <a:lstStyle/>
              <a:p>
                <a:pPr>
                  <a:defRPr/>
                </a:pPr>
                <a:endParaRPr lang="en-AU" sz="1250" dirty="0">
                  <a:latin typeface="+mj-lt"/>
                  <a:cs typeface="Arial" panose="020B0604020202020204" pitchFamily="34" charset="0"/>
                </a:endParaRPr>
              </a:p>
            </p:txBody>
          </p:sp>
          <p:sp>
            <p:nvSpPr>
              <p:cNvPr id="60" name="TextBox 59"/>
              <p:cNvSpPr txBox="1"/>
              <p:nvPr/>
            </p:nvSpPr>
            <p:spPr>
              <a:xfrm>
                <a:off x="-66542" y="2389260"/>
                <a:ext cx="1627954" cy="330259"/>
              </a:xfrm>
              <a:prstGeom prst="rect">
                <a:avLst/>
              </a:prstGeom>
              <a:noFill/>
            </p:spPr>
            <p:txBody>
              <a:bodyPr>
                <a:spAutoFit/>
              </a:bodyPr>
              <a:lstStyle/>
              <a:p>
                <a:pPr algn="r">
                  <a:defRPr/>
                </a:pPr>
                <a:r>
                  <a:rPr lang="en-AU" sz="1250" dirty="0">
                    <a:latin typeface="+mj-lt"/>
                    <a:cs typeface="Arial" panose="020B0604020202020204" pitchFamily="34" charset="0"/>
                  </a:rPr>
                  <a:t>Be Empathetic</a:t>
                </a:r>
              </a:p>
            </p:txBody>
          </p:sp>
          <p:sp>
            <p:nvSpPr>
              <p:cNvPr id="61" name="TextBox 60"/>
              <p:cNvSpPr txBox="1"/>
              <p:nvPr/>
            </p:nvSpPr>
            <p:spPr>
              <a:xfrm>
                <a:off x="176001" y="2824684"/>
                <a:ext cx="1930650" cy="332103"/>
              </a:xfrm>
              <a:prstGeom prst="rect">
                <a:avLst/>
              </a:prstGeom>
              <a:noFill/>
            </p:spPr>
            <p:txBody>
              <a:bodyPr>
                <a:spAutoFit/>
              </a:bodyPr>
              <a:lstStyle/>
              <a:p>
                <a:pPr algn="r">
                  <a:defRPr/>
                </a:pPr>
                <a:r>
                  <a:rPr lang="en-AU" sz="1250" dirty="0">
                    <a:latin typeface="+mj-lt"/>
                    <a:cs typeface="Arial" panose="020B0604020202020204" pitchFamily="34" charset="0"/>
                  </a:rPr>
                  <a:t>Mark the Ending</a:t>
                </a:r>
              </a:p>
            </p:txBody>
          </p:sp>
          <p:sp>
            <p:nvSpPr>
              <p:cNvPr id="62" name="TextBox 61"/>
              <p:cNvSpPr txBox="1"/>
              <p:nvPr/>
            </p:nvSpPr>
            <p:spPr>
              <a:xfrm>
                <a:off x="354513" y="3330220"/>
                <a:ext cx="2083937" cy="330259"/>
              </a:xfrm>
              <a:prstGeom prst="rect">
                <a:avLst/>
              </a:prstGeom>
              <a:noFill/>
            </p:spPr>
            <p:txBody>
              <a:bodyPr>
                <a:spAutoFit/>
              </a:bodyPr>
              <a:lstStyle/>
              <a:p>
                <a:pPr algn="r">
                  <a:defRPr/>
                </a:pPr>
                <a:r>
                  <a:rPr lang="en-AU" sz="1250" dirty="0">
                    <a:latin typeface="+mj-lt"/>
                    <a:cs typeface="Arial" panose="020B0604020202020204" pitchFamily="34" charset="0"/>
                  </a:rPr>
                  <a:t>Acknowledge Losses</a:t>
                </a:r>
              </a:p>
            </p:txBody>
          </p:sp>
          <p:sp>
            <p:nvSpPr>
              <p:cNvPr id="63" name="TextBox 62"/>
              <p:cNvSpPr txBox="1"/>
              <p:nvPr/>
            </p:nvSpPr>
            <p:spPr>
              <a:xfrm>
                <a:off x="-12212" y="3865275"/>
                <a:ext cx="2673804" cy="332103"/>
              </a:xfrm>
              <a:prstGeom prst="rect">
                <a:avLst/>
              </a:prstGeom>
              <a:noFill/>
            </p:spPr>
            <p:txBody>
              <a:bodyPr>
                <a:spAutoFit/>
              </a:bodyPr>
              <a:lstStyle/>
              <a:p>
                <a:pPr algn="r">
                  <a:defRPr/>
                </a:pPr>
                <a:r>
                  <a:rPr lang="en-AU" sz="1250" dirty="0">
                    <a:latin typeface="+mj-lt"/>
                    <a:cs typeface="Arial" panose="020B0604020202020204" pitchFamily="34" charset="0"/>
                  </a:rPr>
                  <a:t>Reinforce need for Change</a:t>
                </a:r>
              </a:p>
            </p:txBody>
          </p:sp>
          <p:sp>
            <p:nvSpPr>
              <p:cNvPr id="64" name="TextBox 63"/>
              <p:cNvSpPr txBox="1"/>
              <p:nvPr/>
            </p:nvSpPr>
            <p:spPr>
              <a:xfrm>
                <a:off x="1140356" y="4429851"/>
                <a:ext cx="1701687" cy="330259"/>
              </a:xfrm>
              <a:prstGeom prst="rect">
                <a:avLst/>
              </a:prstGeom>
              <a:noFill/>
            </p:spPr>
            <p:txBody>
              <a:bodyPr>
                <a:spAutoFit/>
              </a:bodyPr>
              <a:lstStyle/>
              <a:p>
                <a:pPr algn="r">
                  <a:defRPr/>
                </a:pPr>
                <a:r>
                  <a:rPr lang="en-AU" sz="1250" dirty="0">
                    <a:latin typeface="+mj-lt"/>
                    <a:cs typeface="Arial" panose="020B0604020202020204" pitchFamily="34" charset="0"/>
                  </a:rPr>
                  <a:t>Share Information</a:t>
                </a:r>
              </a:p>
            </p:txBody>
          </p:sp>
          <p:sp>
            <p:nvSpPr>
              <p:cNvPr id="65" name="TextBox 64"/>
              <p:cNvSpPr txBox="1"/>
              <p:nvPr/>
            </p:nvSpPr>
            <p:spPr>
              <a:xfrm>
                <a:off x="1322749" y="4990737"/>
                <a:ext cx="1734674" cy="330259"/>
              </a:xfrm>
              <a:prstGeom prst="rect">
                <a:avLst/>
              </a:prstGeom>
              <a:noFill/>
            </p:spPr>
            <p:txBody>
              <a:bodyPr>
                <a:spAutoFit/>
              </a:bodyPr>
              <a:lstStyle/>
              <a:p>
                <a:pPr algn="r">
                  <a:defRPr/>
                </a:pPr>
                <a:r>
                  <a:rPr lang="en-AU" sz="1250" dirty="0">
                    <a:latin typeface="+mj-lt"/>
                    <a:cs typeface="Arial" panose="020B0604020202020204" pitchFamily="34" charset="0"/>
                  </a:rPr>
                  <a:t>Provide Structure</a:t>
                </a:r>
              </a:p>
            </p:txBody>
          </p:sp>
          <p:sp>
            <p:nvSpPr>
              <p:cNvPr id="66" name="TextBox 65"/>
              <p:cNvSpPr txBox="1"/>
              <p:nvPr/>
            </p:nvSpPr>
            <p:spPr>
              <a:xfrm>
                <a:off x="1276181" y="5538709"/>
                <a:ext cx="2138267" cy="330258"/>
              </a:xfrm>
              <a:prstGeom prst="rect">
                <a:avLst/>
              </a:prstGeom>
              <a:noFill/>
            </p:spPr>
            <p:txBody>
              <a:bodyPr>
                <a:spAutoFit/>
              </a:bodyPr>
              <a:lstStyle/>
              <a:p>
                <a:pPr algn="r">
                  <a:defRPr/>
                </a:pPr>
                <a:r>
                  <a:rPr lang="en-AU" sz="1250" dirty="0">
                    <a:latin typeface="+mj-lt"/>
                    <a:cs typeface="Arial" panose="020B0604020202020204" pitchFamily="34" charset="0"/>
                  </a:rPr>
                  <a:t>Celebrate Progress</a:t>
                </a:r>
              </a:p>
            </p:txBody>
          </p:sp>
          <p:sp>
            <p:nvSpPr>
              <p:cNvPr id="67" name="TextBox 66"/>
              <p:cNvSpPr txBox="1"/>
              <p:nvPr/>
            </p:nvSpPr>
            <p:spPr>
              <a:xfrm>
                <a:off x="1844703" y="6073764"/>
                <a:ext cx="2425439" cy="330258"/>
              </a:xfrm>
              <a:prstGeom prst="rect">
                <a:avLst/>
              </a:prstGeom>
              <a:noFill/>
            </p:spPr>
            <p:txBody>
              <a:bodyPr>
                <a:spAutoFit/>
              </a:bodyPr>
              <a:lstStyle/>
              <a:p>
                <a:pPr algn="r">
                  <a:defRPr/>
                </a:pPr>
                <a:r>
                  <a:rPr lang="en-AU" sz="1250" dirty="0">
                    <a:latin typeface="+mj-lt"/>
                    <a:cs typeface="Arial" panose="020B0604020202020204" pitchFamily="34" charset="0"/>
                  </a:rPr>
                  <a:t>Ensure Meaningful Work</a:t>
                </a:r>
              </a:p>
            </p:txBody>
          </p:sp>
          <p:sp>
            <p:nvSpPr>
              <p:cNvPr id="68" name="TextBox 67"/>
              <p:cNvSpPr txBox="1"/>
              <p:nvPr/>
            </p:nvSpPr>
            <p:spPr>
              <a:xfrm>
                <a:off x="7363062" y="2525791"/>
                <a:ext cx="1744376" cy="330259"/>
              </a:xfrm>
              <a:prstGeom prst="rect">
                <a:avLst/>
              </a:prstGeom>
              <a:noFill/>
            </p:spPr>
            <p:txBody>
              <a:bodyPr>
                <a:spAutoFit/>
              </a:bodyPr>
              <a:lstStyle/>
              <a:p>
                <a:pPr>
                  <a:defRPr/>
                </a:pPr>
                <a:r>
                  <a:rPr lang="en-AU" sz="1250" dirty="0">
                    <a:latin typeface="+mj-lt"/>
                    <a:cs typeface="Arial" panose="020B0604020202020204" pitchFamily="34" charset="0"/>
                  </a:rPr>
                  <a:t>Celebrate Success</a:t>
                </a:r>
              </a:p>
            </p:txBody>
          </p:sp>
          <p:sp>
            <p:nvSpPr>
              <p:cNvPr id="69" name="TextBox 68"/>
              <p:cNvSpPr txBox="1"/>
              <p:nvPr/>
            </p:nvSpPr>
            <p:spPr>
              <a:xfrm>
                <a:off x="6874093" y="2979666"/>
                <a:ext cx="1905425" cy="330259"/>
              </a:xfrm>
              <a:prstGeom prst="rect">
                <a:avLst/>
              </a:prstGeom>
              <a:noFill/>
            </p:spPr>
            <p:txBody>
              <a:bodyPr>
                <a:spAutoFit/>
              </a:bodyPr>
              <a:lstStyle/>
              <a:p>
                <a:pPr>
                  <a:defRPr/>
                </a:pPr>
                <a:r>
                  <a:rPr lang="en-AU" sz="1250" dirty="0">
                    <a:latin typeface="+mj-lt"/>
                    <a:cs typeface="Arial" panose="020B0604020202020204" pitchFamily="34" charset="0"/>
                  </a:rPr>
                  <a:t>Build Alliances</a:t>
                </a:r>
              </a:p>
            </p:txBody>
          </p:sp>
          <p:sp>
            <p:nvSpPr>
              <p:cNvPr id="70" name="TextBox 69"/>
              <p:cNvSpPr txBox="1"/>
              <p:nvPr/>
            </p:nvSpPr>
            <p:spPr>
              <a:xfrm>
                <a:off x="6621848" y="3431696"/>
                <a:ext cx="2305137" cy="330258"/>
              </a:xfrm>
              <a:prstGeom prst="rect">
                <a:avLst/>
              </a:prstGeom>
              <a:noFill/>
            </p:spPr>
            <p:txBody>
              <a:bodyPr>
                <a:spAutoFit/>
              </a:bodyPr>
              <a:lstStyle/>
              <a:p>
                <a:pPr>
                  <a:defRPr/>
                </a:pPr>
                <a:r>
                  <a:rPr lang="en-AU" sz="1250" dirty="0">
                    <a:latin typeface="+mj-lt"/>
                    <a:cs typeface="Arial" panose="020B0604020202020204" pitchFamily="34" charset="0"/>
                  </a:rPr>
                  <a:t>Discuss the New Future</a:t>
                </a:r>
              </a:p>
            </p:txBody>
          </p:sp>
          <p:sp>
            <p:nvSpPr>
              <p:cNvPr id="71" name="TextBox 70"/>
              <p:cNvSpPr txBox="1"/>
              <p:nvPr/>
            </p:nvSpPr>
            <p:spPr>
              <a:xfrm>
                <a:off x="6476322" y="3876345"/>
                <a:ext cx="2285734" cy="330259"/>
              </a:xfrm>
              <a:prstGeom prst="rect">
                <a:avLst/>
              </a:prstGeom>
              <a:noFill/>
            </p:spPr>
            <p:txBody>
              <a:bodyPr>
                <a:spAutoFit/>
              </a:bodyPr>
              <a:lstStyle/>
              <a:p>
                <a:pPr>
                  <a:defRPr/>
                </a:pPr>
                <a:r>
                  <a:rPr lang="en-AU" sz="1250" dirty="0">
                    <a:latin typeface="+mj-lt"/>
                    <a:cs typeface="Arial" panose="020B0604020202020204" pitchFamily="34" charset="0"/>
                  </a:rPr>
                  <a:t>Challenge to Take Action</a:t>
                </a:r>
              </a:p>
            </p:txBody>
          </p:sp>
          <p:sp>
            <p:nvSpPr>
              <p:cNvPr id="72" name="TextBox 71"/>
              <p:cNvSpPr txBox="1"/>
              <p:nvPr/>
            </p:nvSpPr>
            <p:spPr>
              <a:xfrm>
                <a:off x="6297810" y="4439077"/>
                <a:ext cx="2646639" cy="330258"/>
              </a:xfrm>
              <a:prstGeom prst="rect">
                <a:avLst/>
              </a:prstGeom>
              <a:noFill/>
            </p:spPr>
            <p:txBody>
              <a:bodyPr>
                <a:spAutoFit/>
              </a:bodyPr>
              <a:lstStyle/>
              <a:p>
                <a:pPr>
                  <a:defRPr/>
                </a:pPr>
                <a:r>
                  <a:rPr lang="en-AU" sz="1250" dirty="0">
                    <a:latin typeface="+mj-lt"/>
                    <a:cs typeface="Arial" panose="020B0604020202020204" pitchFamily="34" charset="0"/>
                  </a:rPr>
                  <a:t>Provide Training</a:t>
                </a:r>
              </a:p>
            </p:txBody>
          </p:sp>
          <p:sp>
            <p:nvSpPr>
              <p:cNvPr id="73" name="TextBox 72"/>
              <p:cNvSpPr txBox="1"/>
              <p:nvPr/>
            </p:nvSpPr>
            <p:spPr>
              <a:xfrm>
                <a:off x="5816602" y="5546089"/>
                <a:ext cx="3166653" cy="332103"/>
              </a:xfrm>
              <a:prstGeom prst="rect">
                <a:avLst/>
              </a:prstGeom>
              <a:noFill/>
            </p:spPr>
            <p:txBody>
              <a:bodyPr>
                <a:spAutoFit/>
              </a:bodyPr>
              <a:lstStyle/>
              <a:p>
                <a:pPr>
                  <a:defRPr/>
                </a:pPr>
                <a:r>
                  <a:rPr lang="en-AU" sz="1250" dirty="0">
                    <a:latin typeface="+mj-lt"/>
                    <a:cs typeface="Arial" panose="020B0604020202020204" pitchFamily="34" charset="0"/>
                  </a:rPr>
                  <a:t>Encourage Personal Responsibility</a:t>
                </a:r>
              </a:p>
            </p:txBody>
          </p:sp>
          <p:sp>
            <p:nvSpPr>
              <p:cNvPr id="74" name="TextBox 73"/>
              <p:cNvSpPr txBox="1"/>
              <p:nvPr/>
            </p:nvSpPr>
            <p:spPr>
              <a:xfrm>
                <a:off x="6109595" y="4990737"/>
                <a:ext cx="2908587" cy="330259"/>
              </a:xfrm>
              <a:prstGeom prst="rect">
                <a:avLst/>
              </a:prstGeom>
              <a:noFill/>
            </p:spPr>
            <p:txBody>
              <a:bodyPr>
                <a:spAutoFit/>
              </a:bodyPr>
              <a:lstStyle/>
              <a:p>
                <a:pPr>
                  <a:defRPr/>
                </a:pPr>
                <a:r>
                  <a:rPr lang="en-AU" sz="1250" dirty="0">
                    <a:latin typeface="+mj-lt"/>
                    <a:cs typeface="Arial" panose="020B0604020202020204" pitchFamily="34" charset="0"/>
                  </a:rPr>
                  <a:t>Define Roles &amp; Responsibilities</a:t>
                </a:r>
              </a:p>
            </p:txBody>
          </p:sp>
          <p:sp>
            <p:nvSpPr>
              <p:cNvPr id="75" name="TextBox 74"/>
              <p:cNvSpPr txBox="1"/>
              <p:nvPr/>
            </p:nvSpPr>
            <p:spPr>
              <a:xfrm>
                <a:off x="4914339" y="6073764"/>
                <a:ext cx="1781242" cy="330258"/>
              </a:xfrm>
              <a:prstGeom prst="rect">
                <a:avLst/>
              </a:prstGeom>
              <a:noFill/>
            </p:spPr>
            <p:txBody>
              <a:bodyPr>
                <a:spAutoFit/>
              </a:bodyPr>
              <a:lstStyle/>
              <a:p>
                <a:pPr>
                  <a:defRPr/>
                </a:pPr>
                <a:r>
                  <a:rPr lang="en-AU" sz="1250" dirty="0">
                    <a:latin typeface="+mj-lt"/>
                    <a:cs typeface="Arial" panose="020B0604020202020204" pitchFamily="34" charset="0"/>
                  </a:rPr>
                  <a:t>Be Approachable</a:t>
                </a:r>
              </a:p>
            </p:txBody>
          </p:sp>
        </p:grpSp>
      </p:grpSp>
      <p:sp>
        <p:nvSpPr>
          <p:cNvPr id="37" name="Title 1"/>
          <p:cNvSpPr>
            <a:spLocks noGrp="1"/>
          </p:cNvSpPr>
          <p:nvPr>
            <p:ph type="title"/>
          </p:nvPr>
        </p:nvSpPr>
        <p:spPr>
          <a:xfrm>
            <a:off x="1981200" y="765176"/>
            <a:ext cx="8229600" cy="652463"/>
          </a:xfrm>
        </p:spPr>
        <p:txBody>
          <a:bodyPr rtlCol="0">
            <a:normAutofit fontScale="90000"/>
          </a:bodyPr>
          <a:lstStyle/>
          <a:p>
            <a:pPr>
              <a:defRPr/>
            </a:pPr>
            <a:r>
              <a:rPr lang="en-CA" b="1" dirty="0">
                <a:solidFill>
                  <a:schemeClr val="accent1">
                    <a:lumMod val="50000"/>
                  </a:schemeClr>
                </a:solidFill>
              </a:rPr>
              <a:t>Personal Awareness of Change</a:t>
            </a:r>
          </a:p>
        </p:txBody>
      </p:sp>
      <p:sp>
        <p:nvSpPr>
          <p:cNvPr id="38" name="object 29"/>
          <p:cNvSpPr txBox="1"/>
          <p:nvPr/>
        </p:nvSpPr>
        <p:spPr>
          <a:xfrm>
            <a:off x="1981201" y="6453188"/>
            <a:ext cx="2398713" cy="215900"/>
          </a:xfrm>
          <a:prstGeom prst="rect">
            <a:avLst/>
          </a:prstGeom>
        </p:spPr>
        <p:txBody>
          <a:bodyPr lIns="0" tIns="0" rIns="0" bIns="0"/>
          <a:lstStyle/>
          <a:p>
            <a:pPr marL="11397">
              <a:defRPr/>
            </a:pPr>
            <a:r>
              <a:rPr lang="en-CA" sz="800" i="1" spc="-4" dirty="0">
                <a:solidFill>
                  <a:schemeClr val="bg1"/>
                </a:solidFill>
                <a:latin typeface="+mj-lt"/>
                <a:cs typeface="Arial"/>
              </a:rPr>
              <a:t>Source</a:t>
            </a:r>
            <a:r>
              <a:rPr lang="en-CA" sz="800" spc="-4" dirty="0">
                <a:solidFill>
                  <a:schemeClr val="bg1"/>
                </a:solidFill>
                <a:latin typeface="+mj-lt"/>
                <a:cs typeface="Arial"/>
              </a:rPr>
              <a:t>: Bridges Model</a:t>
            </a:r>
            <a:endParaRPr sz="800" dirty="0">
              <a:solidFill>
                <a:schemeClr val="bg1"/>
              </a:solidFill>
              <a:latin typeface="+mj-lt"/>
              <a:cs typeface="Arial"/>
            </a:endParaRPr>
          </a:p>
        </p:txBody>
      </p:sp>
    </p:spTree>
    <p:extLst>
      <p:ext uri="{BB962C8B-B14F-4D97-AF65-F5344CB8AC3E}">
        <p14:creationId xmlns:p14="http://schemas.microsoft.com/office/powerpoint/2010/main" val="3139148251"/>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1981200" y="765176"/>
            <a:ext cx="8229600" cy="652463"/>
          </a:xfrm>
        </p:spPr>
        <p:txBody>
          <a:bodyPr rtlCol="0">
            <a:normAutofit fontScale="90000"/>
          </a:bodyPr>
          <a:lstStyle/>
          <a:p>
            <a:pPr>
              <a:defRPr/>
            </a:pPr>
            <a:r>
              <a:rPr lang="en-CA" b="1" dirty="0">
                <a:solidFill>
                  <a:schemeClr val="accent1">
                    <a:lumMod val="50000"/>
                  </a:schemeClr>
                </a:solidFill>
              </a:rPr>
              <a:t>How You Can Provide Support</a:t>
            </a:r>
          </a:p>
        </p:txBody>
      </p:sp>
      <p:graphicFrame>
        <p:nvGraphicFramePr>
          <p:cNvPr id="2" name="Diagram 1"/>
          <p:cNvGraphicFramePr/>
          <p:nvPr>
            <p:extLst>
              <p:ext uri="{D42A27DB-BD31-4B8C-83A1-F6EECF244321}">
                <p14:modId xmlns:p14="http://schemas.microsoft.com/office/powerpoint/2010/main" val="1177385468"/>
              </p:ext>
            </p:extLst>
          </p:nvPr>
        </p:nvGraphicFramePr>
        <p:xfrm>
          <a:off x="487680" y="1417638"/>
          <a:ext cx="11196320" cy="51863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41605387"/>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6567" y="548639"/>
            <a:ext cx="10782300" cy="2062601"/>
          </a:xfrm>
        </p:spPr>
        <p:txBody>
          <a:bodyPr/>
          <a:lstStyle/>
          <a:p>
            <a:r>
              <a:rPr lang="en-US" sz="4800" dirty="0">
                <a:latin typeface="Arial" panose="020B0604020202020204" pitchFamily="34" charset="0"/>
                <a:cs typeface="Arial" panose="020B0604020202020204" pitchFamily="34" charset="0"/>
              </a:rPr>
              <a:t>Additional tools for you, your team and patients to move through transformation</a:t>
            </a:r>
            <a:endParaRPr lang="en-CA" sz="4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956727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1981200" y="765176"/>
            <a:ext cx="8229600" cy="652463"/>
          </a:xfrm>
          <a:prstGeom prst="rect">
            <a:avLst/>
          </a:prstGeom>
        </p:spPr>
        <p:txBody>
          <a:bodyPr anchor="ctr">
            <a:normAutofit/>
          </a:bodyPr>
          <a:lstStyle>
            <a:lvl1pPr algn="l" defTabSz="457200" rtl="0" eaLnBrk="1" latinLnBrk="0" hangingPunct="1">
              <a:spcBef>
                <a:spcPct val="0"/>
              </a:spcBef>
              <a:buNone/>
              <a:defRPr sz="3600" kern="1200">
                <a:solidFill>
                  <a:schemeClr val="accent4"/>
                </a:solidFill>
                <a:latin typeface="+mj-lt"/>
                <a:ea typeface="+mj-ea"/>
                <a:cs typeface="+mj-cs"/>
              </a:defRPr>
            </a:lvl1pPr>
          </a:lstStyle>
          <a:p>
            <a:pPr>
              <a:defRPr/>
            </a:pPr>
            <a:r>
              <a:rPr lang="en-CA" b="1" dirty="0">
                <a:solidFill>
                  <a:schemeClr val="accent1">
                    <a:lumMod val="50000"/>
                  </a:schemeClr>
                </a:solidFill>
              </a:rPr>
              <a:t>Coping Model – Stephen Covey</a:t>
            </a:r>
          </a:p>
        </p:txBody>
      </p:sp>
      <p:grpSp>
        <p:nvGrpSpPr>
          <p:cNvPr id="91139" name="Group 3"/>
          <p:cNvGrpSpPr>
            <a:grpSpLocks/>
          </p:cNvGrpSpPr>
          <p:nvPr/>
        </p:nvGrpSpPr>
        <p:grpSpPr bwMode="auto">
          <a:xfrm>
            <a:off x="4224338" y="2420938"/>
            <a:ext cx="4392612" cy="4392612"/>
            <a:chOff x="2339752" y="2132856"/>
            <a:chExt cx="4392488" cy="4392488"/>
          </a:xfrm>
        </p:grpSpPr>
        <p:sp>
          <p:nvSpPr>
            <p:cNvPr id="2" name="Oval 1"/>
            <p:cNvSpPr/>
            <p:nvPr/>
          </p:nvSpPr>
          <p:spPr>
            <a:xfrm>
              <a:off x="2339752" y="2132856"/>
              <a:ext cx="4392488" cy="4392488"/>
            </a:xfrm>
            <a:prstGeom prst="ellipse">
              <a:avLst/>
            </a:prstGeom>
            <a:solidFill>
              <a:srgbClr val="0070C0"/>
            </a:solidFill>
            <a:ln>
              <a:solidFill>
                <a:srgbClr val="0C76A9"/>
              </a:solidFill>
            </a:ln>
            <a:scene3d>
              <a:camera prst="isometricOffAxis2Top">
                <a:rot lat="17931909" lon="3733586" rev="17685596"/>
              </a:camera>
              <a:lightRig rig="threePt" dir="t"/>
            </a:scene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CA" dirty="0"/>
            </a:p>
          </p:txBody>
        </p:sp>
        <p:sp>
          <p:nvSpPr>
            <p:cNvPr id="7" name="Oval 6"/>
            <p:cNvSpPr/>
            <p:nvPr/>
          </p:nvSpPr>
          <p:spPr>
            <a:xfrm>
              <a:off x="2991199" y="2770427"/>
              <a:ext cx="3045338" cy="3045338"/>
            </a:xfrm>
            <a:prstGeom prst="ellipse">
              <a:avLst/>
            </a:prstGeom>
            <a:solidFill>
              <a:srgbClr val="0070C0"/>
            </a:solidFill>
            <a:ln>
              <a:solidFill>
                <a:schemeClr val="bg1"/>
              </a:solidFill>
            </a:ln>
            <a:effectLst/>
            <a:scene3d>
              <a:camera prst="isometricOffAxis2Top">
                <a:rot lat="17931904" lon="3733585" rev="17685589"/>
              </a:camera>
              <a:lightRig rig="threePt" dir="t"/>
            </a:scene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CA" dirty="0"/>
            </a:p>
          </p:txBody>
        </p:sp>
        <p:sp>
          <p:nvSpPr>
            <p:cNvPr id="10" name="Oval 9"/>
            <p:cNvSpPr/>
            <p:nvPr/>
          </p:nvSpPr>
          <p:spPr>
            <a:xfrm>
              <a:off x="3779912" y="3473255"/>
              <a:ext cx="1467913" cy="1467913"/>
            </a:xfrm>
            <a:prstGeom prst="ellipse">
              <a:avLst/>
            </a:prstGeom>
            <a:solidFill>
              <a:srgbClr val="0070C0"/>
            </a:solidFill>
            <a:ln>
              <a:solidFill>
                <a:schemeClr val="bg1"/>
              </a:solidFill>
            </a:ln>
            <a:effectLst/>
            <a:scene3d>
              <a:camera prst="isometricOffAxis2Top">
                <a:rot lat="17931904" lon="3733585" rev="17685589"/>
              </a:camera>
              <a:lightRig rig="threePt" dir="t"/>
            </a:scene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CA" dirty="0"/>
            </a:p>
          </p:txBody>
        </p:sp>
      </p:grpSp>
      <p:cxnSp>
        <p:nvCxnSpPr>
          <p:cNvPr id="6" name="Straight Connector 5"/>
          <p:cNvCxnSpPr>
            <a:stCxn id="91143" idx="3"/>
          </p:cNvCxnSpPr>
          <p:nvPr/>
        </p:nvCxnSpPr>
        <p:spPr>
          <a:xfrm>
            <a:off x="6411914" y="2224088"/>
            <a:ext cx="7937" cy="2271712"/>
          </a:xfrm>
          <a:prstGeom prst="line">
            <a:avLst/>
          </a:prstGeom>
          <a:ln w="19050">
            <a:solidFill>
              <a:schemeClr val="bg2">
                <a:lumMod val="90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H="1">
            <a:off x="5489576" y="3013075"/>
            <a:ext cx="22225" cy="1531938"/>
          </a:xfrm>
          <a:prstGeom prst="line">
            <a:avLst/>
          </a:prstGeom>
          <a:ln w="19050">
            <a:solidFill>
              <a:schemeClr val="bg2">
                <a:lumMod val="90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a:stCxn id="91145" idx="3"/>
          </p:cNvCxnSpPr>
          <p:nvPr/>
        </p:nvCxnSpPr>
        <p:spPr>
          <a:xfrm>
            <a:off x="4533900" y="3802063"/>
            <a:ext cx="14288" cy="779462"/>
          </a:xfrm>
          <a:prstGeom prst="line">
            <a:avLst/>
          </a:prstGeom>
          <a:ln w="19050">
            <a:solidFill>
              <a:schemeClr val="bg2">
                <a:lumMod val="90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91143" name="TextBox 18"/>
          <p:cNvSpPr txBox="1">
            <a:spLocks noChangeArrowheads="1"/>
          </p:cNvSpPr>
          <p:nvPr/>
        </p:nvSpPr>
        <p:spPr bwMode="auto">
          <a:xfrm>
            <a:off x="5618164" y="2055813"/>
            <a:ext cx="8451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CA" altLang="en-US" sz="1600" i="1" dirty="0">
                <a:latin typeface="Arial" panose="020B0604020202020204" pitchFamily="34" charset="0"/>
                <a:ea typeface="ＭＳ Ｐゴシック" panose="020B0600070205080204" pitchFamily="34" charset="-128"/>
              </a:rPr>
              <a:t>Control</a:t>
            </a:r>
          </a:p>
        </p:txBody>
      </p:sp>
      <p:sp>
        <p:nvSpPr>
          <p:cNvPr id="91144" name="TextBox 20"/>
          <p:cNvSpPr txBox="1">
            <a:spLocks noChangeArrowheads="1"/>
          </p:cNvSpPr>
          <p:nvPr/>
        </p:nvSpPr>
        <p:spPr bwMode="auto">
          <a:xfrm>
            <a:off x="4548189" y="2843213"/>
            <a:ext cx="10166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CA" altLang="en-US" sz="1600" i="1" dirty="0">
                <a:latin typeface="Arial" panose="020B0604020202020204" pitchFamily="34" charset="0"/>
                <a:ea typeface="ＭＳ Ｐゴシック" panose="020B0600070205080204" pitchFamily="34" charset="-128"/>
              </a:rPr>
              <a:t>Influence</a:t>
            </a:r>
          </a:p>
        </p:txBody>
      </p:sp>
      <p:sp>
        <p:nvSpPr>
          <p:cNvPr id="91145" name="TextBox 21"/>
          <p:cNvSpPr txBox="1">
            <a:spLocks noChangeArrowheads="1"/>
          </p:cNvSpPr>
          <p:nvPr/>
        </p:nvSpPr>
        <p:spPr bwMode="auto">
          <a:xfrm>
            <a:off x="3671889" y="3632200"/>
            <a:ext cx="9589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CA" altLang="en-US" sz="1600" i="1" dirty="0">
                <a:latin typeface="Arial" panose="020B0604020202020204" pitchFamily="34" charset="0"/>
                <a:ea typeface="ＭＳ Ｐゴシック" panose="020B0600070205080204" pitchFamily="34" charset="-128"/>
              </a:rPr>
              <a:t>Concern</a:t>
            </a:r>
          </a:p>
        </p:txBody>
      </p:sp>
      <p:cxnSp>
        <p:nvCxnSpPr>
          <p:cNvPr id="26" name="Straight Connector 25"/>
          <p:cNvCxnSpPr/>
          <p:nvPr/>
        </p:nvCxnSpPr>
        <p:spPr>
          <a:xfrm>
            <a:off x="6419850" y="4127501"/>
            <a:ext cx="0" cy="417513"/>
          </a:xfrm>
          <a:prstGeom prst="line">
            <a:avLst/>
          </a:prstGeom>
          <a:ln w="1905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H="1">
            <a:off x="5489575" y="4154489"/>
            <a:ext cx="6350" cy="390525"/>
          </a:xfrm>
          <a:prstGeom prst="line">
            <a:avLst/>
          </a:prstGeom>
          <a:ln w="1905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H="1">
            <a:off x="4548188" y="4337051"/>
            <a:ext cx="0" cy="246063"/>
          </a:xfrm>
          <a:prstGeom prst="line">
            <a:avLst/>
          </a:prstGeom>
          <a:ln w="1905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pic>
        <p:nvPicPr>
          <p:cNvPr id="91149" name="Picture 307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45088" y="1981201"/>
            <a:ext cx="519112"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50" name="Picture 307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56063" y="2754313"/>
            <a:ext cx="519112"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51" name="Picture 307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182938" y="3535363"/>
            <a:ext cx="533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088" name="Straight Arrow Connector 3087"/>
          <p:cNvCxnSpPr>
            <a:stCxn id="91143" idx="3"/>
          </p:cNvCxnSpPr>
          <p:nvPr/>
        </p:nvCxnSpPr>
        <p:spPr>
          <a:xfrm>
            <a:off x="6411914" y="2224088"/>
            <a:ext cx="1196975" cy="0"/>
          </a:xfrm>
          <a:prstGeom prst="straightConnector1">
            <a:avLst/>
          </a:prstGeom>
          <a:ln w="19050">
            <a:solidFill>
              <a:schemeClr val="bg2">
                <a:lumMod val="75000"/>
              </a:schemeClr>
            </a:solidFill>
            <a:prstDash val="sysDash"/>
            <a:tailEnd type="triangle"/>
          </a:ln>
          <a:effectLst/>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a:off x="4548188" y="3802063"/>
            <a:ext cx="855662" cy="0"/>
          </a:xfrm>
          <a:prstGeom prst="straightConnector1">
            <a:avLst/>
          </a:prstGeom>
          <a:ln w="19050">
            <a:solidFill>
              <a:schemeClr val="bg2">
                <a:lumMod val="75000"/>
              </a:schemeClr>
            </a:solidFill>
            <a:prstDash val="sysDash"/>
            <a:tailEnd type="triangle"/>
          </a:ln>
          <a:effectLst/>
        </p:spPr>
        <p:style>
          <a:lnRef idx="2">
            <a:schemeClr val="accent1"/>
          </a:lnRef>
          <a:fillRef idx="0">
            <a:schemeClr val="accent1"/>
          </a:fillRef>
          <a:effectRef idx="1">
            <a:schemeClr val="accent1"/>
          </a:effectRef>
          <a:fontRef idx="minor">
            <a:schemeClr val="tx1"/>
          </a:fontRef>
        </p:style>
      </p:cxnSp>
      <p:sp>
        <p:nvSpPr>
          <p:cNvPr id="91154" name="TextBox 53"/>
          <p:cNvSpPr txBox="1">
            <a:spLocks noChangeArrowheads="1"/>
          </p:cNvSpPr>
          <p:nvPr/>
        </p:nvSpPr>
        <p:spPr bwMode="auto">
          <a:xfrm>
            <a:off x="6680201" y="1978026"/>
            <a:ext cx="71686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CA" altLang="en-US" sz="1000" i="1" dirty="0">
                <a:latin typeface="Arial" panose="020B0604020202020204" pitchFamily="34" charset="0"/>
                <a:ea typeface="ＭＳ Ｐゴシック" panose="020B0600070205080204" pitchFamily="34" charset="-128"/>
              </a:rPr>
              <a:t>Proactive</a:t>
            </a:r>
          </a:p>
        </p:txBody>
      </p:sp>
      <p:sp>
        <p:nvSpPr>
          <p:cNvPr id="91155" name="TextBox 54"/>
          <p:cNvSpPr txBox="1">
            <a:spLocks noChangeArrowheads="1"/>
          </p:cNvSpPr>
          <p:nvPr/>
        </p:nvSpPr>
        <p:spPr bwMode="auto">
          <a:xfrm>
            <a:off x="4664076" y="3557589"/>
            <a:ext cx="68159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CA" altLang="en-US" sz="1000" i="1" dirty="0">
                <a:latin typeface="Arial" panose="020B0604020202020204" pitchFamily="34" charset="0"/>
                <a:ea typeface="ＭＳ Ｐゴシック" panose="020B0600070205080204" pitchFamily="34" charset="-128"/>
              </a:rPr>
              <a:t>Reactive</a:t>
            </a:r>
          </a:p>
        </p:txBody>
      </p:sp>
    </p:spTree>
    <p:extLst>
      <p:ext uri="{BB962C8B-B14F-4D97-AF65-F5344CB8AC3E}">
        <p14:creationId xmlns:p14="http://schemas.microsoft.com/office/powerpoint/2010/main" val="484500284"/>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Content Placeholder 8"/>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847850" y="1268414"/>
            <a:ext cx="8064500" cy="4008437"/>
          </a:xfrm>
        </p:spPr>
      </p:pic>
      <p:sp>
        <p:nvSpPr>
          <p:cNvPr id="87043"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0CC52615-A253-4272-BE20-F49AC8DBEE6E}" type="slidenum">
              <a:rPr altLang="en-US" smtClean="0">
                <a:solidFill>
                  <a:schemeClr val="bg2"/>
                </a:solidFill>
                <a:latin typeface="Arial" panose="020B0604020202020204" pitchFamily="34" charset="0"/>
              </a:rPr>
              <a:pPr fontAlgn="base">
                <a:spcBef>
                  <a:spcPct val="0"/>
                </a:spcBef>
                <a:spcAft>
                  <a:spcPct val="0"/>
                </a:spcAft>
              </a:pPr>
              <a:t>15</a:t>
            </a:fld>
            <a:endParaRPr altLang="en-US" dirty="0">
              <a:solidFill>
                <a:schemeClr val="bg2"/>
              </a:solidFill>
              <a:latin typeface="Arial" panose="020B0604020202020204" pitchFamily="34" charset="0"/>
            </a:endParaRPr>
          </a:p>
        </p:txBody>
      </p:sp>
    </p:spTree>
    <p:extLst>
      <p:ext uri="{BB962C8B-B14F-4D97-AF65-F5344CB8AC3E}">
        <p14:creationId xmlns:p14="http://schemas.microsoft.com/office/powerpoint/2010/main" val="3289666328"/>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1981200" y="765176"/>
            <a:ext cx="8229600" cy="652463"/>
          </a:xfrm>
          <a:prstGeom prst="rect">
            <a:avLst/>
          </a:prstGeom>
        </p:spPr>
        <p:txBody>
          <a:bodyPr anchor="ctr">
            <a:normAutofit/>
          </a:bodyPr>
          <a:lstStyle>
            <a:lvl1pPr algn="l" defTabSz="457200" rtl="0" eaLnBrk="1" latinLnBrk="0" hangingPunct="1">
              <a:spcBef>
                <a:spcPct val="0"/>
              </a:spcBef>
              <a:buNone/>
              <a:defRPr sz="3600" kern="1200">
                <a:solidFill>
                  <a:schemeClr val="accent4"/>
                </a:solidFill>
                <a:latin typeface="+mj-lt"/>
                <a:ea typeface="+mj-ea"/>
                <a:cs typeface="+mj-cs"/>
              </a:defRPr>
            </a:lvl1pPr>
          </a:lstStyle>
          <a:p>
            <a:pPr>
              <a:defRPr/>
            </a:pPr>
            <a:r>
              <a:rPr lang="en-CA" b="1" dirty="0">
                <a:solidFill>
                  <a:schemeClr val="accent1">
                    <a:lumMod val="50000"/>
                  </a:schemeClr>
                </a:solidFill>
              </a:rPr>
              <a:t>Fixed vs Adaptive Mindset</a:t>
            </a:r>
          </a:p>
        </p:txBody>
      </p:sp>
      <p:pic>
        <p:nvPicPr>
          <p:cNvPr id="89091" name="Picture 2" descr="Image result for fixed vs growth minds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4175" y="1557339"/>
            <a:ext cx="6343650" cy="397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3326976"/>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3186" name="Group 8"/>
          <p:cNvGrpSpPr>
            <a:grpSpLocks noChangeAspect="1"/>
          </p:cNvGrpSpPr>
          <p:nvPr/>
        </p:nvGrpSpPr>
        <p:grpSpPr bwMode="auto">
          <a:xfrm>
            <a:off x="2009776" y="1624014"/>
            <a:ext cx="392113" cy="388937"/>
            <a:chOff x="598488" y="1331913"/>
            <a:chExt cx="431800" cy="428625"/>
          </a:xfrm>
        </p:grpSpPr>
        <p:sp>
          <p:nvSpPr>
            <p:cNvPr id="93203" name="Freeform 13"/>
            <p:cNvSpPr>
              <a:spLocks/>
            </p:cNvSpPr>
            <p:nvPr/>
          </p:nvSpPr>
          <p:spPr bwMode="auto">
            <a:xfrm>
              <a:off x="642938" y="1681163"/>
              <a:ext cx="233363" cy="23813"/>
            </a:xfrm>
            <a:custGeom>
              <a:avLst/>
              <a:gdLst>
                <a:gd name="T0" fmla="*/ 0 w 3448"/>
                <a:gd name="T1" fmla="*/ 2147483646 h 353"/>
                <a:gd name="T2" fmla="*/ 2147483646 w 3448"/>
                <a:gd name="T3" fmla="*/ 2147483646 h 353"/>
                <a:gd name="T4" fmla="*/ 2147483646 w 3448"/>
                <a:gd name="T5" fmla="*/ 2147483646 h 353"/>
                <a:gd name="T6" fmla="*/ 2147483646 w 3448"/>
                <a:gd name="T7" fmla="*/ 2147483646 h 353"/>
                <a:gd name="T8" fmla="*/ 2147483646 w 3448"/>
                <a:gd name="T9" fmla="*/ 0 h 353"/>
                <a:gd name="T10" fmla="*/ 2147483646 w 3448"/>
                <a:gd name="T11" fmla="*/ 0 h 353"/>
                <a:gd name="T12" fmla="*/ 0 w 3448"/>
                <a:gd name="T13" fmla="*/ 2147483646 h 35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48" h="353">
                  <a:moveTo>
                    <a:pt x="0" y="176"/>
                  </a:moveTo>
                  <a:cubicBezTo>
                    <a:pt x="0" y="274"/>
                    <a:pt x="79" y="353"/>
                    <a:pt x="176" y="353"/>
                  </a:cubicBezTo>
                  <a:lnTo>
                    <a:pt x="3272" y="353"/>
                  </a:lnTo>
                  <a:cubicBezTo>
                    <a:pt x="3369" y="353"/>
                    <a:pt x="3448" y="274"/>
                    <a:pt x="3448" y="176"/>
                  </a:cubicBezTo>
                  <a:cubicBezTo>
                    <a:pt x="3448" y="79"/>
                    <a:pt x="3369" y="0"/>
                    <a:pt x="3272" y="0"/>
                  </a:cubicBezTo>
                  <a:lnTo>
                    <a:pt x="177" y="0"/>
                  </a:lnTo>
                  <a:cubicBezTo>
                    <a:pt x="79" y="0"/>
                    <a:pt x="0" y="79"/>
                    <a:pt x="0" y="176"/>
                  </a:cubicBezTo>
                  <a:close/>
                </a:path>
              </a:pathLst>
            </a:custGeom>
            <a:solidFill>
              <a:schemeClr val="bg1"/>
            </a:solidFill>
            <a:ln w="0">
              <a:solidFill>
                <a:schemeClr val="bg1"/>
              </a:solidFill>
              <a:prstDash val="solid"/>
              <a:round/>
              <a:headEnd/>
              <a:tailEnd/>
            </a:ln>
          </p:spPr>
          <p:txBody>
            <a:bodyPr/>
            <a:lstStyle/>
            <a:p>
              <a:endParaRPr lang="en-CA" dirty="0"/>
            </a:p>
          </p:txBody>
        </p:sp>
        <p:sp>
          <p:nvSpPr>
            <p:cNvPr id="93204" name="Freeform 14"/>
            <p:cNvSpPr>
              <a:spLocks/>
            </p:cNvSpPr>
            <p:nvPr/>
          </p:nvSpPr>
          <p:spPr bwMode="auto">
            <a:xfrm>
              <a:off x="642938" y="1614488"/>
              <a:ext cx="117475" cy="23813"/>
            </a:xfrm>
            <a:custGeom>
              <a:avLst/>
              <a:gdLst>
                <a:gd name="T0" fmla="*/ 2147483646 w 1722"/>
                <a:gd name="T1" fmla="*/ 2147483646 h 352"/>
                <a:gd name="T2" fmla="*/ 2147483646 w 1722"/>
                <a:gd name="T3" fmla="*/ 2147483646 h 352"/>
                <a:gd name="T4" fmla="*/ 2147483646 w 1722"/>
                <a:gd name="T5" fmla="*/ 2147483646 h 352"/>
                <a:gd name="T6" fmla="*/ 2147483646 w 1722"/>
                <a:gd name="T7" fmla="*/ 0 h 352"/>
                <a:gd name="T8" fmla="*/ 2147483646 w 1722"/>
                <a:gd name="T9" fmla="*/ 0 h 352"/>
                <a:gd name="T10" fmla="*/ 0 w 1722"/>
                <a:gd name="T11" fmla="*/ 2147483646 h 352"/>
                <a:gd name="T12" fmla="*/ 2147483646 w 1722"/>
                <a:gd name="T13" fmla="*/ 2147483646 h 3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22" h="352">
                  <a:moveTo>
                    <a:pt x="177" y="352"/>
                  </a:moveTo>
                  <a:lnTo>
                    <a:pt x="1545" y="352"/>
                  </a:lnTo>
                  <a:cubicBezTo>
                    <a:pt x="1643" y="352"/>
                    <a:pt x="1722" y="274"/>
                    <a:pt x="1722" y="176"/>
                  </a:cubicBezTo>
                  <a:cubicBezTo>
                    <a:pt x="1722" y="78"/>
                    <a:pt x="1643" y="0"/>
                    <a:pt x="1545" y="0"/>
                  </a:cubicBezTo>
                  <a:lnTo>
                    <a:pt x="177" y="0"/>
                  </a:lnTo>
                  <a:cubicBezTo>
                    <a:pt x="79" y="0"/>
                    <a:pt x="0" y="78"/>
                    <a:pt x="0" y="176"/>
                  </a:cubicBezTo>
                  <a:cubicBezTo>
                    <a:pt x="0" y="274"/>
                    <a:pt x="79" y="352"/>
                    <a:pt x="177" y="352"/>
                  </a:cubicBezTo>
                  <a:close/>
                </a:path>
              </a:pathLst>
            </a:custGeom>
            <a:solidFill>
              <a:schemeClr val="bg1"/>
            </a:solidFill>
            <a:ln w="0">
              <a:solidFill>
                <a:schemeClr val="bg1"/>
              </a:solidFill>
              <a:prstDash val="solid"/>
              <a:round/>
              <a:headEnd/>
              <a:tailEnd/>
            </a:ln>
          </p:spPr>
          <p:txBody>
            <a:bodyPr/>
            <a:lstStyle/>
            <a:p>
              <a:endParaRPr lang="en-CA" dirty="0"/>
            </a:p>
          </p:txBody>
        </p:sp>
        <p:sp>
          <p:nvSpPr>
            <p:cNvPr id="93205" name="Freeform 15"/>
            <p:cNvSpPr>
              <a:spLocks/>
            </p:cNvSpPr>
            <p:nvPr/>
          </p:nvSpPr>
          <p:spPr bwMode="auto">
            <a:xfrm>
              <a:off x="642938" y="1549400"/>
              <a:ext cx="125413" cy="23813"/>
            </a:xfrm>
            <a:custGeom>
              <a:avLst/>
              <a:gdLst>
                <a:gd name="T0" fmla="*/ 2147483646 w 1859"/>
                <a:gd name="T1" fmla="*/ 2147483646 h 353"/>
                <a:gd name="T2" fmla="*/ 2147483646 w 1859"/>
                <a:gd name="T3" fmla="*/ 2147483646 h 353"/>
                <a:gd name="T4" fmla="*/ 2147483646 w 1859"/>
                <a:gd name="T5" fmla="*/ 2147483646 h 353"/>
                <a:gd name="T6" fmla="*/ 2147483646 w 1859"/>
                <a:gd name="T7" fmla="*/ 0 h 353"/>
                <a:gd name="T8" fmla="*/ 2147483646 w 1859"/>
                <a:gd name="T9" fmla="*/ 0 h 353"/>
                <a:gd name="T10" fmla="*/ 0 w 1859"/>
                <a:gd name="T11" fmla="*/ 2147483646 h 353"/>
                <a:gd name="T12" fmla="*/ 2147483646 w 1859"/>
                <a:gd name="T13" fmla="*/ 2147483646 h 35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59" h="353">
                  <a:moveTo>
                    <a:pt x="177" y="353"/>
                  </a:moveTo>
                  <a:lnTo>
                    <a:pt x="1683" y="353"/>
                  </a:lnTo>
                  <a:cubicBezTo>
                    <a:pt x="1780" y="353"/>
                    <a:pt x="1859" y="274"/>
                    <a:pt x="1859" y="177"/>
                  </a:cubicBezTo>
                  <a:cubicBezTo>
                    <a:pt x="1859" y="79"/>
                    <a:pt x="1780" y="0"/>
                    <a:pt x="1683" y="0"/>
                  </a:cubicBezTo>
                  <a:lnTo>
                    <a:pt x="177" y="0"/>
                  </a:lnTo>
                  <a:cubicBezTo>
                    <a:pt x="79" y="0"/>
                    <a:pt x="0" y="79"/>
                    <a:pt x="0" y="177"/>
                  </a:cubicBezTo>
                  <a:cubicBezTo>
                    <a:pt x="0" y="274"/>
                    <a:pt x="79" y="353"/>
                    <a:pt x="177" y="353"/>
                  </a:cubicBezTo>
                  <a:close/>
                </a:path>
              </a:pathLst>
            </a:custGeom>
            <a:solidFill>
              <a:schemeClr val="bg1"/>
            </a:solidFill>
            <a:ln w="0">
              <a:solidFill>
                <a:schemeClr val="bg1"/>
              </a:solidFill>
              <a:prstDash val="solid"/>
              <a:round/>
              <a:headEnd/>
              <a:tailEnd/>
            </a:ln>
          </p:spPr>
          <p:txBody>
            <a:bodyPr/>
            <a:lstStyle/>
            <a:p>
              <a:endParaRPr lang="en-CA" dirty="0"/>
            </a:p>
          </p:txBody>
        </p:sp>
        <p:sp>
          <p:nvSpPr>
            <p:cNvPr id="93206" name="Freeform 16"/>
            <p:cNvSpPr>
              <a:spLocks/>
            </p:cNvSpPr>
            <p:nvPr/>
          </p:nvSpPr>
          <p:spPr bwMode="auto">
            <a:xfrm>
              <a:off x="642938" y="1484313"/>
              <a:ext cx="185738" cy="23813"/>
            </a:xfrm>
            <a:custGeom>
              <a:avLst/>
              <a:gdLst>
                <a:gd name="T0" fmla="*/ 2147483646 w 2743"/>
                <a:gd name="T1" fmla="*/ 2147483646 h 352"/>
                <a:gd name="T2" fmla="*/ 2147483646 w 2743"/>
                <a:gd name="T3" fmla="*/ 2147483646 h 352"/>
                <a:gd name="T4" fmla="*/ 2147483646 w 2743"/>
                <a:gd name="T5" fmla="*/ 2147483646 h 352"/>
                <a:gd name="T6" fmla="*/ 2147483646 w 2743"/>
                <a:gd name="T7" fmla="*/ 0 h 352"/>
                <a:gd name="T8" fmla="*/ 2147483646 w 2743"/>
                <a:gd name="T9" fmla="*/ 0 h 352"/>
                <a:gd name="T10" fmla="*/ 0 w 2743"/>
                <a:gd name="T11" fmla="*/ 2147483646 h 352"/>
                <a:gd name="T12" fmla="*/ 2147483646 w 2743"/>
                <a:gd name="T13" fmla="*/ 2147483646 h 3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43" h="352">
                  <a:moveTo>
                    <a:pt x="177" y="352"/>
                  </a:moveTo>
                  <a:lnTo>
                    <a:pt x="2567" y="352"/>
                  </a:lnTo>
                  <a:cubicBezTo>
                    <a:pt x="2664" y="352"/>
                    <a:pt x="2743" y="273"/>
                    <a:pt x="2743" y="176"/>
                  </a:cubicBezTo>
                  <a:cubicBezTo>
                    <a:pt x="2743" y="78"/>
                    <a:pt x="2664" y="0"/>
                    <a:pt x="2567" y="0"/>
                  </a:cubicBezTo>
                  <a:lnTo>
                    <a:pt x="177" y="0"/>
                  </a:lnTo>
                  <a:cubicBezTo>
                    <a:pt x="79" y="0"/>
                    <a:pt x="0" y="78"/>
                    <a:pt x="0" y="176"/>
                  </a:cubicBezTo>
                  <a:cubicBezTo>
                    <a:pt x="0" y="273"/>
                    <a:pt x="79" y="352"/>
                    <a:pt x="177" y="352"/>
                  </a:cubicBezTo>
                  <a:close/>
                </a:path>
              </a:pathLst>
            </a:custGeom>
            <a:solidFill>
              <a:schemeClr val="bg1"/>
            </a:solidFill>
            <a:ln w="0">
              <a:solidFill>
                <a:schemeClr val="bg1"/>
              </a:solidFill>
              <a:prstDash val="solid"/>
              <a:round/>
              <a:headEnd/>
              <a:tailEnd/>
            </a:ln>
          </p:spPr>
          <p:txBody>
            <a:bodyPr/>
            <a:lstStyle/>
            <a:p>
              <a:endParaRPr lang="en-CA" dirty="0"/>
            </a:p>
          </p:txBody>
        </p:sp>
        <p:sp>
          <p:nvSpPr>
            <p:cNvPr id="93207" name="Freeform 17"/>
            <p:cNvSpPr>
              <a:spLocks/>
            </p:cNvSpPr>
            <p:nvPr/>
          </p:nvSpPr>
          <p:spPr bwMode="auto">
            <a:xfrm>
              <a:off x="711200" y="1419225"/>
              <a:ext cx="161925" cy="23813"/>
            </a:xfrm>
            <a:custGeom>
              <a:avLst/>
              <a:gdLst>
                <a:gd name="T0" fmla="*/ 2147483646 w 2407"/>
                <a:gd name="T1" fmla="*/ 2147483646 h 352"/>
                <a:gd name="T2" fmla="*/ 2147483646 w 2407"/>
                <a:gd name="T3" fmla="*/ 2147483646 h 352"/>
                <a:gd name="T4" fmla="*/ 2147483646 w 2407"/>
                <a:gd name="T5" fmla="*/ 2147483646 h 352"/>
                <a:gd name="T6" fmla="*/ 2147483646 w 2407"/>
                <a:gd name="T7" fmla="*/ 0 h 352"/>
                <a:gd name="T8" fmla="*/ 2147483646 w 2407"/>
                <a:gd name="T9" fmla="*/ 0 h 352"/>
                <a:gd name="T10" fmla="*/ 0 w 2407"/>
                <a:gd name="T11" fmla="*/ 2147483646 h 352"/>
                <a:gd name="T12" fmla="*/ 2147483646 w 2407"/>
                <a:gd name="T13" fmla="*/ 2147483646 h 3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7" h="352">
                  <a:moveTo>
                    <a:pt x="176" y="352"/>
                  </a:moveTo>
                  <a:lnTo>
                    <a:pt x="2231" y="352"/>
                  </a:lnTo>
                  <a:cubicBezTo>
                    <a:pt x="2328" y="352"/>
                    <a:pt x="2407" y="274"/>
                    <a:pt x="2407" y="176"/>
                  </a:cubicBezTo>
                  <a:cubicBezTo>
                    <a:pt x="2407" y="79"/>
                    <a:pt x="2328" y="0"/>
                    <a:pt x="2231" y="0"/>
                  </a:cubicBezTo>
                  <a:lnTo>
                    <a:pt x="176" y="0"/>
                  </a:lnTo>
                  <a:cubicBezTo>
                    <a:pt x="78" y="0"/>
                    <a:pt x="0" y="79"/>
                    <a:pt x="0" y="176"/>
                  </a:cubicBezTo>
                  <a:cubicBezTo>
                    <a:pt x="0" y="274"/>
                    <a:pt x="78" y="352"/>
                    <a:pt x="176" y="352"/>
                  </a:cubicBezTo>
                  <a:close/>
                </a:path>
              </a:pathLst>
            </a:custGeom>
            <a:solidFill>
              <a:schemeClr val="bg1"/>
            </a:solidFill>
            <a:ln w="0">
              <a:solidFill>
                <a:schemeClr val="bg1"/>
              </a:solidFill>
              <a:prstDash val="solid"/>
              <a:round/>
              <a:headEnd/>
              <a:tailEnd/>
            </a:ln>
          </p:spPr>
          <p:txBody>
            <a:bodyPr/>
            <a:lstStyle/>
            <a:p>
              <a:endParaRPr lang="en-CA" dirty="0"/>
            </a:p>
          </p:txBody>
        </p:sp>
        <p:sp>
          <p:nvSpPr>
            <p:cNvPr id="93208" name="Freeform 18"/>
            <p:cNvSpPr>
              <a:spLocks noEditPoints="1"/>
            </p:cNvSpPr>
            <p:nvPr/>
          </p:nvSpPr>
          <p:spPr bwMode="auto">
            <a:xfrm>
              <a:off x="598488" y="1331913"/>
              <a:ext cx="431800" cy="428625"/>
            </a:xfrm>
            <a:custGeom>
              <a:avLst/>
              <a:gdLst>
                <a:gd name="T0" fmla="*/ 2147483646 w 6408"/>
                <a:gd name="T1" fmla="*/ 2147483646 h 6350"/>
                <a:gd name="T2" fmla="*/ 2147483646 w 6408"/>
                <a:gd name="T3" fmla="*/ 2147483646 h 6350"/>
                <a:gd name="T4" fmla="*/ 2147483646 w 6408"/>
                <a:gd name="T5" fmla="*/ 2147483646 h 6350"/>
                <a:gd name="T6" fmla="*/ 2147483646 w 6408"/>
                <a:gd name="T7" fmla="*/ 2147483646 h 6350"/>
                <a:gd name="T8" fmla="*/ 2147483646 w 6408"/>
                <a:gd name="T9" fmla="*/ 2147483646 h 6350"/>
                <a:gd name="T10" fmla="*/ 2147483646 w 6408"/>
                <a:gd name="T11" fmla="*/ 0 h 6350"/>
                <a:gd name="T12" fmla="*/ 2147483646 w 6408"/>
                <a:gd name="T13" fmla="*/ 0 h 6350"/>
                <a:gd name="T14" fmla="*/ 2147483646 w 6408"/>
                <a:gd name="T15" fmla="*/ 2147483646 h 6350"/>
                <a:gd name="T16" fmla="*/ 2147483646 w 6408"/>
                <a:gd name="T17" fmla="*/ 2147483646 h 6350"/>
                <a:gd name="T18" fmla="*/ 0 w 6408"/>
                <a:gd name="T19" fmla="*/ 2147483646 h 6350"/>
                <a:gd name="T20" fmla="*/ 0 w 6408"/>
                <a:gd name="T21" fmla="*/ 2147483646 h 6350"/>
                <a:gd name="T22" fmla="*/ 2147483646 w 6408"/>
                <a:gd name="T23" fmla="*/ 2147483646 h 6350"/>
                <a:gd name="T24" fmla="*/ 2147483646 w 6408"/>
                <a:gd name="T25" fmla="*/ 2147483646 h 6350"/>
                <a:gd name="T26" fmla="*/ 2147483646 w 6408"/>
                <a:gd name="T27" fmla="*/ 2147483646 h 6350"/>
                <a:gd name="T28" fmla="*/ 2147483646 w 6408"/>
                <a:gd name="T29" fmla="*/ 2147483646 h 6350"/>
                <a:gd name="T30" fmla="*/ 2147483646 w 6408"/>
                <a:gd name="T31" fmla="*/ 2147483646 h 6350"/>
                <a:gd name="T32" fmla="*/ 2147483646 w 6408"/>
                <a:gd name="T33" fmla="*/ 2147483646 h 6350"/>
                <a:gd name="T34" fmla="*/ 2147483646 w 6408"/>
                <a:gd name="T35" fmla="*/ 2147483646 h 6350"/>
                <a:gd name="T36" fmla="*/ 2147483646 w 6408"/>
                <a:gd name="T37" fmla="*/ 2147483646 h 6350"/>
                <a:gd name="T38" fmla="*/ 2147483646 w 6408"/>
                <a:gd name="T39" fmla="*/ 2147483646 h 6350"/>
                <a:gd name="T40" fmla="*/ 2147483646 w 6408"/>
                <a:gd name="T41" fmla="*/ 2147483646 h 6350"/>
                <a:gd name="T42" fmla="*/ 2147483646 w 6408"/>
                <a:gd name="T43" fmla="*/ 2147483646 h 6350"/>
                <a:gd name="T44" fmla="*/ 2147483646 w 6408"/>
                <a:gd name="T45" fmla="*/ 2147483646 h 6350"/>
                <a:gd name="T46" fmla="*/ 2147483646 w 6408"/>
                <a:gd name="T47" fmla="*/ 2147483646 h 6350"/>
                <a:gd name="T48" fmla="*/ 2147483646 w 6408"/>
                <a:gd name="T49" fmla="*/ 2147483646 h 6350"/>
                <a:gd name="T50" fmla="*/ 2147483646 w 6408"/>
                <a:gd name="T51" fmla="*/ 2147483646 h 6350"/>
                <a:gd name="T52" fmla="*/ 2147483646 w 6408"/>
                <a:gd name="T53" fmla="*/ 2147483646 h 6350"/>
                <a:gd name="T54" fmla="*/ 2147483646 w 6408"/>
                <a:gd name="T55" fmla="*/ 2147483646 h 6350"/>
                <a:gd name="T56" fmla="*/ 2147483646 w 6408"/>
                <a:gd name="T57" fmla="*/ 2147483646 h 6350"/>
                <a:gd name="T58" fmla="*/ 2147483646 w 6408"/>
                <a:gd name="T59" fmla="*/ 2147483646 h 6350"/>
                <a:gd name="T60" fmla="*/ 2147483646 w 6408"/>
                <a:gd name="T61" fmla="*/ 2147483646 h 6350"/>
                <a:gd name="T62" fmla="*/ 2147483646 w 6408"/>
                <a:gd name="T63" fmla="*/ 2147483646 h 6350"/>
                <a:gd name="T64" fmla="*/ 2147483646 w 6408"/>
                <a:gd name="T65" fmla="*/ 2147483646 h 6350"/>
                <a:gd name="T66" fmla="*/ 2147483646 w 6408"/>
                <a:gd name="T67" fmla="*/ 2147483646 h 6350"/>
                <a:gd name="T68" fmla="*/ 2147483646 w 6408"/>
                <a:gd name="T69" fmla="*/ 2147483646 h 6350"/>
                <a:gd name="T70" fmla="*/ 2147483646 w 6408"/>
                <a:gd name="T71" fmla="*/ 2147483646 h 6350"/>
                <a:gd name="T72" fmla="*/ 2147483646 w 6408"/>
                <a:gd name="T73" fmla="*/ 2147483646 h 6350"/>
                <a:gd name="T74" fmla="*/ 2147483646 w 6408"/>
                <a:gd name="T75" fmla="*/ 2147483646 h 6350"/>
                <a:gd name="T76" fmla="*/ 2147483646 w 6408"/>
                <a:gd name="T77" fmla="*/ 2147483646 h 6350"/>
                <a:gd name="T78" fmla="*/ 2147483646 w 6408"/>
                <a:gd name="T79" fmla="*/ 2147483646 h 6350"/>
                <a:gd name="T80" fmla="*/ 2147483646 w 6408"/>
                <a:gd name="T81" fmla="*/ 2147483646 h 6350"/>
                <a:gd name="T82" fmla="*/ 2147483646 w 6408"/>
                <a:gd name="T83" fmla="*/ 2147483646 h 6350"/>
                <a:gd name="T84" fmla="*/ 2147483646 w 6408"/>
                <a:gd name="T85" fmla="*/ 2147483646 h 6350"/>
                <a:gd name="T86" fmla="*/ 2147483646 w 6408"/>
                <a:gd name="T87" fmla="*/ 2147483646 h 6350"/>
                <a:gd name="T88" fmla="*/ 2147483646 w 6408"/>
                <a:gd name="T89" fmla="*/ 2147483646 h 6350"/>
                <a:gd name="T90" fmla="*/ 2147483646 w 6408"/>
                <a:gd name="T91" fmla="*/ 2147483646 h 6350"/>
                <a:gd name="T92" fmla="*/ 2147483646 w 6408"/>
                <a:gd name="T93" fmla="*/ 2147483646 h 6350"/>
                <a:gd name="T94" fmla="*/ 2147483646 w 6408"/>
                <a:gd name="T95" fmla="*/ 2147483646 h 6350"/>
                <a:gd name="T96" fmla="*/ 2147483646 w 6408"/>
                <a:gd name="T97" fmla="*/ 2147483646 h 6350"/>
                <a:gd name="T98" fmla="*/ 2147483646 w 6408"/>
                <a:gd name="T99" fmla="*/ 2147483646 h 6350"/>
                <a:gd name="T100" fmla="*/ 2147483646 w 6408"/>
                <a:gd name="T101" fmla="*/ 2147483646 h 6350"/>
                <a:gd name="T102" fmla="*/ 2147483646 w 6408"/>
                <a:gd name="T103" fmla="*/ 2147483646 h 635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408" h="6350">
                  <a:moveTo>
                    <a:pt x="6176" y="949"/>
                  </a:moveTo>
                  <a:cubicBezTo>
                    <a:pt x="6064" y="836"/>
                    <a:pt x="5915" y="775"/>
                    <a:pt x="5758" y="775"/>
                  </a:cubicBezTo>
                  <a:cubicBezTo>
                    <a:pt x="5600" y="775"/>
                    <a:pt x="5450" y="836"/>
                    <a:pt x="5338" y="949"/>
                  </a:cubicBezTo>
                  <a:lnTo>
                    <a:pt x="4780" y="1506"/>
                  </a:lnTo>
                  <a:lnTo>
                    <a:pt x="4780" y="510"/>
                  </a:lnTo>
                  <a:cubicBezTo>
                    <a:pt x="4780" y="229"/>
                    <a:pt x="4551" y="0"/>
                    <a:pt x="4270" y="0"/>
                  </a:cubicBezTo>
                  <a:lnTo>
                    <a:pt x="1332" y="0"/>
                  </a:lnTo>
                  <a:cubicBezTo>
                    <a:pt x="1199" y="0"/>
                    <a:pt x="1071" y="53"/>
                    <a:pt x="975" y="149"/>
                  </a:cubicBezTo>
                  <a:lnTo>
                    <a:pt x="150" y="974"/>
                  </a:lnTo>
                  <a:cubicBezTo>
                    <a:pt x="55" y="1069"/>
                    <a:pt x="0" y="1201"/>
                    <a:pt x="0" y="1335"/>
                  </a:cubicBezTo>
                  <a:lnTo>
                    <a:pt x="0" y="5840"/>
                  </a:lnTo>
                  <a:cubicBezTo>
                    <a:pt x="0" y="6121"/>
                    <a:pt x="229" y="6350"/>
                    <a:pt x="510" y="6350"/>
                  </a:cubicBezTo>
                  <a:lnTo>
                    <a:pt x="4271" y="6350"/>
                  </a:lnTo>
                  <a:cubicBezTo>
                    <a:pt x="4553" y="6350"/>
                    <a:pt x="4781" y="6121"/>
                    <a:pt x="4781" y="5840"/>
                  </a:cubicBezTo>
                  <a:lnTo>
                    <a:pt x="4781" y="3183"/>
                  </a:lnTo>
                  <a:lnTo>
                    <a:pt x="6176" y="1788"/>
                  </a:lnTo>
                  <a:cubicBezTo>
                    <a:pt x="6408" y="1556"/>
                    <a:pt x="6408" y="1180"/>
                    <a:pt x="6176" y="949"/>
                  </a:cubicBezTo>
                  <a:close/>
                  <a:moveTo>
                    <a:pt x="1020" y="603"/>
                  </a:moveTo>
                  <a:lnTo>
                    <a:pt x="1020" y="1020"/>
                  </a:lnTo>
                  <a:lnTo>
                    <a:pt x="603" y="1020"/>
                  </a:lnTo>
                  <a:lnTo>
                    <a:pt x="1020" y="603"/>
                  </a:lnTo>
                  <a:close/>
                  <a:moveTo>
                    <a:pt x="4429" y="5840"/>
                  </a:moveTo>
                  <a:cubicBezTo>
                    <a:pt x="4429" y="5926"/>
                    <a:pt x="4359" y="5996"/>
                    <a:pt x="4273" y="5996"/>
                  </a:cubicBezTo>
                  <a:lnTo>
                    <a:pt x="510" y="5996"/>
                  </a:lnTo>
                  <a:cubicBezTo>
                    <a:pt x="424" y="5996"/>
                    <a:pt x="354" y="5926"/>
                    <a:pt x="354" y="5840"/>
                  </a:cubicBezTo>
                  <a:lnTo>
                    <a:pt x="354" y="1374"/>
                  </a:lnTo>
                  <a:lnTo>
                    <a:pt x="1198" y="1374"/>
                  </a:lnTo>
                  <a:cubicBezTo>
                    <a:pt x="1295" y="1374"/>
                    <a:pt x="1374" y="1295"/>
                    <a:pt x="1374" y="1198"/>
                  </a:cubicBezTo>
                  <a:lnTo>
                    <a:pt x="1374" y="353"/>
                  </a:lnTo>
                  <a:lnTo>
                    <a:pt x="4273" y="353"/>
                  </a:lnTo>
                  <a:cubicBezTo>
                    <a:pt x="4359" y="353"/>
                    <a:pt x="4429" y="422"/>
                    <a:pt x="4429" y="509"/>
                  </a:cubicBezTo>
                  <a:lnTo>
                    <a:pt x="4429" y="1858"/>
                  </a:lnTo>
                  <a:lnTo>
                    <a:pt x="2630" y="3656"/>
                  </a:lnTo>
                  <a:cubicBezTo>
                    <a:pt x="2598" y="3689"/>
                    <a:pt x="2579" y="3734"/>
                    <a:pt x="2579" y="3781"/>
                  </a:cubicBezTo>
                  <a:lnTo>
                    <a:pt x="2579" y="4370"/>
                  </a:lnTo>
                  <a:cubicBezTo>
                    <a:pt x="2579" y="4468"/>
                    <a:pt x="2658" y="4546"/>
                    <a:pt x="2755" y="4546"/>
                  </a:cubicBezTo>
                  <a:lnTo>
                    <a:pt x="3344" y="4546"/>
                  </a:lnTo>
                  <a:cubicBezTo>
                    <a:pt x="3390" y="4546"/>
                    <a:pt x="3435" y="4528"/>
                    <a:pt x="3469" y="4495"/>
                  </a:cubicBezTo>
                  <a:lnTo>
                    <a:pt x="4429" y="3535"/>
                  </a:lnTo>
                  <a:lnTo>
                    <a:pt x="4429" y="5840"/>
                  </a:lnTo>
                  <a:close/>
                  <a:moveTo>
                    <a:pt x="3271" y="4194"/>
                  </a:moveTo>
                  <a:lnTo>
                    <a:pt x="2931" y="4194"/>
                  </a:lnTo>
                  <a:lnTo>
                    <a:pt x="2931" y="3854"/>
                  </a:lnTo>
                  <a:lnTo>
                    <a:pt x="5226" y="1559"/>
                  </a:lnTo>
                  <a:lnTo>
                    <a:pt x="5566" y="1899"/>
                  </a:lnTo>
                  <a:lnTo>
                    <a:pt x="3271" y="4194"/>
                  </a:lnTo>
                  <a:close/>
                  <a:moveTo>
                    <a:pt x="5928" y="1538"/>
                  </a:moveTo>
                  <a:lnTo>
                    <a:pt x="5815" y="1650"/>
                  </a:lnTo>
                  <a:lnTo>
                    <a:pt x="5475" y="1310"/>
                  </a:lnTo>
                  <a:lnTo>
                    <a:pt x="5588" y="1198"/>
                  </a:lnTo>
                  <a:cubicBezTo>
                    <a:pt x="5679" y="1106"/>
                    <a:pt x="5836" y="1106"/>
                    <a:pt x="5928" y="1198"/>
                  </a:cubicBezTo>
                  <a:cubicBezTo>
                    <a:pt x="6016" y="1288"/>
                    <a:pt x="6014" y="1451"/>
                    <a:pt x="5928" y="1538"/>
                  </a:cubicBezTo>
                  <a:close/>
                </a:path>
              </a:pathLst>
            </a:custGeom>
            <a:solidFill>
              <a:schemeClr val="bg1"/>
            </a:solidFill>
            <a:ln w="0">
              <a:solidFill>
                <a:schemeClr val="bg1"/>
              </a:solidFill>
              <a:prstDash val="solid"/>
              <a:round/>
              <a:headEnd/>
              <a:tailEnd/>
            </a:ln>
          </p:spPr>
          <p:txBody>
            <a:bodyPr/>
            <a:lstStyle/>
            <a:p>
              <a:endParaRPr lang="en-CA" dirty="0"/>
            </a:p>
          </p:txBody>
        </p:sp>
      </p:grpSp>
      <p:graphicFrame>
        <p:nvGraphicFramePr>
          <p:cNvPr id="18" name="Table 17"/>
          <p:cNvGraphicFramePr>
            <a:graphicFrameLocks noGrp="1"/>
          </p:cNvGraphicFramePr>
          <p:nvPr/>
        </p:nvGraphicFramePr>
        <p:xfrm>
          <a:off x="3248025" y="2279651"/>
          <a:ext cx="6383338" cy="2906713"/>
        </p:xfrm>
        <a:graphic>
          <a:graphicData uri="http://schemas.openxmlformats.org/drawingml/2006/table">
            <a:tbl>
              <a:tblPr firstRow="1" bandRow="1">
                <a:tableStyleId>{5C22544A-7EE6-4342-B048-85BDC9FD1C3A}</a:tableStyleId>
              </a:tblPr>
              <a:tblGrid>
                <a:gridCol w="3153467">
                  <a:extLst>
                    <a:ext uri="{9D8B030D-6E8A-4147-A177-3AD203B41FA5}">
                      <a16:colId xmlns:a16="http://schemas.microsoft.com/office/drawing/2014/main" val="20000"/>
                    </a:ext>
                  </a:extLst>
                </a:gridCol>
                <a:gridCol w="3229871">
                  <a:extLst>
                    <a:ext uri="{9D8B030D-6E8A-4147-A177-3AD203B41FA5}">
                      <a16:colId xmlns:a16="http://schemas.microsoft.com/office/drawing/2014/main" val="20001"/>
                    </a:ext>
                  </a:extLst>
                </a:gridCol>
              </a:tblGrid>
              <a:tr h="1402130">
                <a:tc>
                  <a:txBody>
                    <a:bodyPr/>
                    <a:lstStyle/>
                    <a:p>
                      <a:endParaRPr lang="en-US" sz="1800" dirty="0"/>
                    </a:p>
                  </a:txBody>
                  <a:tcPr marL="91425" marR="91425" marT="45714" marB="45714">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84CE"/>
                    </a:solidFill>
                  </a:tcPr>
                </a:tc>
                <a:tc>
                  <a:txBody>
                    <a:bodyPr/>
                    <a:lstStyle/>
                    <a:p>
                      <a:endParaRPr lang="en-US" sz="1800" dirty="0"/>
                    </a:p>
                  </a:txBody>
                  <a:tcPr marL="91425" marR="91425" marT="45714" marB="45714">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84CE"/>
                    </a:solidFill>
                  </a:tcPr>
                </a:tc>
                <a:extLst>
                  <a:ext uri="{0D108BD9-81ED-4DB2-BD59-A6C34878D82A}">
                    <a16:rowId xmlns:a16="http://schemas.microsoft.com/office/drawing/2014/main" val="10000"/>
                  </a:ext>
                </a:extLst>
              </a:tr>
              <a:tr h="1504583">
                <a:tc>
                  <a:txBody>
                    <a:bodyPr/>
                    <a:lstStyle/>
                    <a:p>
                      <a:endParaRPr lang="en-US" sz="1800" dirty="0"/>
                    </a:p>
                  </a:txBody>
                  <a:tcPr marL="91425" marR="91425" marT="45714" marB="45714">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85000"/>
                      </a:schemeClr>
                    </a:solidFill>
                  </a:tcPr>
                </a:tc>
                <a:tc>
                  <a:txBody>
                    <a:bodyPr/>
                    <a:lstStyle/>
                    <a:p>
                      <a:endParaRPr lang="en-US" sz="1800" dirty="0"/>
                    </a:p>
                  </a:txBody>
                  <a:tcPr marL="91425" marR="91425" marT="45714" marB="45714">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1"/>
                  </a:ext>
                </a:extLst>
              </a:tr>
            </a:tbl>
          </a:graphicData>
        </a:graphic>
      </p:graphicFrame>
      <p:sp>
        <p:nvSpPr>
          <p:cNvPr id="93198" name="Rectangle 19"/>
          <p:cNvSpPr>
            <a:spLocks noChangeArrowheads="1"/>
          </p:cNvSpPr>
          <p:nvPr/>
        </p:nvSpPr>
        <p:spPr bwMode="auto">
          <a:xfrm>
            <a:off x="2317751" y="4260851"/>
            <a:ext cx="9429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b="1" dirty="0">
                <a:latin typeface="Arial" panose="020B0604020202020204" pitchFamily="34" charset="0"/>
                <a:ea typeface="ＭＳ Ｐゴシック" panose="020B0600070205080204" pitchFamily="34" charset="-128"/>
              </a:rPr>
              <a:t>Energy </a:t>
            </a:r>
            <a:br>
              <a:rPr lang="en-US" altLang="en-US" sz="1200" b="1" dirty="0">
                <a:latin typeface="Arial" panose="020B0604020202020204" pitchFamily="34" charset="0"/>
                <a:ea typeface="ＭＳ Ｐゴシック" panose="020B0600070205080204" pitchFamily="34" charset="-128"/>
              </a:rPr>
            </a:br>
            <a:r>
              <a:rPr lang="en-US" altLang="en-US" sz="1200" b="1" dirty="0">
                <a:latin typeface="Arial" panose="020B0604020202020204" pitchFamily="34" charset="0"/>
                <a:ea typeface="ＭＳ Ｐゴシック" panose="020B0600070205080204" pitchFamily="34" charset="-128"/>
              </a:rPr>
              <a:t>Drainers</a:t>
            </a:r>
          </a:p>
        </p:txBody>
      </p:sp>
      <p:sp>
        <p:nvSpPr>
          <p:cNvPr id="93199" name="Rectangle 20"/>
          <p:cNvSpPr>
            <a:spLocks noChangeArrowheads="1"/>
          </p:cNvSpPr>
          <p:nvPr/>
        </p:nvSpPr>
        <p:spPr bwMode="auto">
          <a:xfrm>
            <a:off x="2317751" y="2746376"/>
            <a:ext cx="9429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b="1" dirty="0">
                <a:latin typeface="Arial" panose="020B0604020202020204" pitchFamily="34" charset="0"/>
                <a:ea typeface="ＭＳ Ｐゴシック" panose="020B0600070205080204" pitchFamily="34" charset="-128"/>
              </a:rPr>
              <a:t>Energy </a:t>
            </a:r>
            <a:br>
              <a:rPr lang="en-US" altLang="en-US" sz="1200" b="1" dirty="0">
                <a:latin typeface="Arial" panose="020B0604020202020204" pitchFamily="34" charset="0"/>
                <a:ea typeface="ＭＳ Ｐゴシック" panose="020B0600070205080204" pitchFamily="34" charset="-128"/>
              </a:rPr>
            </a:br>
            <a:r>
              <a:rPr lang="en-US" altLang="en-US" sz="1200" b="1" dirty="0">
                <a:latin typeface="Arial" panose="020B0604020202020204" pitchFamily="34" charset="0"/>
                <a:ea typeface="ＭＳ Ｐゴシック" panose="020B0600070205080204" pitchFamily="34" charset="-128"/>
              </a:rPr>
              <a:t>Boosters</a:t>
            </a:r>
          </a:p>
        </p:txBody>
      </p:sp>
      <p:sp>
        <p:nvSpPr>
          <p:cNvPr id="93200" name="Rectangle 21"/>
          <p:cNvSpPr>
            <a:spLocks noChangeArrowheads="1"/>
          </p:cNvSpPr>
          <p:nvPr/>
        </p:nvSpPr>
        <p:spPr bwMode="auto">
          <a:xfrm>
            <a:off x="4224338" y="1916114"/>
            <a:ext cx="114141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600" b="1" dirty="0">
                <a:latin typeface="Arial" panose="020B0604020202020204" pitchFamily="34" charset="0"/>
                <a:ea typeface="ＭＳ Ｐゴシック" panose="020B0600070205080204" pitchFamily="34" charset="-128"/>
              </a:rPr>
              <a:t>At Work</a:t>
            </a:r>
          </a:p>
        </p:txBody>
      </p:sp>
      <p:sp>
        <p:nvSpPr>
          <p:cNvPr id="93201" name="Rectangle 22"/>
          <p:cNvSpPr>
            <a:spLocks noChangeArrowheads="1"/>
          </p:cNvSpPr>
          <p:nvPr/>
        </p:nvSpPr>
        <p:spPr bwMode="auto">
          <a:xfrm>
            <a:off x="7418388" y="1916114"/>
            <a:ext cx="114141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600" b="1" dirty="0">
                <a:latin typeface="Arial" panose="020B0604020202020204" pitchFamily="34" charset="0"/>
                <a:ea typeface="ＭＳ Ｐゴシック" panose="020B0600070205080204" pitchFamily="34" charset="-128"/>
              </a:rPr>
              <a:t>At Home</a:t>
            </a:r>
          </a:p>
        </p:txBody>
      </p:sp>
      <p:sp>
        <p:nvSpPr>
          <p:cNvPr id="19" name="Title 1"/>
          <p:cNvSpPr>
            <a:spLocks noGrp="1"/>
          </p:cNvSpPr>
          <p:nvPr>
            <p:ph type="title"/>
          </p:nvPr>
        </p:nvSpPr>
        <p:spPr>
          <a:xfrm>
            <a:off x="1981200" y="765176"/>
            <a:ext cx="8229600" cy="652463"/>
          </a:xfrm>
        </p:spPr>
        <p:txBody>
          <a:bodyPr rtlCol="0">
            <a:normAutofit fontScale="90000"/>
          </a:bodyPr>
          <a:lstStyle/>
          <a:p>
            <a:pPr>
              <a:defRPr/>
            </a:pPr>
            <a:r>
              <a:rPr lang="en-CA" b="1" dirty="0">
                <a:solidFill>
                  <a:schemeClr val="accent1">
                    <a:lumMod val="50000"/>
                  </a:schemeClr>
                </a:solidFill>
              </a:rPr>
              <a:t>Managing Energy Levels</a:t>
            </a:r>
          </a:p>
        </p:txBody>
      </p:sp>
    </p:spTree>
    <p:extLst>
      <p:ext uri="{BB962C8B-B14F-4D97-AF65-F5344CB8AC3E}">
        <p14:creationId xmlns:p14="http://schemas.microsoft.com/office/powerpoint/2010/main" val="2480958757"/>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13"/>
          <p:cNvSpPr/>
          <p:nvPr/>
        </p:nvSpPr>
        <p:spPr bwMode="auto">
          <a:xfrm>
            <a:off x="2037318" y="2492897"/>
            <a:ext cx="8126867" cy="2888080"/>
          </a:xfrm>
          <a:prstGeom prst="roundRect">
            <a:avLst>
              <a:gd name="adj" fmla="val 5773"/>
            </a:avLst>
          </a:prstGeom>
          <a:solidFill>
            <a:srgbClr val="0070C0"/>
          </a:solidFill>
          <a:ln w="9525" cap="flat" cmpd="sng" algn="ctr">
            <a:noFill/>
            <a:prstDash val="solid"/>
            <a:round/>
            <a:headEnd type="none" w="med" len="med"/>
            <a:tailEnd type="none" w="med" len="med"/>
          </a:ln>
          <a:effectLst/>
        </p:spPr>
        <p:txBody>
          <a:bodyPr lIns="36000" tIns="18000" rIns="36000" bIns="18000" numCol="2" anchor="ctr"/>
          <a:lstStyle/>
          <a:p>
            <a:pPr marL="374650" indent="-285750">
              <a:spcBef>
                <a:spcPts val="1200"/>
              </a:spcBef>
              <a:buFont typeface="Arial" pitchFamily="34" charset="0"/>
              <a:buChar char="•"/>
              <a:defRPr/>
            </a:pPr>
            <a:r>
              <a:rPr lang="en-AU" sz="1600" dirty="0">
                <a:solidFill>
                  <a:schemeClr val="bg1"/>
                </a:solidFill>
                <a:cs typeface="Arial" panose="020B0604020202020204" pitchFamily="34" charset="0"/>
              </a:rPr>
              <a:t>Assess our energy balance</a:t>
            </a:r>
          </a:p>
          <a:p>
            <a:pPr marL="374650" indent="-285750">
              <a:spcBef>
                <a:spcPts val="1200"/>
              </a:spcBef>
              <a:buFont typeface="Arial" pitchFamily="34" charset="0"/>
              <a:buChar char="•"/>
              <a:defRPr/>
            </a:pPr>
            <a:r>
              <a:rPr lang="en-AU" sz="1600" dirty="0">
                <a:solidFill>
                  <a:schemeClr val="bg1"/>
                </a:solidFill>
                <a:cs typeface="Arial" panose="020B0604020202020204" pitchFamily="34" charset="0"/>
              </a:rPr>
              <a:t>To support self management and resilience as leaders</a:t>
            </a:r>
          </a:p>
          <a:p>
            <a:pPr marL="374650" indent="-285750">
              <a:spcBef>
                <a:spcPts val="1200"/>
              </a:spcBef>
              <a:buFont typeface="Arial" pitchFamily="34" charset="0"/>
              <a:buChar char="•"/>
              <a:defRPr/>
            </a:pPr>
            <a:r>
              <a:rPr lang="en-AU" sz="1600" dirty="0">
                <a:solidFill>
                  <a:schemeClr val="bg1"/>
                </a:solidFill>
                <a:cs typeface="Arial" panose="020B0604020202020204" pitchFamily="34" charset="0"/>
              </a:rPr>
              <a:t>Identify energizers and drainers to bounce back with minimal impact on team’s functioning</a:t>
            </a:r>
          </a:p>
          <a:p>
            <a:pPr marL="374650" indent="-285750">
              <a:spcBef>
                <a:spcPts val="1200"/>
              </a:spcBef>
              <a:buFont typeface="Arial" pitchFamily="34" charset="0"/>
              <a:buChar char="•"/>
              <a:defRPr/>
            </a:pPr>
            <a:r>
              <a:rPr lang="en-AU" sz="1600" dirty="0">
                <a:solidFill>
                  <a:schemeClr val="bg1"/>
                </a:solidFill>
                <a:cs typeface="Arial" panose="020B0604020202020204" pitchFamily="34" charset="0"/>
              </a:rPr>
              <a:t>To maintain a positive relationship with your team, even through hurdles, conflict and disagreements</a:t>
            </a:r>
          </a:p>
          <a:p>
            <a:pPr marL="374650" indent="-285750">
              <a:spcBef>
                <a:spcPts val="1200"/>
              </a:spcBef>
              <a:buFont typeface="Arial" pitchFamily="34" charset="0"/>
              <a:buChar char="•"/>
              <a:defRPr/>
            </a:pPr>
            <a:r>
              <a:rPr lang="en-AU" sz="1600" dirty="0">
                <a:solidFill>
                  <a:schemeClr val="bg1"/>
                </a:solidFill>
                <a:cs typeface="Arial" panose="020B0604020202020204" pitchFamily="34" charset="0"/>
              </a:rPr>
              <a:t>To manage anxiety in the face of adversity</a:t>
            </a:r>
          </a:p>
          <a:p>
            <a:pPr marL="374650" indent="-285750">
              <a:spcBef>
                <a:spcPts val="1200"/>
              </a:spcBef>
              <a:buFont typeface="Arial" pitchFamily="34" charset="0"/>
              <a:buChar char="•"/>
              <a:defRPr/>
            </a:pPr>
            <a:r>
              <a:rPr lang="en-AU" sz="1600" dirty="0">
                <a:solidFill>
                  <a:schemeClr val="bg1"/>
                </a:solidFill>
                <a:cs typeface="Arial" panose="020B0604020202020204" pitchFamily="34" charset="0"/>
              </a:rPr>
              <a:t>Manage complaints and turn them into opportunities</a:t>
            </a:r>
          </a:p>
          <a:p>
            <a:pPr marL="374650" indent="-285750">
              <a:spcBef>
                <a:spcPts val="1200"/>
              </a:spcBef>
              <a:buFont typeface="Arial" pitchFamily="34" charset="0"/>
              <a:buChar char="•"/>
              <a:defRPr/>
            </a:pPr>
            <a:r>
              <a:rPr lang="en-AU" sz="1600" dirty="0">
                <a:solidFill>
                  <a:schemeClr val="bg1"/>
                </a:solidFill>
                <a:cs typeface="Arial" panose="020B0604020202020204" pitchFamily="34" charset="0"/>
              </a:rPr>
              <a:t>Skills to deliver under pressure </a:t>
            </a:r>
          </a:p>
        </p:txBody>
      </p:sp>
      <p:sp>
        <p:nvSpPr>
          <p:cNvPr id="9" name="Title 1"/>
          <p:cNvSpPr>
            <a:spLocks noGrp="1"/>
          </p:cNvSpPr>
          <p:nvPr>
            <p:ph type="title"/>
          </p:nvPr>
        </p:nvSpPr>
        <p:spPr>
          <a:xfrm>
            <a:off x="1981200" y="765176"/>
            <a:ext cx="8229600" cy="652463"/>
          </a:xfrm>
        </p:spPr>
        <p:txBody>
          <a:bodyPr rtlCol="0">
            <a:normAutofit fontScale="90000"/>
          </a:bodyPr>
          <a:lstStyle/>
          <a:p>
            <a:pPr>
              <a:defRPr/>
            </a:pPr>
            <a:r>
              <a:rPr lang="en-CA" b="1" dirty="0">
                <a:solidFill>
                  <a:schemeClr val="accent1">
                    <a:lumMod val="50000"/>
                  </a:schemeClr>
                </a:solidFill>
              </a:rPr>
              <a:t>Managing Energy Levels</a:t>
            </a:r>
          </a:p>
        </p:txBody>
      </p:sp>
      <p:sp>
        <p:nvSpPr>
          <p:cNvPr id="95236" name="Content Placeholder 2"/>
          <p:cNvSpPr txBox="1">
            <a:spLocks/>
          </p:cNvSpPr>
          <p:nvPr/>
        </p:nvSpPr>
        <p:spPr bwMode="auto">
          <a:xfrm>
            <a:off x="1981200" y="1628776"/>
            <a:ext cx="7359650" cy="288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20000"/>
              </a:spcBef>
              <a:buFont typeface="Arial" panose="020B0604020202020204" pitchFamily="34" charset="0"/>
              <a:buNone/>
            </a:pPr>
            <a:endParaRPr lang="en-AU" altLang="en-US" sz="2000" dirty="0">
              <a:latin typeface="Arial" panose="020B060402020202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174332970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tle 1"/>
          <p:cNvSpPr>
            <a:spLocks noGrp="1"/>
          </p:cNvSpPr>
          <p:nvPr>
            <p:ph type="title"/>
          </p:nvPr>
        </p:nvSpPr>
        <p:spPr>
          <a:xfrm>
            <a:off x="1419225" y="448840"/>
            <a:ext cx="10772775" cy="1658198"/>
          </a:xfrm>
        </p:spPr>
        <p:txBody>
          <a:bodyPr/>
          <a:lstStyle/>
          <a:p>
            <a:pPr eaLnBrk="1" hangingPunct="1"/>
            <a:r>
              <a:rPr lang="en-CA" altLang="en-US" sz="4000" b="1">
                <a:latin typeface="Arial" panose="020B0604020202020204" pitchFamily="34" charset="0"/>
                <a:ea typeface="ＭＳ Ｐゴシック" panose="020B0600070205080204" pitchFamily="34" charset="-128"/>
                <a:cs typeface="Arial" panose="020B0604020202020204" pitchFamily="34" charset="0"/>
              </a:rPr>
              <a:t>Top Eight Reasons Change Fails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07310495"/>
              </p:ext>
            </p:extLst>
          </p:nvPr>
        </p:nvGraphicFramePr>
        <p:xfrm>
          <a:off x="1898650" y="1585914"/>
          <a:ext cx="8229600" cy="4841875"/>
        </p:xfrm>
        <a:graphic>
          <a:graphicData uri="http://schemas.openxmlformats.org/drawingml/2006/table">
            <a:tbl>
              <a:tblPr firstRow="1" firstCol="1" bandRow="1">
                <a:tableStyleId>{5C22544A-7EE6-4342-B048-85BDC9FD1C3A}</a:tableStyleId>
              </a:tblPr>
              <a:tblGrid>
                <a:gridCol w="701040">
                  <a:extLst>
                    <a:ext uri="{9D8B030D-6E8A-4147-A177-3AD203B41FA5}">
                      <a16:colId xmlns:a16="http://schemas.microsoft.com/office/drawing/2014/main" val="20000"/>
                    </a:ext>
                  </a:extLst>
                </a:gridCol>
                <a:gridCol w="7528560">
                  <a:extLst>
                    <a:ext uri="{9D8B030D-6E8A-4147-A177-3AD203B41FA5}">
                      <a16:colId xmlns:a16="http://schemas.microsoft.com/office/drawing/2014/main" val="20001"/>
                    </a:ext>
                  </a:extLst>
                </a:gridCol>
              </a:tblGrid>
              <a:tr h="283034">
                <a:tc>
                  <a:txBody>
                    <a:bodyPr/>
                    <a:lstStyle/>
                    <a:p>
                      <a:pPr>
                        <a:lnSpc>
                          <a:spcPct val="115000"/>
                        </a:lnSpc>
                        <a:spcAft>
                          <a:spcPts val="1000"/>
                        </a:spcAft>
                      </a:pPr>
                      <a:r>
                        <a:rPr lang="en-CA" sz="1200" dirty="0">
                          <a:effectLst/>
                        </a:rPr>
                        <a:t>Failure</a:t>
                      </a:r>
                      <a:endParaRPr lang="en-CA" sz="1100" dirty="0">
                        <a:effectLst/>
                        <a:latin typeface="Calibri"/>
                        <a:ea typeface="Calibri"/>
                        <a:cs typeface="Times New Roman"/>
                      </a:endParaRPr>
                    </a:p>
                  </a:txBody>
                  <a:tcPr marL="68580" marR="68580" marT="0" marB="0"/>
                </a:tc>
                <a:tc>
                  <a:txBody>
                    <a:bodyPr/>
                    <a:lstStyle/>
                    <a:p>
                      <a:pPr>
                        <a:lnSpc>
                          <a:spcPct val="115000"/>
                        </a:lnSpc>
                        <a:spcAft>
                          <a:spcPts val="1000"/>
                        </a:spcAft>
                      </a:pPr>
                      <a:r>
                        <a:rPr lang="en-CA" sz="1600">
                          <a:effectLst/>
                        </a:rPr>
                        <a:t>Description</a:t>
                      </a:r>
                      <a:endParaRPr lang="en-CA" sz="160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492232">
                <a:tc>
                  <a:txBody>
                    <a:bodyPr/>
                    <a:lstStyle/>
                    <a:p>
                      <a:pPr>
                        <a:lnSpc>
                          <a:spcPct val="115000"/>
                        </a:lnSpc>
                        <a:spcAft>
                          <a:spcPts val="1000"/>
                        </a:spcAft>
                      </a:pPr>
                      <a:r>
                        <a:rPr lang="en-CA" sz="1200">
                          <a:effectLst/>
                        </a:rPr>
                        <a:t>1</a:t>
                      </a:r>
                      <a:endParaRPr lang="en-CA" sz="1100">
                        <a:effectLst/>
                        <a:latin typeface="Calibri"/>
                        <a:ea typeface="Calibri"/>
                        <a:cs typeface="Times New Roman"/>
                      </a:endParaRPr>
                    </a:p>
                  </a:txBody>
                  <a:tcPr marL="68580" marR="68580" marT="0" marB="0"/>
                </a:tc>
                <a:tc>
                  <a:txBody>
                    <a:bodyPr/>
                    <a:lstStyle/>
                    <a:p>
                      <a:pPr marL="180000" eaLnBrk="0" fontAlgn="base" hangingPunct="0">
                        <a:spcAft>
                          <a:spcPts val="0"/>
                        </a:spcAft>
                      </a:pPr>
                      <a:r>
                        <a:rPr lang="en-US" sz="1600" kern="1200" dirty="0">
                          <a:solidFill>
                            <a:srgbClr val="FF0000"/>
                          </a:solidFill>
                          <a:effectLst/>
                        </a:rPr>
                        <a:t>Leaders aren’t being clear on “why </a:t>
                      </a:r>
                      <a:r>
                        <a:rPr lang="en-US" sz="1600" kern="1200" dirty="0">
                          <a:effectLst/>
                        </a:rPr>
                        <a:t>we need to change” so it is compelling and shakes</a:t>
                      </a:r>
                      <a:r>
                        <a:rPr lang="en-US" sz="1600" dirty="0">
                          <a:effectLst/>
                        </a:rPr>
                        <a:t> </a:t>
                      </a:r>
                      <a:r>
                        <a:rPr lang="en-US" sz="1600" kern="1200" dirty="0">
                          <a:effectLst/>
                        </a:rPr>
                        <a:t>people out of complacency.</a:t>
                      </a:r>
                      <a:endParaRPr lang="en-CA" sz="1600" dirty="0">
                        <a:effectLst/>
                        <a:latin typeface="Times New Roman"/>
                        <a:ea typeface="Times New Roman"/>
                        <a:cs typeface="Times New Roman"/>
                      </a:endParaRPr>
                    </a:p>
                  </a:txBody>
                  <a:tcPr marL="68580" marR="68580" marT="0" marB="0"/>
                </a:tc>
                <a:extLst>
                  <a:ext uri="{0D108BD9-81ED-4DB2-BD59-A6C34878D82A}">
                    <a16:rowId xmlns:a16="http://schemas.microsoft.com/office/drawing/2014/main" val="10001"/>
                  </a:ext>
                </a:extLst>
              </a:tr>
              <a:tr h="738348">
                <a:tc>
                  <a:txBody>
                    <a:bodyPr/>
                    <a:lstStyle/>
                    <a:p>
                      <a:pPr>
                        <a:lnSpc>
                          <a:spcPct val="115000"/>
                        </a:lnSpc>
                        <a:spcAft>
                          <a:spcPts val="1000"/>
                        </a:spcAft>
                      </a:pPr>
                      <a:r>
                        <a:rPr lang="en-CA" sz="1200">
                          <a:effectLst/>
                        </a:rPr>
                        <a:t>2</a:t>
                      </a:r>
                      <a:endParaRPr lang="en-CA" sz="1100">
                        <a:effectLst/>
                        <a:latin typeface="Calibri"/>
                        <a:ea typeface="Calibri"/>
                        <a:cs typeface="Times New Roman"/>
                      </a:endParaRPr>
                    </a:p>
                  </a:txBody>
                  <a:tcPr marL="68580" marR="68580" marT="0" marB="0"/>
                </a:tc>
                <a:tc>
                  <a:txBody>
                    <a:bodyPr/>
                    <a:lstStyle/>
                    <a:p>
                      <a:pPr marL="180000" eaLnBrk="0" fontAlgn="base" hangingPunct="0">
                        <a:spcAft>
                          <a:spcPts val="0"/>
                        </a:spcAft>
                      </a:pPr>
                      <a:r>
                        <a:rPr lang="en-US" sz="1600" kern="1200" dirty="0">
                          <a:solidFill>
                            <a:srgbClr val="FF0000"/>
                          </a:solidFill>
                          <a:effectLst/>
                        </a:rPr>
                        <a:t>Leaders haven’t communicated “what </a:t>
                      </a:r>
                      <a:r>
                        <a:rPr lang="en-US" sz="1600" kern="1200" dirty="0">
                          <a:effectLst/>
                        </a:rPr>
                        <a:t>the world will look like when we have changed” in a</a:t>
                      </a:r>
                      <a:r>
                        <a:rPr lang="en-US" sz="1600" dirty="0">
                          <a:effectLst/>
                        </a:rPr>
                        <a:t> </a:t>
                      </a:r>
                      <a:r>
                        <a:rPr lang="en-US" sz="1600" kern="1200" dirty="0">
                          <a:effectLst/>
                        </a:rPr>
                        <a:t>way that makes it attractive enough so people will want to go there.</a:t>
                      </a:r>
                      <a:endParaRPr lang="en-CA" sz="1600" dirty="0">
                        <a:effectLst/>
                        <a:latin typeface="Times New Roman"/>
                        <a:ea typeface="Times New Roman"/>
                        <a:cs typeface="Times New Roman"/>
                      </a:endParaRPr>
                    </a:p>
                  </a:txBody>
                  <a:tcPr marL="68580" marR="68580" marT="0" marB="0"/>
                </a:tc>
                <a:extLst>
                  <a:ext uri="{0D108BD9-81ED-4DB2-BD59-A6C34878D82A}">
                    <a16:rowId xmlns:a16="http://schemas.microsoft.com/office/drawing/2014/main" val="10002"/>
                  </a:ext>
                </a:extLst>
              </a:tr>
              <a:tr h="738348">
                <a:tc>
                  <a:txBody>
                    <a:bodyPr/>
                    <a:lstStyle/>
                    <a:p>
                      <a:pPr>
                        <a:lnSpc>
                          <a:spcPct val="115000"/>
                        </a:lnSpc>
                        <a:spcAft>
                          <a:spcPts val="1000"/>
                        </a:spcAft>
                      </a:pPr>
                      <a:r>
                        <a:rPr lang="en-CA" sz="1200">
                          <a:effectLst/>
                        </a:rPr>
                        <a:t>3</a:t>
                      </a:r>
                      <a:endParaRPr lang="en-CA" sz="1100">
                        <a:effectLst/>
                        <a:latin typeface="Calibri"/>
                        <a:ea typeface="Calibri"/>
                        <a:cs typeface="Times New Roman"/>
                      </a:endParaRPr>
                    </a:p>
                  </a:txBody>
                  <a:tcPr marL="68580" marR="68580" marT="0" marB="0"/>
                </a:tc>
                <a:tc>
                  <a:txBody>
                    <a:bodyPr/>
                    <a:lstStyle/>
                    <a:p>
                      <a:pPr marL="180000" eaLnBrk="0" fontAlgn="base" hangingPunct="0">
                        <a:spcAft>
                          <a:spcPts val="0"/>
                        </a:spcAft>
                      </a:pPr>
                      <a:r>
                        <a:rPr lang="en-US" sz="1600" kern="1200" dirty="0">
                          <a:solidFill>
                            <a:srgbClr val="FF0000"/>
                          </a:solidFill>
                          <a:effectLst/>
                        </a:rPr>
                        <a:t>Leaders haven’t communicated the “practical and doable steps </a:t>
                      </a:r>
                      <a:r>
                        <a:rPr lang="en-US" sz="1600" kern="1200" dirty="0">
                          <a:effectLst/>
                        </a:rPr>
                        <a:t>that will get us there” so it</a:t>
                      </a:r>
                      <a:r>
                        <a:rPr lang="en-US" sz="1600" dirty="0">
                          <a:effectLst/>
                        </a:rPr>
                        <a:t> </a:t>
                      </a:r>
                      <a:r>
                        <a:rPr lang="en-US" sz="1600" kern="1200" dirty="0">
                          <a:effectLst/>
                        </a:rPr>
                        <a:t>makes sense and gives people confidence that the leaders know what they are doing.</a:t>
                      </a:r>
                      <a:endParaRPr lang="en-CA" sz="1600" dirty="0">
                        <a:effectLst/>
                        <a:latin typeface="Times New Roman"/>
                        <a:ea typeface="Times New Roman"/>
                        <a:cs typeface="Times New Roman"/>
                      </a:endParaRPr>
                    </a:p>
                  </a:txBody>
                  <a:tcPr marL="68580" marR="68580" marT="0" marB="0"/>
                </a:tc>
                <a:extLst>
                  <a:ext uri="{0D108BD9-81ED-4DB2-BD59-A6C34878D82A}">
                    <a16:rowId xmlns:a16="http://schemas.microsoft.com/office/drawing/2014/main" val="10003"/>
                  </a:ext>
                </a:extLst>
              </a:tr>
              <a:tr h="492232">
                <a:tc>
                  <a:txBody>
                    <a:bodyPr/>
                    <a:lstStyle/>
                    <a:p>
                      <a:pPr>
                        <a:lnSpc>
                          <a:spcPct val="115000"/>
                        </a:lnSpc>
                        <a:spcAft>
                          <a:spcPts val="1000"/>
                        </a:spcAft>
                      </a:pPr>
                      <a:r>
                        <a:rPr lang="en-CA" sz="1200">
                          <a:effectLst/>
                        </a:rPr>
                        <a:t>4</a:t>
                      </a:r>
                      <a:endParaRPr lang="en-CA" sz="1100">
                        <a:effectLst/>
                        <a:latin typeface="Calibri"/>
                        <a:ea typeface="Calibri"/>
                        <a:cs typeface="Times New Roman"/>
                      </a:endParaRPr>
                    </a:p>
                  </a:txBody>
                  <a:tcPr marL="68580" marR="68580" marT="0" marB="0"/>
                </a:tc>
                <a:tc>
                  <a:txBody>
                    <a:bodyPr/>
                    <a:lstStyle/>
                    <a:p>
                      <a:pPr marL="180000" eaLnBrk="0" fontAlgn="base" hangingPunct="0">
                        <a:spcAft>
                          <a:spcPts val="0"/>
                        </a:spcAft>
                      </a:pPr>
                      <a:r>
                        <a:rPr lang="en-US" sz="1600" kern="1200" dirty="0">
                          <a:solidFill>
                            <a:srgbClr val="FF0000"/>
                          </a:solidFill>
                          <a:effectLst/>
                        </a:rPr>
                        <a:t>Leaders themselves are not demonstrating support for the change</a:t>
                      </a:r>
                      <a:r>
                        <a:rPr lang="en-US" sz="1600" kern="1200" dirty="0">
                          <a:effectLst/>
                        </a:rPr>
                        <a:t>, so people don’t feel</a:t>
                      </a:r>
                      <a:r>
                        <a:rPr lang="en-US" sz="1600" dirty="0">
                          <a:effectLst/>
                        </a:rPr>
                        <a:t> </a:t>
                      </a:r>
                      <a:r>
                        <a:rPr lang="en-US" sz="1600" kern="1200" dirty="0">
                          <a:effectLst/>
                        </a:rPr>
                        <a:t>they need to either.</a:t>
                      </a:r>
                      <a:endParaRPr lang="en-CA" sz="1600" dirty="0">
                        <a:effectLst/>
                        <a:latin typeface="Times New Roman"/>
                        <a:ea typeface="Times New Roman"/>
                        <a:cs typeface="Times New Roman"/>
                      </a:endParaRPr>
                    </a:p>
                  </a:txBody>
                  <a:tcPr marL="68580" marR="68580" marT="0" marB="0"/>
                </a:tc>
                <a:extLst>
                  <a:ext uri="{0D108BD9-81ED-4DB2-BD59-A6C34878D82A}">
                    <a16:rowId xmlns:a16="http://schemas.microsoft.com/office/drawing/2014/main" val="10004"/>
                  </a:ext>
                </a:extLst>
              </a:tr>
              <a:tr h="584067">
                <a:tc>
                  <a:txBody>
                    <a:bodyPr/>
                    <a:lstStyle/>
                    <a:p>
                      <a:pPr>
                        <a:lnSpc>
                          <a:spcPct val="115000"/>
                        </a:lnSpc>
                        <a:spcAft>
                          <a:spcPts val="1000"/>
                        </a:spcAft>
                      </a:pPr>
                      <a:r>
                        <a:rPr lang="en-CA" sz="1200">
                          <a:effectLst/>
                        </a:rPr>
                        <a:t>5</a:t>
                      </a:r>
                      <a:endParaRPr lang="en-CA" sz="1100">
                        <a:effectLst/>
                        <a:latin typeface="Calibri"/>
                        <a:ea typeface="Calibri"/>
                        <a:cs typeface="Times New Roman"/>
                      </a:endParaRPr>
                    </a:p>
                  </a:txBody>
                  <a:tcPr marL="68580" marR="68580" marT="0" marB="0"/>
                </a:tc>
                <a:tc>
                  <a:txBody>
                    <a:bodyPr/>
                    <a:lstStyle/>
                    <a:p>
                      <a:pPr marL="180000" eaLnBrk="0" fontAlgn="base" hangingPunct="0">
                        <a:spcAft>
                          <a:spcPts val="0"/>
                        </a:spcAft>
                      </a:pPr>
                      <a:r>
                        <a:rPr lang="en-US" sz="1600" kern="1200" dirty="0">
                          <a:solidFill>
                            <a:srgbClr val="FF0000"/>
                          </a:solidFill>
                          <a:effectLst/>
                        </a:rPr>
                        <a:t>Leaders don’t change themselves</a:t>
                      </a:r>
                      <a:r>
                        <a:rPr lang="en-US" sz="1600" kern="1200" dirty="0">
                          <a:effectLst/>
                        </a:rPr>
                        <a:t>; the way they do things, the things they say. It’s called</a:t>
                      </a:r>
                      <a:r>
                        <a:rPr lang="en-US" sz="1600" dirty="0">
                          <a:effectLst/>
                        </a:rPr>
                        <a:t> </a:t>
                      </a:r>
                      <a:r>
                        <a:rPr lang="en-US" sz="1600" kern="1200" dirty="0">
                          <a:effectLst/>
                        </a:rPr>
                        <a:t>“walking the talk”. That means that the culture doesn’t change.</a:t>
                      </a:r>
                      <a:endParaRPr lang="en-CA" sz="1600" dirty="0">
                        <a:effectLst/>
                        <a:latin typeface="Times New Roman"/>
                        <a:ea typeface="Times New Roman"/>
                        <a:cs typeface="Times New Roman"/>
                      </a:endParaRPr>
                    </a:p>
                  </a:txBody>
                  <a:tcPr marL="68580" marR="68580" marT="0" marB="0"/>
                </a:tc>
                <a:extLst>
                  <a:ext uri="{0D108BD9-81ED-4DB2-BD59-A6C34878D82A}">
                    <a16:rowId xmlns:a16="http://schemas.microsoft.com/office/drawing/2014/main" val="10005"/>
                  </a:ext>
                </a:extLst>
              </a:tr>
              <a:tr h="283034">
                <a:tc>
                  <a:txBody>
                    <a:bodyPr/>
                    <a:lstStyle/>
                    <a:p>
                      <a:pPr>
                        <a:lnSpc>
                          <a:spcPct val="115000"/>
                        </a:lnSpc>
                        <a:spcAft>
                          <a:spcPts val="1000"/>
                        </a:spcAft>
                      </a:pPr>
                      <a:r>
                        <a:rPr lang="en-CA" sz="1200">
                          <a:effectLst/>
                        </a:rPr>
                        <a:t>6</a:t>
                      </a:r>
                      <a:endParaRPr lang="en-CA" sz="1100">
                        <a:effectLst/>
                        <a:latin typeface="Calibri"/>
                        <a:ea typeface="Calibri"/>
                        <a:cs typeface="Times New Roman"/>
                      </a:endParaRPr>
                    </a:p>
                  </a:txBody>
                  <a:tcPr marL="68580" marR="68580" marT="0" marB="0"/>
                </a:tc>
                <a:tc>
                  <a:txBody>
                    <a:bodyPr/>
                    <a:lstStyle/>
                    <a:p>
                      <a:pPr marL="180000" eaLnBrk="0" fontAlgn="base" hangingPunct="0">
                        <a:spcAft>
                          <a:spcPts val="0"/>
                        </a:spcAft>
                      </a:pPr>
                      <a:r>
                        <a:rPr lang="en-US" sz="1600" kern="1200" dirty="0">
                          <a:solidFill>
                            <a:srgbClr val="FF0000"/>
                          </a:solidFill>
                          <a:effectLst/>
                        </a:rPr>
                        <a:t>Communication is poor</a:t>
                      </a:r>
                      <a:r>
                        <a:rPr lang="en-US" sz="1600" kern="1200" dirty="0">
                          <a:effectLst/>
                        </a:rPr>
                        <a:t>, non-existent, or once-off.</a:t>
                      </a:r>
                      <a:endParaRPr lang="en-CA" sz="1600" dirty="0">
                        <a:effectLst/>
                        <a:latin typeface="Times New Roman"/>
                        <a:ea typeface="Times New Roman"/>
                        <a:cs typeface="Times New Roman"/>
                      </a:endParaRPr>
                    </a:p>
                  </a:txBody>
                  <a:tcPr marL="68580" marR="68580" marT="0" marB="0"/>
                </a:tc>
                <a:extLst>
                  <a:ext uri="{0D108BD9-81ED-4DB2-BD59-A6C34878D82A}">
                    <a16:rowId xmlns:a16="http://schemas.microsoft.com/office/drawing/2014/main" val="10006"/>
                  </a:ext>
                </a:extLst>
              </a:tr>
              <a:tr h="738348">
                <a:tc>
                  <a:txBody>
                    <a:bodyPr/>
                    <a:lstStyle/>
                    <a:p>
                      <a:pPr>
                        <a:lnSpc>
                          <a:spcPct val="115000"/>
                        </a:lnSpc>
                        <a:spcAft>
                          <a:spcPts val="1000"/>
                        </a:spcAft>
                      </a:pPr>
                      <a:r>
                        <a:rPr lang="en-CA" sz="1200">
                          <a:effectLst/>
                        </a:rPr>
                        <a:t>7</a:t>
                      </a:r>
                      <a:endParaRPr lang="en-CA" sz="1100">
                        <a:effectLst/>
                        <a:latin typeface="Calibri"/>
                        <a:ea typeface="Calibri"/>
                        <a:cs typeface="Times New Roman"/>
                      </a:endParaRPr>
                    </a:p>
                  </a:txBody>
                  <a:tcPr marL="68580" marR="68580" marT="0" marB="0"/>
                </a:tc>
                <a:tc>
                  <a:txBody>
                    <a:bodyPr/>
                    <a:lstStyle/>
                    <a:p>
                      <a:pPr marL="180000" eaLnBrk="0" fontAlgn="base" hangingPunct="0">
                        <a:spcAft>
                          <a:spcPts val="0"/>
                        </a:spcAft>
                      </a:pPr>
                      <a:r>
                        <a:rPr lang="en-US" sz="1600" kern="1200" dirty="0">
                          <a:solidFill>
                            <a:srgbClr val="FF0000"/>
                          </a:solidFill>
                          <a:effectLst/>
                        </a:rPr>
                        <a:t>Employees are not involved</a:t>
                      </a:r>
                      <a:r>
                        <a:rPr lang="en-US" sz="1600" kern="1200" dirty="0">
                          <a:effectLst/>
                        </a:rPr>
                        <a:t>; the change is done to them. Leaders don’t understand the</a:t>
                      </a:r>
                      <a:r>
                        <a:rPr lang="en-US" sz="1600" dirty="0">
                          <a:effectLst/>
                        </a:rPr>
                        <a:t> </a:t>
                      </a:r>
                      <a:r>
                        <a:rPr lang="en-US" sz="1600" kern="1200" dirty="0">
                          <a:effectLst/>
                        </a:rPr>
                        <a:t>impact of change on people and worse, they don’t seem to care so trust is eroded fast.</a:t>
                      </a:r>
                      <a:endParaRPr lang="en-CA" sz="1600" dirty="0">
                        <a:effectLst/>
                        <a:latin typeface="Times New Roman"/>
                        <a:ea typeface="Times New Roman"/>
                        <a:cs typeface="Times New Roman"/>
                      </a:endParaRPr>
                    </a:p>
                  </a:txBody>
                  <a:tcPr marL="68580" marR="68580" marT="0" marB="0"/>
                </a:tc>
                <a:extLst>
                  <a:ext uri="{0D108BD9-81ED-4DB2-BD59-A6C34878D82A}">
                    <a16:rowId xmlns:a16="http://schemas.microsoft.com/office/drawing/2014/main" val="10007"/>
                  </a:ext>
                </a:extLst>
              </a:tr>
              <a:tr h="492232">
                <a:tc>
                  <a:txBody>
                    <a:bodyPr/>
                    <a:lstStyle/>
                    <a:p>
                      <a:pPr>
                        <a:lnSpc>
                          <a:spcPct val="115000"/>
                        </a:lnSpc>
                        <a:spcAft>
                          <a:spcPts val="1000"/>
                        </a:spcAft>
                      </a:pPr>
                      <a:r>
                        <a:rPr lang="en-CA" sz="1200">
                          <a:effectLst/>
                        </a:rPr>
                        <a:t>8</a:t>
                      </a:r>
                      <a:endParaRPr lang="en-CA" sz="1100">
                        <a:effectLst/>
                        <a:latin typeface="Calibri"/>
                        <a:ea typeface="Calibri"/>
                        <a:cs typeface="Times New Roman"/>
                      </a:endParaRPr>
                    </a:p>
                  </a:txBody>
                  <a:tcPr marL="68580" marR="68580" marT="0" marB="0"/>
                </a:tc>
                <a:tc>
                  <a:txBody>
                    <a:bodyPr/>
                    <a:lstStyle/>
                    <a:p>
                      <a:pPr marL="180000" eaLnBrk="0" fontAlgn="base" hangingPunct="0">
                        <a:spcAft>
                          <a:spcPts val="0"/>
                        </a:spcAft>
                      </a:pPr>
                      <a:r>
                        <a:rPr lang="en-US" sz="1600" kern="1200" dirty="0">
                          <a:effectLst/>
                        </a:rPr>
                        <a:t>The change doesn’t get bedded down because leaders turn their attention to other things too early. I call it </a:t>
                      </a:r>
                      <a:r>
                        <a:rPr lang="en-US" sz="1600" kern="1200" dirty="0">
                          <a:solidFill>
                            <a:srgbClr val="FF0000"/>
                          </a:solidFill>
                          <a:effectLst/>
                        </a:rPr>
                        <a:t>“Leadership ADHD”.</a:t>
                      </a:r>
                      <a:endParaRPr lang="en-CA" sz="1600" dirty="0">
                        <a:solidFill>
                          <a:srgbClr val="FF0000"/>
                        </a:solidFill>
                        <a:effectLst/>
                        <a:latin typeface="Times New Roman"/>
                        <a:ea typeface="Times New Roman"/>
                        <a:cs typeface="Times New Roman"/>
                      </a:endParaRPr>
                    </a:p>
                  </a:txBody>
                  <a:tcPr marL="68580" marR="68580" marT="0" marB="0"/>
                </a:tc>
                <a:extLst>
                  <a:ext uri="{0D108BD9-81ED-4DB2-BD59-A6C34878D82A}">
                    <a16:rowId xmlns:a16="http://schemas.microsoft.com/office/drawing/2014/main" val="10008"/>
                  </a:ext>
                </a:extLst>
              </a:tr>
            </a:tbl>
          </a:graphicData>
        </a:graphic>
      </p:graphicFrame>
      <p:sp>
        <p:nvSpPr>
          <p:cNvPr id="97315" name="TextBox 2"/>
          <p:cNvSpPr txBox="1">
            <a:spLocks noChangeArrowheads="1"/>
          </p:cNvSpPr>
          <p:nvPr/>
        </p:nvSpPr>
        <p:spPr bwMode="auto">
          <a:xfrm>
            <a:off x="1898650" y="6427789"/>
            <a:ext cx="7213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CA" altLang="en-US" sz="1400">
                <a:latin typeface="Arial" panose="020B0604020202020204" pitchFamily="34" charset="0"/>
                <a:ea typeface="ＭＳ Ｐゴシック" panose="020B0600070205080204" pitchFamily="34" charset="-128"/>
                <a:cs typeface="Arial" panose="020B0604020202020204" pitchFamily="34" charset="0"/>
              </a:rPr>
              <a:t>Rosalind Cardinal. Leading Change. Turning Change Fails into Change Success. E-book</a:t>
            </a:r>
          </a:p>
        </p:txBody>
      </p:sp>
    </p:spTree>
    <p:extLst>
      <p:ext uri="{BB962C8B-B14F-4D97-AF65-F5344CB8AC3E}">
        <p14:creationId xmlns:p14="http://schemas.microsoft.com/office/powerpoint/2010/main" val="28478996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855789" y="1412875"/>
            <a:ext cx="8435975" cy="566738"/>
          </a:xfrm>
          <a:prstGeom prst="roundRect">
            <a:avLst>
              <a:gd name="adj" fmla="val 17631"/>
            </a:avLst>
          </a:prstGeom>
          <a:noFill/>
          <a:ln w="28575">
            <a:noFill/>
            <a:prstDash val="dash"/>
          </a:ln>
        </p:spPr>
        <p:txBody>
          <a:bodyPr anchor="ctr"/>
          <a:lstStyle/>
          <a:p>
            <a:pPr algn="ctr">
              <a:buClr>
                <a:srgbClr val="ED7D31">
                  <a:lumMod val="75000"/>
                </a:srgbClr>
              </a:buClr>
              <a:defRPr/>
            </a:pPr>
            <a:r>
              <a:rPr lang="en-AU" b="1" dirty="0">
                <a:latin typeface="+mj-lt"/>
                <a:cs typeface="Arial" panose="020B0604020202020204" pitchFamily="34" charset="0"/>
              </a:rPr>
              <a:t>Research on the brain suggests we perceive social threats and rewards </a:t>
            </a:r>
            <a:br>
              <a:rPr lang="en-AU" b="1" dirty="0">
                <a:latin typeface="+mj-lt"/>
                <a:cs typeface="Arial" panose="020B0604020202020204" pitchFamily="34" charset="0"/>
              </a:rPr>
            </a:br>
            <a:r>
              <a:rPr lang="en-AU" b="1" dirty="0">
                <a:latin typeface="+mj-lt"/>
                <a:cs typeface="Arial" panose="020B0604020202020204" pitchFamily="34" charset="0"/>
              </a:rPr>
              <a:t>the same way we process physical threats and rewards.</a:t>
            </a:r>
          </a:p>
        </p:txBody>
      </p:sp>
      <p:pic>
        <p:nvPicPr>
          <p:cNvPr id="9" name="Picture 8" descr="17phitxlpacecjpg.jpg"/>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98789" y="1706563"/>
            <a:ext cx="6262687" cy="352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Group 11"/>
          <p:cNvGrpSpPr/>
          <p:nvPr/>
        </p:nvGrpSpPr>
        <p:grpSpPr>
          <a:xfrm>
            <a:off x="1900898" y="2167209"/>
            <a:ext cx="2043108" cy="2864041"/>
            <a:chOff x="347663" y="2555684"/>
            <a:chExt cx="2043108" cy="2864041"/>
          </a:xfrm>
          <a:gradFill>
            <a:gsLst>
              <a:gs pos="100000">
                <a:srgbClr val="800000"/>
              </a:gs>
              <a:gs pos="0">
                <a:srgbClr val="CC0000"/>
              </a:gs>
            </a:gsLst>
            <a:lin ang="10800000" scaled="1"/>
          </a:gradFill>
        </p:grpSpPr>
        <p:sp>
          <p:nvSpPr>
            <p:cNvPr id="10" name="Isosceles Triangle 9"/>
            <p:cNvSpPr/>
            <p:nvPr/>
          </p:nvSpPr>
          <p:spPr bwMode="auto">
            <a:xfrm rot="5400000">
              <a:off x="1121564" y="3682017"/>
              <a:ext cx="2090737" cy="447677"/>
            </a:xfrm>
            <a:prstGeom prst="triangle">
              <a:avLst/>
            </a:prstGeom>
            <a:grpFill/>
            <a:ln w="9525" cap="flat" cmpd="sng" algn="ctr">
              <a:noFill/>
              <a:prstDash val="solid"/>
              <a:round/>
              <a:headEnd type="none" w="med" len="med"/>
              <a:tailEnd type="none" w="med" len="med"/>
            </a:ln>
            <a:effectLst/>
          </p:spPr>
          <p:txBody>
            <a:bodyPr wrap="none" anchor="ctr"/>
            <a:lstStyle/>
            <a:p>
              <a:pPr>
                <a:defRPr/>
              </a:pPr>
              <a:endParaRPr lang="en-AU" sz="2400">
                <a:solidFill>
                  <a:schemeClr val="bg1"/>
                </a:solidFill>
                <a:latin typeface="Arial" charset="0"/>
                <a:cs typeface="Arial" panose="020B0604020202020204" pitchFamily="34" charset="0"/>
              </a:endParaRPr>
            </a:p>
          </p:txBody>
        </p:sp>
        <p:sp>
          <p:nvSpPr>
            <p:cNvPr id="11" name="TextBox 10"/>
            <p:cNvSpPr txBox="1"/>
            <p:nvPr/>
          </p:nvSpPr>
          <p:spPr>
            <a:xfrm>
              <a:off x="347663" y="2555684"/>
              <a:ext cx="1690687" cy="2864041"/>
            </a:xfrm>
            <a:prstGeom prst="roundRect">
              <a:avLst>
                <a:gd name="adj" fmla="val 11434"/>
              </a:avLst>
            </a:prstGeom>
            <a:grpFill/>
            <a:ln w="28575">
              <a:noFill/>
              <a:prstDash val="dash"/>
            </a:ln>
          </p:spPr>
          <p:txBody>
            <a:bodyPr anchor="ctr"/>
            <a:lstStyle/>
            <a:p>
              <a:pPr>
                <a:buClr>
                  <a:srgbClr val="ED7D31">
                    <a:lumMod val="75000"/>
                  </a:srgbClr>
                </a:buClr>
                <a:defRPr/>
              </a:pPr>
              <a:r>
                <a:rPr lang="en-AU" sz="1400" dirty="0">
                  <a:solidFill>
                    <a:schemeClr val="bg1"/>
                  </a:solidFill>
                  <a:latin typeface="+mj-lt"/>
                  <a:cs typeface="Arial" panose="020B0604020202020204" pitchFamily="34" charset="0"/>
                </a:rPr>
                <a:t>When our social environment </a:t>
              </a:r>
              <a:br>
                <a:rPr lang="en-AU" sz="1400" dirty="0">
                  <a:solidFill>
                    <a:schemeClr val="bg1"/>
                  </a:solidFill>
                  <a:latin typeface="+mj-lt"/>
                  <a:cs typeface="Arial" panose="020B0604020202020204" pitchFamily="34" charset="0"/>
                </a:rPr>
              </a:br>
              <a:r>
                <a:rPr lang="en-AU" sz="1400" dirty="0">
                  <a:solidFill>
                    <a:schemeClr val="bg1"/>
                  </a:solidFill>
                  <a:latin typeface="+mj-lt"/>
                  <a:cs typeface="Arial" panose="020B0604020202020204" pitchFamily="34" charset="0"/>
                </a:rPr>
                <a:t>is </a:t>
              </a:r>
              <a:r>
                <a:rPr lang="en-AU" sz="1400" b="1" dirty="0">
                  <a:solidFill>
                    <a:schemeClr val="bg1"/>
                  </a:solidFill>
                  <a:latin typeface="+mj-lt"/>
                  <a:cs typeface="Arial" panose="020B0604020202020204" pitchFamily="34" charset="0"/>
                </a:rPr>
                <a:t>threatening</a:t>
              </a:r>
              <a:r>
                <a:rPr lang="en-AU" sz="1400" dirty="0">
                  <a:solidFill>
                    <a:schemeClr val="bg1"/>
                  </a:solidFill>
                  <a:latin typeface="+mj-lt"/>
                  <a:cs typeface="Arial" panose="020B0604020202020204" pitchFamily="34" charset="0"/>
                </a:rPr>
                <a:t>, we react in a way that moves </a:t>
              </a:r>
              <a:r>
                <a:rPr lang="en-AU" sz="1400" b="1" dirty="0">
                  <a:solidFill>
                    <a:schemeClr val="bg1"/>
                  </a:solidFill>
                  <a:latin typeface="+mj-lt"/>
                  <a:cs typeface="Arial" panose="020B0604020202020204" pitchFamily="34" charset="0"/>
                </a:rPr>
                <a:t>away</a:t>
              </a:r>
              <a:r>
                <a:rPr lang="en-AU" sz="1400" dirty="0">
                  <a:solidFill>
                    <a:schemeClr val="bg1"/>
                  </a:solidFill>
                  <a:latin typeface="+mj-lt"/>
                  <a:cs typeface="Arial" panose="020B0604020202020204" pitchFamily="34" charset="0"/>
                </a:rPr>
                <a:t> from the threat (i.e. defensive, avoidant, disengaged)</a:t>
              </a:r>
            </a:p>
          </p:txBody>
        </p:sp>
      </p:grpSp>
      <p:grpSp>
        <p:nvGrpSpPr>
          <p:cNvPr id="13" name="Group 12"/>
          <p:cNvGrpSpPr/>
          <p:nvPr/>
        </p:nvGrpSpPr>
        <p:grpSpPr>
          <a:xfrm flipH="1">
            <a:off x="8279337" y="2082148"/>
            <a:ext cx="2043108" cy="2864041"/>
            <a:chOff x="347663" y="2555684"/>
            <a:chExt cx="2043108" cy="2864041"/>
          </a:xfrm>
          <a:gradFill>
            <a:gsLst>
              <a:gs pos="100000">
                <a:srgbClr val="006600"/>
              </a:gs>
              <a:gs pos="0">
                <a:srgbClr val="339933"/>
              </a:gs>
            </a:gsLst>
            <a:lin ang="10800000" scaled="1"/>
          </a:gradFill>
        </p:grpSpPr>
        <p:sp>
          <p:nvSpPr>
            <p:cNvPr id="14" name="Isosceles Triangle 13"/>
            <p:cNvSpPr/>
            <p:nvPr/>
          </p:nvSpPr>
          <p:spPr bwMode="auto">
            <a:xfrm rot="5400000">
              <a:off x="1121564" y="3682017"/>
              <a:ext cx="2090737" cy="447677"/>
            </a:xfrm>
            <a:prstGeom prst="triangle">
              <a:avLst/>
            </a:prstGeom>
            <a:grpFill/>
            <a:ln w="9525" cap="flat" cmpd="sng" algn="ctr">
              <a:noFill/>
              <a:prstDash val="solid"/>
              <a:round/>
              <a:headEnd type="none" w="med" len="med"/>
              <a:tailEnd type="none" w="med" len="med"/>
            </a:ln>
            <a:effectLst/>
          </p:spPr>
          <p:txBody>
            <a:bodyPr wrap="none" anchor="ctr"/>
            <a:lstStyle/>
            <a:p>
              <a:pPr>
                <a:defRPr/>
              </a:pPr>
              <a:endParaRPr lang="en-AU" sz="2400">
                <a:solidFill>
                  <a:schemeClr val="bg1"/>
                </a:solidFill>
                <a:latin typeface="Arial" charset="0"/>
                <a:cs typeface="Arial" panose="020B0604020202020204" pitchFamily="34" charset="0"/>
              </a:endParaRPr>
            </a:p>
          </p:txBody>
        </p:sp>
        <p:sp>
          <p:nvSpPr>
            <p:cNvPr id="15" name="TextBox 14"/>
            <p:cNvSpPr txBox="1"/>
            <p:nvPr/>
          </p:nvSpPr>
          <p:spPr>
            <a:xfrm>
              <a:off x="347663" y="2555684"/>
              <a:ext cx="1690687" cy="2864041"/>
            </a:xfrm>
            <a:prstGeom prst="roundRect">
              <a:avLst>
                <a:gd name="adj" fmla="val 11434"/>
              </a:avLst>
            </a:prstGeom>
            <a:grpFill/>
            <a:ln w="28575">
              <a:noFill/>
              <a:prstDash val="dash"/>
            </a:ln>
          </p:spPr>
          <p:txBody>
            <a:bodyPr anchor="ctr"/>
            <a:lstStyle/>
            <a:p>
              <a:pPr algn="r">
                <a:buClr>
                  <a:srgbClr val="ED7D31">
                    <a:lumMod val="75000"/>
                  </a:srgbClr>
                </a:buClr>
                <a:defRPr/>
              </a:pPr>
              <a:r>
                <a:rPr lang="en-AU" sz="1400" dirty="0">
                  <a:solidFill>
                    <a:schemeClr val="bg1"/>
                  </a:solidFill>
                  <a:latin typeface="+mj-lt"/>
                  <a:cs typeface="Arial" panose="020B0604020202020204" pitchFamily="34" charset="0"/>
                </a:rPr>
                <a:t>When our social environment is </a:t>
              </a:r>
              <a:r>
                <a:rPr lang="en-AU" sz="1400" b="1" dirty="0">
                  <a:solidFill>
                    <a:schemeClr val="bg1"/>
                  </a:solidFill>
                  <a:latin typeface="+mj-lt"/>
                  <a:cs typeface="Arial" panose="020B0604020202020204" pitchFamily="34" charset="0"/>
                </a:rPr>
                <a:t>rewarding</a:t>
              </a:r>
              <a:r>
                <a:rPr lang="en-AU" sz="1400" dirty="0">
                  <a:solidFill>
                    <a:schemeClr val="bg1"/>
                  </a:solidFill>
                  <a:latin typeface="+mj-lt"/>
                  <a:cs typeface="Arial" panose="020B0604020202020204" pitchFamily="34" charset="0"/>
                </a:rPr>
                <a:t> or </a:t>
              </a:r>
              <a:r>
                <a:rPr lang="en-AU" sz="1400" b="1" dirty="0">
                  <a:solidFill>
                    <a:schemeClr val="bg1"/>
                  </a:solidFill>
                  <a:latin typeface="+mj-lt"/>
                  <a:cs typeface="Arial" panose="020B0604020202020204" pitchFamily="34" charset="0"/>
                </a:rPr>
                <a:t>safe</a:t>
              </a:r>
              <a:r>
                <a:rPr lang="en-AU" sz="1400" dirty="0">
                  <a:solidFill>
                    <a:schemeClr val="bg1"/>
                  </a:solidFill>
                  <a:latin typeface="+mj-lt"/>
                  <a:cs typeface="Arial" panose="020B0604020202020204" pitchFamily="34" charset="0"/>
                </a:rPr>
                <a:t>, we think more rationally, make better decisions and are more willing to move </a:t>
              </a:r>
              <a:r>
                <a:rPr lang="en-AU" sz="1400" b="1" dirty="0">
                  <a:solidFill>
                    <a:schemeClr val="bg1"/>
                  </a:solidFill>
                  <a:latin typeface="+mj-lt"/>
                  <a:cs typeface="Arial" panose="020B0604020202020204" pitchFamily="34" charset="0"/>
                </a:rPr>
                <a:t>toward</a:t>
              </a:r>
              <a:r>
                <a:rPr lang="en-AU" sz="1400" dirty="0">
                  <a:solidFill>
                    <a:schemeClr val="bg1"/>
                  </a:solidFill>
                  <a:latin typeface="+mj-lt"/>
                  <a:cs typeface="Arial" panose="020B0604020202020204" pitchFamily="34" charset="0"/>
                </a:rPr>
                <a:t> </a:t>
              </a:r>
              <a:br>
                <a:rPr lang="en-AU" sz="1400" dirty="0">
                  <a:solidFill>
                    <a:schemeClr val="bg1"/>
                  </a:solidFill>
                  <a:latin typeface="+mj-lt"/>
                  <a:cs typeface="Arial" panose="020B0604020202020204" pitchFamily="34" charset="0"/>
                </a:rPr>
              </a:br>
              <a:r>
                <a:rPr lang="en-AU" sz="1400" dirty="0">
                  <a:solidFill>
                    <a:schemeClr val="bg1"/>
                  </a:solidFill>
                  <a:latin typeface="+mj-lt"/>
                  <a:cs typeface="Arial" panose="020B0604020202020204" pitchFamily="34" charset="0"/>
                </a:rPr>
                <a:t>our goals</a:t>
              </a:r>
            </a:p>
          </p:txBody>
        </p:sp>
      </p:grpSp>
      <p:sp>
        <p:nvSpPr>
          <p:cNvPr id="16" name="TextBox 15"/>
          <p:cNvSpPr txBox="1"/>
          <p:nvPr/>
        </p:nvSpPr>
        <p:spPr>
          <a:xfrm>
            <a:off x="1871664" y="5116513"/>
            <a:ext cx="8435975" cy="544512"/>
          </a:xfrm>
          <a:prstGeom prst="roundRect">
            <a:avLst/>
          </a:prstGeom>
          <a:noFill/>
          <a:ln w="28575">
            <a:solidFill>
              <a:srgbClr val="0084CE"/>
            </a:solidFill>
            <a:prstDash val="dash"/>
          </a:ln>
        </p:spPr>
        <p:txBody>
          <a:bodyPr lIns="0" tIns="0" rIns="0" bIns="0">
            <a:spAutoFit/>
          </a:bodyPr>
          <a:lstStyle/>
          <a:p>
            <a:pPr algn="ctr">
              <a:defRPr/>
            </a:pPr>
            <a:r>
              <a:rPr lang="en-AU" sz="1600" b="1" dirty="0">
                <a:solidFill>
                  <a:srgbClr val="0084CE"/>
                </a:solidFill>
                <a:latin typeface="+mj-lt"/>
                <a:cs typeface="Arial" panose="020B0604020202020204" pitchFamily="34" charset="0"/>
              </a:rPr>
              <a:t>Our role is to create a safe environment where employees feel they can </a:t>
            </a:r>
            <a:br>
              <a:rPr lang="en-AU" sz="1600" b="1" dirty="0">
                <a:solidFill>
                  <a:srgbClr val="0084CE"/>
                </a:solidFill>
                <a:latin typeface="+mj-lt"/>
                <a:cs typeface="Arial" panose="020B0604020202020204" pitchFamily="34" charset="0"/>
              </a:rPr>
            </a:br>
            <a:r>
              <a:rPr lang="en-AU" sz="1600" b="1" dirty="0">
                <a:solidFill>
                  <a:srgbClr val="0084CE"/>
                </a:solidFill>
                <a:latin typeface="+mj-lt"/>
                <a:cs typeface="Arial" panose="020B0604020202020204" pitchFamily="34" charset="0"/>
              </a:rPr>
              <a:t>contribute to the conversation.</a:t>
            </a:r>
            <a:endParaRPr lang="en-US" sz="1600" b="1" dirty="0">
              <a:solidFill>
                <a:srgbClr val="0084CE"/>
              </a:solidFill>
              <a:latin typeface="+mj-lt"/>
              <a:cs typeface="Arial" panose="020B0604020202020204" pitchFamily="34" charset="0"/>
            </a:endParaRPr>
          </a:p>
        </p:txBody>
      </p:sp>
      <p:sp>
        <p:nvSpPr>
          <p:cNvPr id="17" name="Title 1"/>
          <p:cNvSpPr>
            <a:spLocks noGrp="1"/>
          </p:cNvSpPr>
          <p:nvPr>
            <p:ph type="title"/>
          </p:nvPr>
        </p:nvSpPr>
        <p:spPr>
          <a:xfrm>
            <a:off x="1981200" y="765176"/>
            <a:ext cx="8229600" cy="652463"/>
          </a:xfrm>
        </p:spPr>
        <p:txBody>
          <a:bodyPr rtlCol="0">
            <a:normAutofit fontScale="90000"/>
          </a:bodyPr>
          <a:lstStyle/>
          <a:p>
            <a:pPr>
              <a:defRPr/>
            </a:pPr>
            <a:r>
              <a:rPr lang="en-CA" b="1" dirty="0">
                <a:solidFill>
                  <a:schemeClr val="accent1">
                    <a:lumMod val="50000"/>
                  </a:schemeClr>
                </a:solidFill>
              </a:rPr>
              <a:t>Personal Awareness of Change</a:t>
            </a:r>
          </a:p>
        </p:txBody>
      </p:sp>
    </p:spTree>
    <p:extLst>
      <p:ext uri="{BB962C8B-B14F-4D97-AF65-F5344CB8AC3E}">
        <p14:creationId xmlns:p14="http://schemas.microsoft.com/office/powerpoint/2010/main" val="358127545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object 4"/>
          <p:cNvSpPr>
            <a:spLocks/>
          </p:cNvSpPr>
          <p:nvPr/>
        </p:nvSpPr>
        <p:spPr bwMode="auto">
          <a:xfrm>
            <a:off x="4872038" y="908051"/>
            <a:ext cx="4970462" cy="684213"/>
          </a:xfrm>
          <a:custGeom>
            <a:avLst/>
            <a:gdLst>
              <a:gd name="T0" fmla="*/ 92936 w 5468111"/>
              <a:gd name="T1" fmla="*/ 31825 h 774191"/>
              <a:gd name="T2" fmla="*/ 13006 w 5468111"/>
              <a:gd name="T3" fmla="*/ 44627 h 774191"/>
              <a:gd name="T4" fmla="*/ 52022 w 5468111"/>
              <a:gd name="T5" fmla="*/ 38119 h 774191"/>
              <a:gd name="T6" fmla="*/ 131460 w 5468111"/>
              <a:gd name="T7" fmla="*/ 26897 h 774191"/>
              <a:gd name="T8" fmla="*/ 112462 w 5468111"/>
              <a:gd name="T9" fmla="*/ 29326 h 774191"/>
              <a:gd name="T10" fmla="*/ 139284 w 5468111"/>
              <a:gd name="T11" fmla="*/ 25970 h 774191"/>
              <a:gd name="T12" fmla="*/ 131460 w 5468111"/>
              <a:gd name="T13" fmla="*/ 26897 h 774191"/>
              <a:gd name="T14" fmla="*/ 236331 w 5468111"/>
              <a:gd name="T15" fmla="*/ 15965 h 774191"/>
              <a:gd name="T16" fmla="*/ 162310 w 5468111"/>
              <a:gd name="T17" fmla="*/ 23243 h 774191"/>
              <a:gd name="T18" fmla="*/ 174998 w 5468111"/>
              <a:gd name="T19" fmla="*/ 21896 h 774191"/>
              <a:gd name="T20" fmla="*/ 236331 w 5468111"/>
              <a:gd name="T21" fmla="*/ 15965 h 774191"/>
              <a:gd name="T22" fmla="*/ 588298 w 5468111"/>
              <a:gd name="T23" fmla="*/ 366 h 774191"/>
              <a:gd name="T24" fmla="*/ 505410 w 5468111"/>
              <a:gd name="T25" fmla="*/ 1593 h 774191"/>
              <a:gd name="T26" fmla="*/ 422585 w 5468111"/>
              <a:gd name="T27" fmla="*/ 4159 h 774191"/>
              <a:gd name="T28" fmla="*/ 339873 w 5468111"/>
              <a:gd name="T29" fmla="*/ 8264 h 774191"/>
              <a:gd name="T30" fmla="*/ 257328 w 5468111"/>
              <a:gd name="T31" fmla="*/ 14110 h 774191"/>
              <a:gd name="T32" fmla="*/ 269998 w 5468111"/>
              <a:gd name="T33" fmla="*/ 13481 h 774191"/>
              <a:gd name="T34" fmla="*/ 406297 w 5468111"/>
              <a:gd name="T35" fmla="*/ 5578 h 774191"/>
              <a:gd name="T36" fmla="*/ 573290 w 5468111"/>
              <a:gd name="T37" fmla="*/ 1395 h 774191"/>
              <a:gd name="T38" fmla="*/ 708552 w 5468111"/>
              <a:gd name="T39" fmla="*/ 565 h 774191"/>
              <a:gd name="T40" fmla="*/ 651502 w 5468111"/>
              <a:gd name="T41" fmla="*/ 236 h 774191"/>
              <a:gd name="T42" fmla="*/ 708552 w 5468111"/>
              <a:gd name="T43" fmla="*/ 565 h 774191"/>
              <a:gd name="T44" fmla="*/ 2219287 w 5468111"/>
              <a:gd name="T45" fmla="*/ 146432 h 774191"/>
              <a:gd name="T46" fmla="*/ 1865013 w 5468111"/>
              <a:gd name="T47" fmla="*/ 93437 h 774191"/>
              <a:gd name="T48" fmla="*/ 1542993 w 5468111"/>
              <a:gd name="T49" fmla="*/ 53924 h 774191"/>
              <a:gd name="T50" fmla="*/ 1252185 w 5468111"/>
              <a:gd name="T51" fmla="*/ 26918 h 774191"/>
              <a:gd name="T52" fmla="*/ 995715 w 5468111"/>
              <a:gd name="T53" fmla="*/ 9297 h 774191"/>
              <a:gd name="T54" fmla="*/ 836812 w 5468111"/>
              <a:gd name="T55" fmla="*/ 2711 h 774191"/>
              <a:gd name="T56" fmla="*/ 754050 w 5468111"/>
              <a:gd name="T57" fmla="*/ 1126 h 774191"/>
              <a:gd name="T58" fmla="*/ 708552 w 5468111"/>
              <a:gd name="T59" fmla="*/ 565 h 774191"/>
              <a:gd name="T60" fmla="*/ 878142 w 5468111"/>
              <a:gd name="T61" fmla="*/ 4184 h 774191"/>
              <a:gd name="T62" fmla="*/ 1120568 w 5468111"/>
              <a:gd name="T63" fmla="*/ 16269 h 774191"/>
              <a:gd name="T64" fmla="*/ 1353801 w 5468111"/>
              <a:gd name="T65" fmla="*/ 35847 h 774191"/>
              <a:gd name="T66" fmla="*/ 1556590 w 5468111"/>
              <a:gd name="T67" fmla="*/ 55795 h 774191"/>
              <a:gd name="T68" fmla="*/ 1758794 w 5468111"/>
              <a:gd name="T69" fmla="*/ 79654 h 774191"/>
              <a:gd name="T70" fmla="*/ 1960410 w 5468111"/>
              <a:gd name="T71" fmla="*/ 107147 h 774191"/>
              <a:gd name="T72" fmla="*/ 2161440 w 5468111"/>
              <a:gd name="T73" fmla="*/ 137996 h 774191"/>
              <a:gd name="T74" fmla="*/ 2361882 w 5468111"/>
              <a:gd name="T75" fmla="*/ 171920 h 774191"/>
              <a:gd name="T76" fmla="*/ 2603756 w 5468111"/>
              <a:gd name="T77" fmla="*/ 216782 h 774191"/>
              <a:gd name="T78" fmla="*/ 2461883 w 5468111"/>
              <a:gd name="T79" fmla="*/ 189948 h 774191"/>
              <a:gd name="T80" fmla="*/ 2603756 w 5468111"/>
              <a:gd name="T81" fmla="*/ 216782 h 774191"/>
              <a:gd name="T82" fmla="*/ 2607896 w 5468111"/>
              <a:gd name="T83" fmla="*/ 217557 h 774191"/>
              <a:gd name="T84" fmla="*/ 2633871 w 5468111"/>
              <a:gd name="T85" fmla="*/ 222618 h 774191"/>
              <a:gd name="T86" fmla="*/ 2661447 w 5468111"/>
              <a:gd name="T87" fmla="*/ 227962 h 774191"/>
              <a:gd name="T88" fmla="*/ 2667066 w 5468111"/>
              <a:gd name="T89" fmla="*/ 229085 h 774191"/>
              <a:gd name="T90" fmla="*/ 3490722 w 5468111"/>
              <a:gd name="T91" fmla="*/ 410476 h 774191"/>
              <a:gd name="T92" fmla="*/ 3031881 w 5468111"/>
              <a:gd name="T93" fmla="*/ 304486 h 774191"/>
              <a:gd name="T94" fmla="*/ 2667066 w 5468111"/>
              <a:gd name="T95" fmla="*/ 229085 h 774191"/>
              <a:gd name="T96" fmla="*/ 2860425 w 5468111"/>
              <a:gd name="T97" fmla="*/ 268354 h 774191"/>
              <a:gd name="T98" fmla="*/ 3058815 w 5468111"/>
              <a:gd name="T99" fmla="*/ 310845 h 774191"/>
              <a:gd name="T100" fmla="*/ 3256620 w 5468111"/>
              <a:gd name="T101" fmla="*/ 355157 h 774191"/>
              <a:gd name="T102" fmla="*/ 3732628 w 5468111"/>
              <a:gd name="T103" fmla="*/ 472303 h 77419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468111" h="774191">
                <a:moveTo>
                  <a:pt x="164728" y="48072"/>
                </a:moveTo>
                <a:lnTo>
                  <a:pt x="136128" y="52166"/>
                </a:lnTo>
                <a:lnTo>
                  <a:pt x="76200" y="61722"/>
                </a:lnTo>
                <a:lnTo>
                  <a:pt x="19050" y="73152"/>
                </a:lnTo>
                <a:lnTo>
                  <a:pt x="0" y="77724"/>
                </a:lnTo>
                <a:lnTo>
                  <a:pt x="76200" y="62484"/>
                </a:lnTo>
                <a:lnTo>
                  <a:pt x="164728" y="48072"/>
                </a:lnTo>
                <a:close/>
              </a:path>
              <a:path w="5468111" h="774191">
                <a:moveTo>
                  <a:pt x="192555" y="44088"/>
                </a:moveTo>
                <a:lnTo>
                  <a:pt x="174498" y="46482"/>
                </a:lnTo>
                <a:lnTo>
                  <a:pt x="164728" y="48072"/>
                </a:lnTo>
                <a:lnTo>
                  <a:pt x="192555" y="44088"/>
                </a:lnTo>
                <a:close/>
              </a:path>
              <a:path w="5468111" h="774191">
                <a:moveTo>
                  <a:pt x="204016" y="42569"/>
                </a:moveTo>
                <a:lnTo>
                  <a:pt x="196173" y="43570"/>
                </a:lnTo>
                <a:lnTo>
                  <a:pt x="192555" y="44088"/>
                </a:lnTo>
                <a:lnTo>
                  <a:pt x="204016" y="42569"/>
                </a:lnTo>
                <a:close/>
              </a:path>
              <a:path w="5468111" h="774191">
                <a:moveTo>
                  <a:pt x="346165" y="26169"/>
                </a:moveTo>
                <a:lnTo>
                  <a:pt x="312420" y="28956"/>
                </a:lnTo>
                <a:lnTo>
                  <a:pt x="237744" y="38100"/>
                </a:lnTo>
                <a:lnTo>
                  <a:pt x="204016" y="42569"/>
                </a:lnTo>
                <a:lnTo>
                  <a:pt x="256327" y="35893"/>
                </a:lnTo>
                <a:lnTo>
                  <a:pt x="316578" y="29093"/>
                </a:lnTo>
                <a:lnTo>
                  <a:pt x="346165" y="26169"/>
                </a:lnTo>
                <a:close/>
              </a:path>
              <a:path w="5468111" h="774191">
                <a:moveTo>
                  <a:pt x="954285" y="387"/>
                </a:moveTo>
                <a:lnTo>
                  <a:pt x="861706" y="599"/>
                </a:lnTo>
                <a:lnTo>
                  <a:pt x="800995" y="1351"/>
                </a:lnTo>
                <a:lnTo>
                  <a:pt x="740297" y="2611"/>
                </a:lnTo>
                <a:lnTo>
                  <a:pt x="679623" y="4419"/>
                </a:lnTo>
                <a:lnTo>
                  <a:pt x="618980" y="6817"/>
                </a:lnTo>
                <a:lnTo>
                  <a:pt x="558378" y="9846"/>
                </a:lnTo>
                <a:lnTo>
                  <a:pt x="497828" y="13547"/>
                </a:lnTo>
                <a:lnTo>
                  <a:pt x="437338" y="17962"/>
                </a:lnTo>
                <a:lnTo>
                  <a:pt x="376919" y="23130"/>
                </a:lnTo>
                <a:lnTo>
                  <a:pt x="346165" y="26169"/>
                </a:lnTo>
                <a:lnTo>
                  <a:pt x="395478" y="22098"/>
                </a:lnTo>
                <a:lnTo>
                  <a:pt x="490728" y="16002"/>
                </a:lnTo>
                <a:lnTo>
                  <a:pt x="595122" y="9144"/>
                </a:lnTo>
                <a:lnTo>
                  <a:pt x="711708" y="4572"/>
                </a:lnTo>
                <a:lnTo>
                  <a:pt x="839724" y="2286"/>
                </a:lnTo>
                <a:lnTo>
                  <a:pt x="954285" y="387"/>
                </a:lnTo>
                <a:close/>
              </a:path>
              <a:path w="5468111" h="774191">
                <a:moveTo>
                  <a:pt x="1037849" y="926"/>
                </a:moveTo>
                <a:lnTo>
                  <a:pt x="977646" y="0"/>
                </a:lnTo>
                <a:lnTo>
                  <a:pt x="954285" y="387"/>
                </a:lnTo>
                <a:lnTo>
                  <a:pt x="983129" y="453"/>
                </a:lnTo>
                <a:lnTo>
                  <a:pt x="1037849" y="926"/>
                </a:lnTo>
                <a:close/>
              </a:path>
              <a:path w="5468111" h="774191">
                <a:moveTo>
                  <a:pt x="3545226" y="299091"/>
                </a:moveTo>
                <a:lnTo>
                  <a:pt x="3250692" y="240029"/>
                </a:lnTo>
                <a:lnTo>
                  <a:pt x="2984754" y="193547"/>
                </a:lnTo>
                <a:lnTo>
                  <a:pt x="2731770" y="153161"/>
                </a:lnTo>
                <a:lnTo>
                  <a:pt x="2489454" y="117347"/>
                </a:lnTo>
                <a:lnTo>
                  <a:pt x="2260092" y="88391"/>
                </a:lnTo>
                <a:lnTo>
                  <a:pt x="2040636" y="64007"/>
                </a:lnTo>
                <a:lnTo>
                  <a:pt x="1834133" y="44123"/>
                </a:lnTo>
                <a:lnTo>
                  <a:pt x="1641348" y="25907"/>
                </a:lnTo>
                <a:lnTo>
                  <a:pt x="1458468" y="15239"/>
                </a:lnTo>
                <a:lnTo>
                  <a:pt x="1286256" y="6095"/>
                </a:lnTo>
                <a:lnTo>
                  <a:pt x="1225717" y="4445"/>
                </a:lnTo>
                <a:lnTo>
                  <a:pt x="1165126" y="3014"/>
                </a:lnTo>
                <a:lnTo>
                  <a:pt x="1104491" y="1845"/>
                </a:lnTo>
                <a:lnTo>
                  <a:pt x="1043822" y="977"/>
                </a:lnTo>
                <a:lnTo>
                  <a:pt x="1037849" y="926"/>
                </a:lnTo>
                <a:lnTo>
                  <a:pt x="1126236" y="2285"/>
                </a:lnTo>
                <a:lnTo>
                  <a:pt x="1286256" y="6857"/>
                </a:lnTo>
                <a:lnTo>
                  <a:pt x="1458468" y="16001"/>
                </a:lnTo>
                <a:lnTo>
                  <a:pt x="1641348" y="26669"/>
                </a:lnTo>
                <a:lnTo>
                  <a:pt x="1834895" y="45028"/>
                </a:lnTo>
                <a:lnTo>
                  <a:pt x="1982974" y="58759"/>
                </a:lnTo>
                <a:lnTo>
                  <a:pt x="2131600" y="74278"/>
                </a:lnTo>
                <a:lnTo>
                  <a:pt x="2280010" y="91457"/>
                </a:lnTo>
                <a:lnTo>
                  <a:pt x="2428206" y="110240"/>
                </a:lnTo>
                <a:lnTo>
                  <a:pt x="2576186" y="130568"/>
                </a:lnTo>
                <a:lnTo>
                  <a:pt x="2723952" y="152386"/>
                </a:lnTo>
                <a:lnTo>
                  <a:pt x="2871503" y="175635"/>
                </a:lnTo>
                <a:lnTo>
                  <a:pt x="3018839" y="200259"/>
                </a:lnTo>
                <a:lnTo>
                  <a:pt x="3165960" y="226201"/>
                </a:lnTo>
                <a:lnTo>
                  <a:pt x="3312866" y="253403"/>
                </a:lnTo>
                <a:lnTo>
                  <a:pt x="3459557" y="281808"/>
                </a:lnTo>
                <a:lnTo>
                  <a:pt x="3545226" y="299091"/>
                </a:lnTo>
                <a:close/>
              </a:path>
              <a:path w="5468111" h="774191">
                <a:moveTo>
                  <a:pt x="3813840" y="355345"/>
                </a:moveTo>
                <a:lnTo>
                  <a:pt x="3752296" y="341999"/>
                </a:lnTo>
                <a:lnTo>
                  <a:pt x="3606034" y="311359"/>
                </a:lnTo>
                <a:lnTo>
                  <a:pt x="3545226" y="299091"/>
                </a:lnTo>
                <a:lnTo>
                  <a:pt x="3813840" y="355345"/>
                </a:lnTo>
                <a:close/>
              </a:path>
              <a:path w="5468111" h="774191">
                <a:moveTo>
                  <a:pt x="3857951" y="364911"/>
                </a:moveTo>
                <a:lnTo>
                  <a:pt x="3819905" y="356615"/>
                </a:lnTo>
                <a:lnTo>
                  <a:pt x="3813840" y="355345"/>
                </a:lnTo>
                <a:lnTo>
                  <a:pt x="3857951" y="364911"/>
                </a:lnTo>
                <a:close/>
              </a:path>
              <a:path w="5468111" h="774191">
                <a:moveTo>
                  <a:pt x="3906574" y="375513"/>
                </a:moveTo>
                <a:lnTo>
                  <a:pt x="3898343" y="373671"/>
                </a:lnTo>
                <a:lnTo>
                  <a:pt x="3857951" y="364911"/>
                </a:lnTo>
                <a:lnTo>
                  <a:pt x="3906574" y="375513"/>
                </a:lnTo>
                <a:close/>
              </a:path>
              <a:path w="5468111" h="774191">
                <a:moveTo>
                  <a:pt x="5468112" y="773429"/>
                </a:moveTo>
                <a:lnTo>
                  <a:pt x="5113020" y="672845"/>
                </a:lnTo>
                <a:lnTo>
                  <a:pt x="4770882" y="581405"/>
                </a:lnTo>
                <a:lnTo>
                  <a:pt x="4440936" y="499109"/>
                </a:lnTo>
                <a:lnTo>
                  <a:pt x="4123944" y="422909"/>
                </a:lnTo>
                <a:lnTo>
                  <a:pt x="3906574" y="375513"/>
                </a:lnTo>
                <a:lnTo>
                  <a:pt x="4044176" y="406317"/>
                </a:lnTo>
                <a:lnTo>
                  <a:pt x="4189794" y="439881"/>
                </a:lnTo>
                <a:lnTo>
                  <a:pt x="4335197" y="474305"/>
                </a:lnTo>
                <a:lnTo>
                  <a:pt x="4480386" y="509532"/>
                </a:lnTo>
                <a:lnTo>
                  <a:pt x="4625360" y="545505"/>
                </a:lnTo>
                <a:lnTo>
                  <a:pt x="4770120" y="582167"/>
                </a:lnTo>
                <a:lnTo>
                  <a:pt x="5112258" y="673607"/>
                </a:lnTo>
                <a:lnTo>
                  <a:pt x="5467350" y="774191"/>
                </a:lnTo>
                <a:lnTo>
                  <a:pt x="5468112" y="7734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CA"/>
          </a:p>
        </p:txBody>
      </p:sp>
      <p:sp>
        <p:nvSpPr>
          <p:cNvPr id="56323" name="object 7"/>
          <p:cNvSpPr txBox="1">
            <a:spLocks noChangeArrowheads="1"/>
          </p:cNvSpPr>
          <p:nvPr/>
        </p:nvSpPr>
        <p:spPr bwMode="auto">
          <a:xfrm>
            <a:off x="2155826" y="5905500"/>
            <a:ext cx="7827963"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90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100">
                <a:solidFill>
                  <a:srgbClr val="7E7E7E"/>
                </a:solidFill>
                <a:latin typeface="Arial" panose="020B0604020202020204" pitchFamily="34" charset="0"/>
                <a:ea typeface="ＭＳ Ｐゴシック" panose="020B0600070205080204" pitchFamily="34" charset="-128"/>
              </a:rPr>
              <a:t>7</a:t>
            </a:r>
            <a:endParaRPr lang="en-US" altLang="en-US" sz="1100">
              <a:latin typeface="Arial" panose="020B0604020202020204" pitchFamily="34" charset="0"/>
              <a:ea typeface="ＭＳ Ｐゴシック" panose="020B0600070205080204" pitchFamily="34" charset="-128"/>
            </a:endParaRPr>
          </a:p>
        </p:txBody>
      </p:sp>
      <p:sp>
        <p:nvSpPr>
          <p:cNvPr id="11" name="Title 1"/>
          <p:cNvSpPr txBox="1">
            <a:spLocks/>
          </p:cNvSpPr>
          <p:nvPr/>
        </p:nvSpPr>
        <p:spPr>
          <a:xfrm>
            <a:off x="1981200" y="765176"/>
            <a:ext cx="8229600" cy="652463"/>
          </a:xfrm>
          <a:prstGeom prst="rect">
            <a:avLst/>
          </a:prstGeom>
        </p:spPr>
        <p:txBody>
          <a:bodyPr>
            <a:normAutofit/>
          </a:bodyPr>
          <a:lstStyle>
            <a:lvl1pPr algn="l" defTabSz="457200" rtl="0" eaLnBrk="1" latinLnBrk="0" hangingPunct="1">
              <a:spcBef>
                <a:spcPct val="0"/>
              </a:spcBef>
              <a:buNone/>
              <a:defRPr sz="3600" kern="1200">
                <a:solidFill>
                  <a:schemeClr val="accent4"/>
                </a:solidFill>
                <a:latin typeface="+mj-lt"/>
                <a:ea typeface="+mj-ea"/>
                <a:cs typeface="+mj-cs"/>
              </a:defRPr>
            </a:lvl1pPr>
          </a:lstStyle>
          <a:p>
            <a:pPr>
              <a:defRPr/>
            </a:pPr>
            <a:r>
              <a:rPr lang="en-CA" b="1" dirty="0">
                <a:solidFill>
                  <a:schemeClr val="accent1">
                    <a:lumMod val="50000"/>
                  </a:schemeClr>
                </a:solidFill>
              </a:rPr>
              <a:t>Personal Awareness of Change</a:t>
            </a:r>
          </a:p>
        </p:txBody>
      </p:sp>
      <p:sp>
        <p:nvSpPr>
          <p:cNvPr id="18" name="object 29"/>
          <p:cNvSpPr txBox="1"/>
          <p:nvPr/>
        </p:nvSpPr>
        <p:spPr>
          <a:xfrm>
            <a:off x="1981201" y="6453188"/>
            <a:ext cx="2398713" cy="215900"/>
          </a:xfrm>
          <a:prstGeom prst="rect">
            <a:avLst/>
          </a:prstGeom>
        </p:spPr>
        <p:txBody>
          <a:bodyPr lIns="0" tIns="0" rIns="0" bIns="0"/>
          <a:lstStyle/>
          <a:p>
            <a:pPr marL="11397">
              <a:defRPr/>
            </a:pPr>
            <a:r>
              <a:rPr lang="en-CA" sz="800" i="1" spc="-4" dirty="0">
                <a:solidFill>
                  <a:schemeClr val="bg1"/>
                </a:solidFill>
                <a:latin typeface="+mj-lt"/>
                <a:cs typeface="Arial"/>
              </a:rPr>
              <a:t>Source</a:t>
            </a:r>
            <a:r>
              <a:rPr lang="en-CA" sz="800" spc="-4" dirty="0">
                <a:solidFill>
                  <a:schemeClr val="bg1"/>
                </a:solidFill>
                <a:latin typeface="+mj-lt"/>
                <a:cs typeface="Arial"/>
              </a:rPr>
              <a:t>: SCARF model, David Rock</a:t>
            </a:r>
            <a:endParaRPr sz="800" dirty="0">
              <a:solidFill>
                <a:schemeClr val="bg1"/>
              </a:solidFill>
              <a:latin typeface="+mj-lt"/>
              <a:cs typeface="Arial"/>
            </a:endParaRPr>
          </a:p>
        </p:txBody>
      </p:sp>
      <p:grpSp>
        <p:nvGrpSpPr>
          <p:cNvPr id="56326" name="Group 22"/>
          <p:cNvGrpSpPr>
            <a:grpSpLocks/>
          </p:cNvGrpSpPr>
          <p:nvPr/>
        </p:nvGrpSpPr>
        <p:grpSpPr bwMode="auto">
          <a:xfrm>
            <a:off x="2673350" y="2047875"/>
            <a:ext cx="6845300" cy="2762250"/>
            <a:chOff x="1184076" y="2138177"/>
            <a:chExt cx="6844308" cy="2760926"/>
          </a:xfrm>
        </p:grpSpPr>
        <p:sp>
          <p:nvSpPr>
            <p:cNvPr id="17" name="Left Arrow 16"/>
            <p:cNvSpPr/>
            <p:nvPr/>
          </p:nvSpPr>
          <p:spPr>
            <a:xfrm flipH="1">
              <a:off x="6039535" y="2545969"/>
              <a:ext cx="1988849" cy="1945342"/>
            </a:xfrm>
            <a:prstGeom prst="leftArrow">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CA" dirty="0"/>
            </a:p>
          </p:txBody>
        </p:sp>
        <p:sp>
          <p:nvSpPr>
            <p:cNvPr id="16" name="Left Arrow 15"/>
            <p:cNvSpPr/>
            <p:nvPr/>
          </p:nvSpPr>
          <p:spPr>
            <a:xfrm>
              <a:off x="1184076" y="2138177"/>
              <a:ext cx="2823754" cy="2760926"/>
            </a:xfrm>
            <a:prstGeom prst="leftArrow">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CA" dirty="0"/>
            </a:p>
          </p:txBody>
        </p:sp>
        <p:sp>
          <p:nvSpPr>
            <p:cNvPr id="14" name="Oval 13"/>
            <p:cNvSpPr/>
            <p:nvPr/>
          </p:nvSpPr>
          <p:spPr>
            <a:xfrm>
              <a:off x="3522125" y="2185779"/>
              <a:ext cx="2665026" cy="2665722"/>
            </a:xfrm>
            <a:prstGeom prst="ellipse">
              <a:avLst/>
            </a:prstGeom>
            <a:solidFill>
              <a:schemeClr val="bg1"/>
            </a:solidFill>
            <a:ln w="38100">
              <a:solidFill>
                <a:srgbClr val="0C76A9"/>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CA"/>
            </a:p>
          </p:txBody>
        </p:sp>
        <p:sp>
          <p:nvSpPr>
            <p:cNvPr id="56330" name="TextBox 12"/>
            <p:cNvSpPr txBox="1">
              <a:spLocks noChangeArrowheads="1"/>
            </p:cNvSpPr>
            <p:nvPr/>
          </p:nvSpPr>
          <p:spPr bwMode="auto">
            <a:xfrm>
              <a:off x="4125909" y="2549144"/>
              <a:ext cx="1898002" cy="193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CA" altLang="en-US" sz="2400" b="1">
                  <a:latin typeface="Arial" panose="020B0604020202020204" pitchFamily="34" charset="0"/>
                  <a:ea typeface="ＭＳ Ｐゴシック" panose="020B0600070205080204" pitchFamily="34" charset="-128"/>
                </a:rPr>
                <a:t>S</a:t>
              </a:r>
              <a:r>
                <a:rPr lang="en-CA" altLang="en-US" sz="2400">
                  <a:latin typeface="Arial" panose="020B0604020202020204" pitchFamily="34" charset="0"/>
                  <a:ea typeface="ＭＳ Ｐゴシック" panose="020B0600070205080204" pitchFamily="34" charset="-128"/>
                </a:rPr>
                <a:t>tatus</a:t>
              </a:r>
            </a:p>
            <a:p>
              <a:pPr eaLnBrk="1" hangingPunct="1"/>
              <a:r>
                <a:rPr lang="en-CA" altLang="en-US" sz="2400" b="1">
                  <a:latin typeface="Arial" panose="020B0604020202020204" pitchFamily="34" charset="0"/>
                  <a:ea typeface="ＭＳ Ｐゴシック" panose="020B0600070205080204" pitchFamily="34" charset="-128"/>
                </a:rPr>
                <a:t>C</a:t>
              </a:r>
              <a:r>
                <a:rPr lang="en-CA" altLang="en-US" sz="2400">
                  <a:latin typeface="Arial" panose="020B0604020202020204" pitchFamily="34" charset="0"/>
                  <a:ea typeface="ＭＳ Ｐゴシック" panose="020B0600070205080204" pitchFamily="34" charset="-128"/>
                </a:rPr>
                <a:t>ertainty</a:t>
              </a:r>
            </a:p>
            <a:p>
              <a:pPr eaLnBrk="1" hangingPunct="1"/>
              <a:r>
                <a:rPr lang="en-CA" altLang="en-US" sz="2400" b="1">
                  <a:latin typeface="Arial" panose="020B0604020202020204" pitchFamily="34" charset="0"/>
                  <a:ea typeface="ＭＳ Ｐゴシック" panose="020B0600070205080204" pitchFamily="34" charset="-128"/>
                </a:rPr>
                <a:t>A</a:t>
              </a:r>
              <a:r>
                <a:rPr lang="en-CA" altLang="en-US" sz="2400">
                  <a:latin typeface="Arial" panose="020B0604020202020204" pitchFamily="34" charset="0"/>
                  <a:ea typeface="ＭＳ Ｐゴシック" panose="020B0600070205080204" pitchFamily="34" charset="-128"/>
                </a:rPr>
                <a:t>utonomy</a:t>
              </a:r>
            </a:p>
            <a:p>
              <a:pPr eaLnBrk="1" hangingPunct="1"/>
              <a:r>
                <a:rPr lang="en-CA" altLang="en-US" sz="2400" b="1">
                  <a:latin typeface="Arial" panose="020B0604020202020204" pitchFamily="34" charset="0"/>
                  <a:ea typeface="ＭＳ Ｐゴシック" panose="020B0600070205080204" pitchFamily="34" charset="-128"/>
                </a:rPr>
                <a:t>R</a:t>
              </a:r>
              <a:r>
                <a:rPr lang="en-CA" altLang="en-US" sz="2400">
                  <a:latin typeface="Arial" panose="020B0604020202020204" pitchFamily="34" charset="0"/>
                  <a:ea typeface="ＭＳ Ｐゴシック" panose="020B0600070205080204" pitchFamily="34" charset="-128"/>
                </a:rPr>
                <a:t>elatedness</a:t>
              </a:r>
            </a:p>
            <a:p>
              <a:pPr eaLnBrk="1" hangingPunct="1"/>
              <a:r>
                <a:rPr lang="en-CA" altLang="en-US" sz="2400" b="1">
                  <a:latin typeface="Arial" panose="020B0604020202020204" pitchFamily="34" charset="0"/>
                  <a:ea typeface="ＭＳ Ｐゴシック" panose="020B0600070205080204" pitchFamily="34" charset="-128"/>
                </a:rPr>
                <a:t>F</a:t>
              </a:r>
              <a:r>
                <a:rPr lang="en-CA" altLang="en-US" sz="2400">
                  <a:latin typeface="Arial" panose="020B0604020202020204" pitchFamily="34" charset="0"/>
                  <a:ea typeface="ＭＳ Ｐゴシック" panose="020B0600070205080204" pitchFamily="34" charset="-128"/>
                </a:rPr>
                <a:t>airness</a:t>
              </a:r>
            </a:p>
          </p:txBody>
        </p:sp>
        <p:sp>
          <p:nvSpPr>
            <p:cNvPr id="56331" name="TextBox 18"/>
            <p:cNvSpPr txBox="1">
              <a:spLocks noChangeArrowheads="1"/>
            </p:cNvSpPr>
            <p:nvPr/>
          </p:nvSpPr>
          <p:spPr bwMode="auto">
            <a:xfrm>
              <a:off x="6444208" y="3347700"/>
              <a:ext cx="1206309" cy="369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CA" altLang="en-US" b="1">
                  <a:solidFill>
                    <a:schemeClr val="bg1"/>
                  </a:solidFill>
                  <a:latin typeface="Arial" panose="020B0604020202020204" pitchFamily="34" charset="0"/>
                  <a:ea typeface="ＭＳ Ｐゴシック" panose="020B0600070205080204" pitchFamily="34" charset="-128"/>
                </a:rPr>
                <a:t>TOWARD</a:t>
              </a:r>
            </a:p>
          </p:txBody>
        </p:sp>
        <p:sp>
          <p:nvSpPr>
            <p:cNvPr id="56332" name="TextBox 19"/>
            <p:cNvSpPr txBox="1">
              <a:spLocks noChangeArrowheads="1"/>
            </p:cNvSpPr>
            <p:nvPr/>
          </p:nvSpPr>
          <p:spPr bwMode="auto">
            <a:xfrm>
              <a:off x="2404628" y="3347700"/>
              <a:ext cx="843186" cy="369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CA" altLang="en-US" b="1">
                  <a:solidFill>
                    <a:schemeClr val="bg1"/>
                  </a:solidFill>
                  <a:latin typeface="Arial" panose="020B0604020202020204" pitchFamily="34" charset="0"/>
                  <a:ea typeface="ＭＳ Ｐゴシック" panose="020B0600070205080204" pitchFamily="34" charset="-128"/>
                </a:rPr>
                <a:t>AWAY</a:t>
              </a:r>
            </a:p>
          </p:txBody>
        </p:sp>
        <p:sp>
          <p:nvSpPr>
            <p:cNvPr id="56333" name="TextBox 20"/>
            <p:cNvSpPr txBox="1">
              <a:spLocks noChangeArrowheads="1"/>
            </p:cNvSpPr>
            <p:nvPr/>
          </p:nvSpPr>
          <p:spPr bwMode="auto">
            <a:xfrm>
              <a:off x="2546932" y="4296790"/>
              <a:ext cx="1242469" cy="553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CA" altLang="en-US" sz="1500" i="1">
                  <a:latin typeface="Arial" panose="020B0604020202020204" pitchFamily="34" charset="0"/>
                  <a:ea typeface="ＭＳ Ｐゴシック" panose="020B0600070205080204" pitchFamily="34" charset="-128"/>
                </a:rPr>
                <a:t>From Threat</a:t>
              </a:r>
            </a:p>
            <a:p>
              <a:pPr algn="ctr" eaLnBrk="1" hangingPunct="1"/>
              <a:r>
                <a:rPr lang="en-CA" altLang="en-US" sz="1500" i="1">
                  <a:latin typeface="Arial" panose="020B0604020202020204" pitchFamily="34" charset="0"/>
                  <a:ea typeface="ＭＳ Ｐゴシック" panose="020B0600070205080204" pitchFamily="34" charset="-128"/>
                </a:rPr>
                <a:t>Response</a:t>
              </a:r>
            </a:p>
          </p:txBody>
        </p:sp>
        <p:sp>
          <p:nvSpPr>
            <p:cNvPr id="56334" name="TextBox 21"/>
            <p:cNvSpPr txBox="1">
              <a:spLocks noChangeArrowheads="1"/>
            </p:cNvSpPr>
            <p:nvPr/>
          </p:nvSpPr>
          <p:spPr bwMode="auto">
            <a:xfrm>
              <a:off x="6023375" y="4296790"/>
              <a:ext cx="1053341" cy="553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CA" altLang="en-US" sz="1500" i="1">
                  <a:latin typeface="Arial" panose="020B0604020202020204" pitchFamily="34" charset="0"/>
                  <a:ea typeface="ＭＳ Ｐゴシック" panose="020B0600070205080204" pitchFamily="34" charset="-128"/>
                </a:rPr>
                <a:t>Reward</a:t>
              </a:r>
            </a:p>
            <a:p>
              <a:pPr algn="ctr" eaLnBrk="1" hangingPunct="1"/>
              <a:r>
                <a:rPr lang="en-CA" altLang="en-US" sz="1500" i="1">
                  <a:latin typeface="Arial" panose="020B0604020202020204" pitchFamily="34" charset="0"/>
                  <a:ea typeface="ＭＳ Ｐゴシック" panose="020B0600070205080204" pitchFamily="34" charset="-128"/>
                </a:rPr>
                <a:t>Response</a:t>
              </a:r>
            </a:p>
          </p:txBody>
        </p:sp>
      </p:grpSp>
    </p:spTree>
    <p:extLst>
      <p:ext uri="{BB962C8B-B14F-4D97-AF65-F5344CB8AC3E}">
        <p14:creationId xmlns:p14="http://schemas.microsoft.com/office/powerpoint/2010/main" val="35791252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r>
              <a:rPr lang="en-US" dirty="0"/>
              <a:t>Thankyou!</a:t>
            </a:r>
          </a:p>
          <a:p>
            <a:endParaRPr lang="en-US" dirty="0"/>
          </a:p>
          <a:p>
            <a:r>
              <a:rPr lang="en-US" dirty="0"/>
              <a:t>Please feel free to reach out at</a:t>
            </a:r>
          </a:p>
          <a:p>
            <a:r>
              <a:rPr lang="en-US" dirty="0"/>
              <a:t> </a:t>
            </a:r>
            <a:r>
              <a:rPr lang="en-US" dirty="0">
                <a:hlinkClick r:id="rId2"/>
              </a:rPr>
              <a:t>Chantalnormandcoaching@gmail.com</a:t>
            </a:r>
            <a:endParaRPr lang="en-US" dirty="0"/>
          </a:p>
          <a:p>
            <a:r>
              <a:rPr lang="en-US" dirty="0"/>
              <a:t> </a:t>
            </a:r>
          </a:p>
          <a:p>
            <a:endParaRPr lang="en-CA" dirty="0"/>
          </a:p>
        </p:txBody>
      </p:sp>
      <p:sp>
        <p:nvSpPr>
          <p:cNvPr id="4" name="Text Placeholder 3"/>
          <p:cNvSpPr>
            <a:spLocks noGrp="1"/>
          </p:cNvSpPr>
          <p:nvPr>
            <p:ph type="body" sz="half" idx="2"/>
          </p:nvPr>
        </p:nvSpPr>
        <p:spPr/>
        <p:txBody>
          <a:bodyPr/>
          <a:lstStyle/>
          <a:p>
            <a:endParaRPr lang="en-CA"/>
          </a:p>
        </p:txBody>
      </p:sp>
    </p:spTree>
    <p:extLst>
      <p:ext uri="{BB962C8B-B14F-4D97-AF65-F5344CB8AC3E}">
        <p14:creationId xmlns:p14="http://schemas.microsoft.com/office/powerpoint/2010/main" val="971238563"/>
      </p:ext>
    </p:extLst>
  </p:cSld>
  <p:clrMapOvr>
    <a:masterClrMapping/>
  </p:clrMapOvr>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TM03457491[[fn=Metropolitan]]</Template>
  <TotalTime>491</TotalTime>
  <Words>3865</Words>
  <Application>Microsoft Office PowerPoint</Application>
  <PresentationFormat>Widescreen</PresentationFormat>
  <Paragraphs>376</Paragraphs>
  <Slides>22</Slides>
  <Notes>20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Calibri Light</vt:lpstr>
      <vt:lpstr>Times New Roman</vt:lpstr>
      <vt:lpstr>Wingdings</vt:lpstr>
      <vt:lpstr>Metropolitan</vt:lpstr>
      <vt:lpstr>PowerPoint Presentation</vt:lpstr>
      <vt:lpstr>Strategies and Tools to deal with transformative change at a personal, team and patient level. </vt:lpstr>
      <vt:lpstr>Learning Objectives</vt:lpstr>
      <vt:lpstr>PowerPoint Presentation</vt:lpstr>
      <vt:lpstr>PowerPoint Presentation</vt:lpstr>
      <vt:lpstr>Transitional Change</vt:lpstr>
      <vt:lpstr>Transformational Change</vt:lpstr>
      <vt:lpstr>PowerPoint Presentation</vt:lpstr>
      <vt:lpstr>Common Experiences in Each Phase</vt:lpstr>
      <vt:lpstr>PowerPoint Presentation</vt:lpstr>
      <vt:lpstr>Personal Awareness of Change</vt:lpstr>
      <vt:lpstr>How You Can Provide Support</vt:lpstr>
      <vt:lpstr>Additional tools for you, your team and patients to move through transformation</vt:lpstr>
      <vt:lpstr>PowerPoint Presentation</vt:lpstr>
      <vt:lpstr>PowerPoint Presentation</vt:lpstr>
      <vt:lpstr>PowerPoint Presentation</vt:lpstr>
      <vt:lpstr>Managing Energy Levels</vt:lpstr>
      <vt:lpstr>Managing Energy Levels</vt:lpstr>
      <vt:lpstr>Top Eight Reasons Change Fails</vt:lpstr>
      <vt:lpstr>Personal Awareness of Change</vt:lpstr>
      <vt:lpstr>PowerPoint Presentation</vt:lpstr>
      <vt:lpstr>PowerPoint Presentation</vt:lpstr>
    </vt:vector>
  </TitlesOfParts>
  <Company>ICBC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Perianthesectic conference</dc:title>
  <dc:creator>Normand, Chantal</dc:creator>
  <cp:lastModifiedBy>Rhonda Winter</cp:lastModifiedBy>
  <cp:revision>35</cp:revision>
  <dcterms:created xsi:type="dcterms:W3CDTF">2022-04-28T21:35:27Z</dcterms:created>
  <dcterms:modified xsi:type="dcterms:W3CDTF">2022-05-26T01:08:42Z</dcterms:modified>
</cp:coreProperties>
</file>