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42"/>
  </p:notesMasterIdLst>
  <p:sldIdLst>
    <p:sldId id="256" r:id="rId2"/>
    <p:sldId id="257" r:id="rId3"/>
    <p:sldId id="258" r:id="rId4"/>
    <p:sldId id="259" r:id="rId5"/>
    <p:sldId id="326" r:id="rId6"/>
    <p:sldId id="327" r:id="rId7"/>
    <p:sldId id="328" r:id="rId8"/>
    <p:sldId id="329" r:id="rId9"/>
    <p:sldId id="322" r:id="rId10"/>
    <p:sldId id="323" r:id="rId11"/>
    <p:sldId id="293" r:id="rId12"/>
    <p:sldId id="305" r:id="rId13"/>
    <p:sldId id="304" r:id="rId14"/>
    <p:sldId id="308" r:id="rId15"/>
    <p:sldId id="318" r:id="rId16"/>
    <p:sldId id="294" r:id="rId17"/>
    <p:sldId id="291" r:id="rId18"/>
    <p:sldId id="325" r:id="rId19"/>
    <p:sldId id="286" r:id="rId20"/>
    <p:sldId id="289" r:id="rId21"/>
    <p:sldId id="287" r:id="rId22"/>
    <p:sldId id="290" r:id="rId23"/>
    <p:sldId id="316" r:id="rId24"/>
    <p:sldId id="300" r:id="rId25"/>
    <p:sldId id="303" r:id="rId26"/>
    <p:sldId id="307" r:id="rId27"/>
    <p:sldId id="306" r:id="rId28"/>
    <p:sldId id="302" r:id="rId29"/>
    <p:sldId id="310" r:id="rId30"/>
    <p:sldId id="311" r:id="rId31"/>
    <p:sldId id="301" r:id="rId32"/>
    <p:sldId id="299" r:id="rId33"/>
    <p:sldId id="320" r:id="rId34"/>
    <p:sldId id="314" r:id="rId35"/>
    <p:sldId id="297" r:id="rId36"/>
    <p:sldId id="324" r:id="rId37"/>
    <p:sldId id="313" r:id="rId38"/>
    <p:sldId id="317" r:id="rId39"/>
    <p:sldId id="319" r:id="rId40"/>
    <p:sldId id="276"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6" autoAdjust="0"/>
    <p:restoredTop sz="72814" autoAdjust="0"/>
  </p:normalViewPr>
  <p:slideViewPr>
    <p:cSldViewPr snapToGrid="0">
      <p:cViewPr varScale="1">
        <p:scale>
          <a:sx n="48" d="100"/>
          <a:sy n="48" d="100"/>
        </p:scale>
        <p:origin x="1284" y="36"/>
      </p:cViewPr>
      <p:guideLst/>
    </p:cSldViewPr>
  </p:slideViewPr>
  <p:notesTextViewPr>
    <p:cViewPr>
      <p:scale>
        <a:sx n="1" d="1"/>
        <a:sy n="1" d="1"/>
      </p:scale>
      <p:origin x="0" y="0"/>
    </p:cViewPr>
  </p:notesTextViewPr>
  <p:sorterViewPr>
    <p:cViewPr>
      <p:scale>
        <a:sx n="100" d="100"/>
        <a:sy n="100" d="100"/>
      </p:scale>
      <p:origin x="0" y="-55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5BD6C7-334F-45E3-89B0-FF42E6A24518}" type="datetimeFigureOut">
              <a:rPr lang="en-CA" smtClean="0"/>
              <a:t>4/30/2022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A4219A-69B4-44A9-91F0-5905B1A6EBFE}" type="slidenum">
              <a:rPr lang="en-CA" smtClean="0"/>
              <a:t>‹#›</a:t>
            </a:fld>
            <a:endParaRPr lang="en-CA"/>
          </a:p>
        </p:txBody>
      </p:sp>
    </p:spTree>
    <p:extLst>
      <p:ext uri="{BB962C8B-B14F-4D97-AF65-F5344CB8AC3E}">
        <p14:creationId xmlns:p14="http://schemas.microsoft.com/office/powerpoint/2010/main" val="939315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560388" y="841375"/>
            <a:ext cx="5911850" cy="3325813"/>
          </a:xfrm>
          <a:ln/>
        </p:spPr>
      </p:sp>
      <p:sp>
        <p:nvSpPr>
          <p:cNvPr id="51205" name="Rectangle 3"/>
          <p:cNvSpPr>
            <a:spLocks noGrp="1" noChangeArrowheads="1"/>
          </p:cNvSpPr>
          <p:nvPr>
            <p:ph type="body" idx="1"/>
          </p:nvPr>
        </p:nvSpPr>
        <p:spPr>
          <a:xfrm>
            <a:off x="796925" y="4468813"/>
            <a:ext cx="5427663" cy="38687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i="1" dirty="0" smtClean="0">
                <a:ea typeface="ＭＳ Ｐゴシック" charset="-128"/>
              </a:rPr>
              <a:t>Note to </a:t>
            </a:r>
            <a:r>
              <a:rPr lang="en-US" dirty="0" smtClean="0">
                <a:ea typeface="ＭＳ Ｐゴシック" charset="-128"/>
              </a:rPr>
              <a:t>speaker: This slide has animation. </a:t>
            </a:r>
            <a:r>
              <a:rPr lang="en-US" u="sng" dirty="0" smtClean="0">
                <a:ea typeface="ＭＳ Ｐゴシック" charset="-128"/>
              </a:rPr>
              <a:t>Push the arrow down key </a:t>
            </a:r>
            <a:r>
              <a:rPr lang="en-US" b="1" u="sng" dirty="0" smtClean="0">
                <a:ea typeface="ＭＳ Ｐゴシック" charset="-128"/>
              </a:rPr>
              <a:t>(</a:t>
            </a:r>
            <a:r>
              <a:rPr lang="en-US" b="1" u="sng" dirty="0" smtClean="0">
                <a:ea typeface="ＭＳ Ｐゴシック" charset="-128"/>
                <a:sym typeface="Wingdings" pitchFamily="2" charset="2"/>
              </a:rPr>
              <a:t></a:t>
            </a:r>
            <a:r>
              <a:rPr lang="en-US" b="1" u="sng" dirty="0" smtClean="0">
                <a:ea typeface="ＭＳ Ｐゴシック" charset="-128"/>
              </a:rPr>
              <a:t>)</a:t>
            </a:r>
            <a:r>
              <a:rPr lang="en-US" dirty="0" smtClean="0">
                <a:ea typeface="ＭＳ Ｐゴシック" charset="-128"/>
              </a:rPr>
              <a:t> to activate the circle for each topic.</a:t>
            </a:r>
          </a:p>
          <a:p>
            <a:pPr eaLnBrk="1" hangingPunct="1">
              <a:defRPr/>
            </a:pPr>
            <a:r>
              <a:rPr lang="en-US" dirty="0" smtClean="0">
                <a:ea typeface="ＭＳ Ｐゴシック" charset="-128"/>
              </a:rPr>
              <a:t>Pain is more than a physical process. It is a multidimensional experience that can have an impact on all facets of quality of life. Key dimensions of pain are the sensory, emotional, spiritual, behavioral, cognitive, and socio-cultural aspects.</a:t>
            </a:r>
          </a:p>
          <a:p>
            <a:pPr eaLnBrk="1" hangingPunct="1">
              <a:defRPr/>
            </a:pPr>
            <a:r>
              <a:rPr lang="en-US" b="1" dirty="0" smtClean="0">
                <a:ea typeface="ＭＳ Ｐゴシック" charset="-128"/>
              </a:rPr>
              <a:t>(</a:t>
            </a:r>
            <a:r>
              <a:rPr lang="en-US" b="1" dirty="0" smtClean="0">
                <a:ea typeface="ＭＳ Ｐゴシック" charset="-128"/>
                <a:sym typeface="Wingdings" pitchFamily="2" charset="2"/>
              </a:rPr>
              <a:t></a:t>
            </a:r>
            <a:r>
              <a:rPr lang="en-US" b="1" dirty="0" smtClean="0">
                <a:ea typeface="ＭＳ Ｐゴシック" charset="-128"/>
              </a:rPr>
              <a:t>)</a:t>
            </a:r>
            <a:r>
              <a:rPr lang="en-US" dirty="0" smtClean="0">
                <a:ea typeface="ＭＳ Ｐゴシック" charset="-128"/>
              </a:rPr>
              <a:t> The </a:t>
            </a:r>
            <a:r>
              <a:rPr lang="en-US" b="1" i="1" dirty="0" smtClean="0">
                <a:ea typeface="ＭＳ Ｐゴシック" charset="-128"/>
              </a:rPr>
              <a:t>sensory</a:t>
            </a:r>
            <a:r>
              <a:rPr lang="en-US" dirty="0" smtClean="0">
                <a:ea typeface="ＭＳ Ｐゴシック" charset="-128"/>
              </a:rPr>
              <a:t> component encompasses the physiological mechanisms of nociception: genetic, anatomic, and physical determinants of pain. It influences how painful stimuli are recognized and described. Slides (9-13) described this component.</a:t>
            </a:r>
          </a:p>
          <a:p>
            <a:pPr eaLnBrk="1" hangingPunct="1">
              <a:defRPr/>
            </a:pPr>
            <a:r>
              <a:rPr lang="en-US" b="1" dirty="0" smtClean="0">
                <a:ea typeface="ＭＳ Ｐゴシック" charset="-128"/>
              </a:rPr>
              <a:t>(</a:t>
            </a:r>
            <a:r>
              <a:rPr lang="en-US" b="1" dirty="0" smtClean="0">
                <a:ea typeface="ＭＳ Ｐゴシック" charset="-128"/>
                <a:sym typeface="Wingdings" pitchFamily="2" charset="2"/>
              </a:rPr>
              <a:t></a:t>
            </a:r>
            <a:r>
              <a:rPr lang="en-US" b="1" dirty="0" smtClean="0">
                <a:ea typeface="ＭＳ Ｐゴシック" charset="-128"/>
              </a:rPr>
              <a:t>)</a:t>
            </a:r>
            <a:r>
              <a:rPr lang="en-US" dirty="0" smtClean="0">
                <a:ea typeface="ＭＳ Ｐゴシック" charset="-128"/>
              </a:rPr>
              <a:t> The </a:t>
            </a:r>
            <a:r>
              <a:rPr lang="en-US" b="1" i="1" dirty="0" smtClean="0">
                <a:ea typeface="ＭＳ Ｐゴシック" charset="-128"/>
              </a:rPr>
              <a:t>emotional</a:t>
            </a:r>
            <a:r>
              <a:rPr lang="en-US" i="1" dirty="0" smtClean="0">
                <a:ea typeface="ＭＳ Ｐゴシック" charset="-128"/>
              </a:rPr>
              <a:t> </a:t>
            </a:r>
            <a:r>
              <a:rPr lang="en-US" dirty="0" smtClean="0">
                <a:ea typeface="ＭＳ Ｐゴシック" charset="-128"/>
              </a:rPr>
              <a:t>component of pain refers to the affective response to the pain experience: anger, fear, depression, and anxiety. Many studies have documented a link between depression and pain with a negative effect on function. Treating depression in patients with persistent pain may not only relieve depressive symptoms but also decrease pain. </a:t>
            </a:r>
          </a:p>
          <a:p>
            <a:pPr eaLnBrk="1" hangingPunct="1">
              <a:defRPr/>
            </a:pPr>
            <a:r>
              <a:rPr lang="en-US" b="1" dirty="0" smtClean="0">
                <a:ea typeface="ＭＳ Ｐゴシック" charset="-128"/>
              </a:rPr>
              <a:t>(</a:t>
            </a:r>
            <a:r>
              <a:rPr lang="en-US" b="1" dirty="0" smtClean="0">
                <a:ea typeface="ＭＳ Ｐゴシック" charset="-128"/>
                <a:sym typeface="Wingdings" pitchFamily="2" charset="2"/>
              </a:rPr>
              <a:t></a:t>
            </a:r>
            <a:r>
              <a:rPr lang="en-US" b="1" dirty="0" smtClean="0">
                <a:ea typeface="ＭＳ Ｐゴシック" charset="-128"/>
              </a:rPr>
              <a:t>)</a:t>
            </a:r>
            <a:r>
              <a:rPr lang="en-US" dirty="0" smtClean="0">
                <a:ea typeface="ＭＳ Ｐゴシック" charset="-128"/>
              </a:rPr>
              <a:t> The emotional and existential distress of pain can cause </a:t>
            </a:r>
            <a:r>
              <a:rPr lang="en-US" i="1" dirty="0" smtClean="0">
                <a:ea typeface="ＭＳ Ｐゴシック" charset="-128"/>
              </a:rPr>
              <a:t>suffering</a:t>
            </a:r>
            <a:r>
              <a:rPr lang="en-US" dirty="0" smtClean="0">
                <a:ea typeface="ＭＳ Ｐゴシック" charset="-128"/>
              </a:rPr>
              <a:t>, which is defined as</a:t>
            </a:r>
            <a:r>
              <a:rPr lang="en-US" b="1" dirty="0" smtClean="0">
                <a:ea typeface="ＭＳ Ｐゴシック" charset="-128"/>
              </a:rPr>
              <a:t> </a:t>
            </a:r>
            <a:r>
              <a:rPr lang="en-US" dirty="0" smtClean="0">
                <a:ea typeface="ＭＳ Ｐゴシック" charset="-128"/>
              </a:rPr>
              <a:t>the state of severe distress associated with threats to a person</a:t>
            </a:r>
            <a:r>
              <a:rPr lang="ja-JP" altLang="en-US" dirty="0" smtClean="0">
                <a:ea typeface="ＭＳ Ｐゴシック" charset="-128"/>
              </a:rPr>
              <a:t>’</a:t>
            </a:r>
            <a:r>
              <a:rPr lang="en-US" altLang="ja-JP" dirty="0" smtClean="0">
                <a:ea typeface="ＭＳ Ｐゴシック" charset="-128"/>
              </a:rPr>
              <a:t>s sense of wholeness. Those who suffer often experience </a:t>
            </a:r>
            <a:r>
              <a:rPr lang="en-US" altLang="ja-JP" b="1" i="1" dirty="0" smtClean="0">
                <a:ea typeface="ＭＳ Ｐゴシック" charset="-128"/>
              </a:rPr>
              <a:t>spiritual</a:t>
            </a:r>
            <a:r>
              <a:rPr lang="en-US" altLang="ja-JP" dirty="0" smtClean="0">
                <a:ea typeface="ＭＳ Ｐゴシック" charset="-128"/>
              </a:rPr>
              <a:t> distress. Achieving pain relief is an important step in relieving suffering. Assessing ways in which a person</a:t>
            </a:r>
            <a:r>
              <a:rPr lang="ja-JP" altLang="en-US" dirty="0" smtClean="0">
                <a:ea typeface="ＭＳ Ｐゴシック" charset="-128"/>
              </a:rPr>
              <a:t>’</a:t>
            </a:r>
            <a:r>
              <a:rPr lang="en-US" altLang="ja-JP" dirty="0" smtClean="0">
                <a:ea typeface="ＭＳ Ｐゴシック" charset="-128"/>
              </a:rPr>
              <a:t>s spirituality influences and is influenced by pain also is important. </a:t>
            </a:r>
          </a:p>
          <a:p>
            <a:pPr eaLnBrk="1" hangingPunct="1">
              <a:defRPr/>
            </a:pPr>
            <a:r>
              <a:rPr lang="en-US" b="1" dirty="0" smtClean="0">
                <a:ea typeface="ＭＳ Ｐゴシック" charset="-128"/>
              </a:rPr>
              <a:t>(</a:t>
            </a:r>
            <a:r>
              <a:rPr lang="en-US" b="1" dirty="0" smtClean="0">
                <a:ea typeface="ＭＳ Ｐゴシック" charset="-128"/>
                <a:sym typeface="Wingdings" pitchFamily="2" charset="2"/>
              </a:rPr>
              <a:t></a:t>
            </a:r>
            <a:r>
              <a:rPr lang="en-US" b="1" dirty="0" smtClean="0">
                <a:ea typeface="ＭＳ Ｐゴシック" charset="-128"/>
              </a:rPr>
              <a:t>)</a:t>
            </a:r>
            <a:r>
              <a:rPr lang="en-US" dirty="0" smtClean="0">
                <a:ea typeface="ＭＳ Ｐゴシック" charset="-128"/>
              </a:rPr>
              <a:t> </a:t>
            </a:r>
            <a:r>
              <a:rPr lang="en-US" i="1" dirty="0" smtClean="0">
                <a:ea typeface="ＭＳ Ｐゴシック" charset="-128"/>
              </a:rPr>
              <a:t>Note to speaker:</a:t>
            </a:r>
            <a:r>
              <a:rPr lang="en-US" dirty="0" smtClean="0">
                <a:ea typeface="ＭＳ Ｐゴシック" charset="-128"/>
              </a:rPr>
              <a:t> Go to next slide to continue with the </a:t>
            </a:r>
            <a:r>
              <a:rPr lang="en-US" i="1" dirty="0" smtClean="0">
                <a:ea typeface="ＭＳ Ｐゴシック" charset="-128"/>
              </a:rPr>
              <a:t>behavioral</a:t>
            </a:r>
            <a:r>
              <a:rPr lang="en-US" dirty="0" smtClean="0">
                <a:ea typeface="ＭＳ Ｐゴシック" charset="-128"/>
              </a:rPr>
              <a:t> component.</a:t>
            </a:r>
          </a:p>
          <a:p>
            <a:pPr eaLnBrk="1" hangingPunct="1">
              <a:defRPr/>
            </a:pPr>
            <a:endParaRPr lang="en-US" dirty="0" smtClean="0">
              <a:ea typeface="ＭＳ Ｐゴシック" charset="-128"/>
            </a:endParaRPr>
          </a:p>
        </p:txBody>
      </p:sp>
      <p:sp>
        <p:nvSpPr>
          <p:cNvPr id="50180" name="Rectangle 10"/>
          <p:cNvSpPr>
            <a:spLocks noGrp="1" noChangeArrowheads="1"/>
          </p:cNvSpPr>
          <p:nvPr>
            <p:ph type="ftr" sz="quarter" idx="4"/>
          </p:nvPr>
        </p:nvSpPr>
        <p:spPr bwMode="auto">
          <a:noFill/>
        </p:spPr>
        <p:txBody>
          <a:bodyPr vert="horz" wrap="square" lIns="91440" tIns="45720" rIns="91440" bIns="45720" numCol="1" anchor="t" anchorCtr="0" compatLnSpc="1">
            <a:prstTxWarp prst="textNoShape">
              <a:avLst/>
            </a:prstTxWarp>
          </a:bodyPr>
          <a:lstStyle>
            <a:lvl1pPr defTabSz="982663" eaLnBrk="0" hangingPunct="0">
              <a:defRPr>
                <a:solidFill>
                  <a:schemeClr val="tx1"/>
                </a:solidFill>
                <a:latin typeface="Tahoma" panose="020B0604030504040204" pitchFamily="34" charset="0"/>
                <a:ea typeface="MS PGothic" panose="020B0600070205080204" pitchFamily="34" charset="-128"/>
              </a:defRPr>
            </a:lvl1pPr>
            <a:lvl2pPr marL="742950" indent="-285750" defTabSz="982663" eaLnBrk="0" hangingPunct="0">
              <a:defRPr>
                <a:solidFill>
                  <a:schemeClr val="tx1"/>
                </a:solidFill>
                <a:latin typeface="Tahoma" panose="020B0604030504040204" pitchFamily="34" charset="0"/>
                <a:ea typeface="MS PGothic" panose="020B0600070205080204" pitchFamily="34" charset="-128"/>
              </a:defRPr>
            </a:lvl2pPr>
            <a:lvl3pPr marL="1143000" indent="-228600" defTabSz="982663" eaLnBrk="0" hangingPunct="0">
              <a:defRPr>
                <a:solidFill>
                  <a:schemeClr val="tx1"/>
                </a:solidFill>
                <a:latin typeface="Tahoma" panose="020B0604030504040204" pitchFamily="34" charset="0"/>
                <a:ea typeface="MS PGothic" panose="020B0600070205080204" pitchFamily="34" charset="-128"/>
              </a:defRPr>
            </a:lvl3pPr>
            <a:lvl4pPr marL="1600200" indent="-228600" defTabSz="982663" eaLnBrk="0" hangingPunct="0">
              <a:defRPr>
                <a:solidFill>
                  <a:schemeClr val="tx1"/>
                </a:solidFill>
                <a:latin typeface="Tahoma" panose="020B0604030504040204" pitchFamily="34" charset="0"/>
                <a:ea typeface="MS PGothic" panose="020B0600070205080204" pitchFamily="34" charset="-128"/>
              </a:defRPr>
            </a:lvl4pPr>
            <a:lvl5pPr marL="2057400" indent="-228600" defTabSz="982663" eaLnBrk="0" hangingPunct="0">
              <a:defRPr>
                <a:solidFill>
                  <a:schemeClr val="tx1"/>
                </a:solidFill>
                <a:latin typeface="Tahoma" panose="020B0604030504040204" pitchFamily="34" charset="0"/>
                <a:ea typeface="MS PGothic" panose="020B0600070205080204" pitchFamily="34" charset="-128"/>
              </a:defRPr>
            </a:lvl5pPr>
            <a:lvl6pPr marL="25146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hangingPunct="1"/>
            <a:r>
              <a:rPr lang="en-US" altLang="en-US" smtClean="0">
                <a:solidFill>
                  <a:srgbClr val="000000"/>
                </a:solidFill>
                <a:cs typeface="Times New Roman" panose="02020603050405020304" pitchFamily="18" charset="0"/>
              </a:rPr>
              <a:t>VA PRN Program Curriculum and Planning Guide   </a:t>
            </a:r>
          </a:p>
          <a:p>
            <a:pPr eaLnBrk="1" hangingPunct="1"/>
            <a:r>
              <a:rPr lang="en-US" altLang="en-US" sz="900" smtClean="0">
                <a:solidFill>
                  <a:srgbClr val="000000"/>
                </a:solidFill>
                <a:cs typeface="Times New Roman" panose="02020603050405020304" pitchFamily="18" charset="0"/>
              </a:rPr>
              <a:t>Copyright 2012 • University of Wisconsin Board of Regents</a:t>
            </a:r>
          </a:p>
        </p:txBody>
      </p:sp>
    </p:spTree>
    <p:extLst>
      <p:ext uri="{BB962C8B-B14F-4D97-AF65-F5344CB8AC3E}">
        <p14:creationId xmlns:p14="http://schemas.microsoft.com/office/powerpoint/2010/main" val="3711794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560388" y="841375"/>
            <a:ext cx="5911850" cy="3325813"/>
          </a:xfrm>
          <a:ln/>
        </p:spPr>
      </p:sp>
      <p:sp>
        <p:nvSpPr>
          <p:cNvPr id="52229" name="Rectangle 3"/>
          <p:cNvSpPr>
            <a:spLocks noGrp="1" noChangeArrowheads="1"/>
          </p:cNvSpPr>
          <p:nvPr>
            <p:ph type="body" idx="1"/>
          </p:nvPr>
        </p:nvSpPr>
        <p:spPr>
          <a:xfrm>
            <a:off x="969963" y="4459288"/>
            <a:ext cx="5067300" cy="38687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smtClean="0">
                <a:ea typeface="ＭＳ Ｐゴシック" charset="-128"/>
              </a:rPr>
              <a:t>The</a:t>
            </a:r>
            <a:r>
              <a:rPr lang="en-US" i="1" smtClean="0">
                <a:ea typeface="ＭＳ Ｐゴシック" charset="-128"/>
              </a:rPr>
              <a:t> </a:t>
            </a:r>
            <a:r>
              <a:rPr lang="en-US" b="1" i="1" smtClean="0">
                <a:ea typeface="ＭＳ Ｐゴシック" charset="-128"/>
              </a:rPr>
              <a:t>behavioral</a:t>
            </a:r>
            <a:r>
              <a:rPr lang="en-US" i="1" smtClean="0">
                <a:ea typeface="ＭＳ Ｐゴシック" charset="-128"/>
              </a:rPr>
              <a:t> </a:t>
            </a:r>
            <a:r>
              <a:rPr lang="en-US" smtClean="0">
                <a:ea typeface="ＭＳ Ｐゴシック" charset="-128"/>
              </a:rPr>
              <a:t>component consists of the observable actions used to express or control the pain such as facial grimacing, guarding, restlessness, or immobility. Nonverbal patients, such as those with advanced dementia, may demonstrate changes in behavior, and may become less physically active or more socially withdrawn or agitated or combative when they experience pain. Behavioral strategies such as distraction and imagery can be used to manage their pain.</a:t>
            </a:r>
            <a:endParaRPr lang="en-US" smtClean="0">
              <a:solidFill>
                <a:srgbClr val="FF0000"/>
              </a:solidFill>
              <a:ea typeface="ＭＳ Ｐゴシック" charset="-128"/>
            </a:endParaRPr>
          </a:p>
          <a:p>
            <a:pPr eaLnBrk="1" hangingPunct="1">
              <a:defRPr/>
            </a:pPr>
            <a:endParaRPr lang="en-US" smtClean="0">
              <a:ea typeface="ＭＳ Ｐゴシック" charset="-128"/>
            </a:endParaRPr>
          </a:p>
          <a:p>
            <a:pPr eaLnBrk="1" hangingPunct="1">
              <a:defRPr/>
            </a:pPr>
            <a:endParaRPr lang="en-US" smtClean="0">
              <a:ea typeface="ＭＳ Ｐゴシック" charset="-128"/>
            </a:endParaRPr>
          </a:p>
        </p:txBody>
      </p:sp>
      <p:sp>
        <p:nvSpPr>
          <p:cNvPr id="51204" name="Rectangle 10"/>
          <p:cNvSpPr>
            <a:spLocks noGrp="1" noChangeArrowheads="1"/>
          </p:cNvSpPr>
          <p:nvPr>
            <p:ph type="ftr" sz="quarter" idx="4"/>
          </p:nvPr>
        </p:nvSpPr>
        <p:spPr bwMode="auto">
          <a:noFill/>
        </p:spPr>
        <p:txBody>
          <a:bodyPr vert="horz" wrap="square" lIns="91440" tIns="45720" rIns="91440" bIns="45720" numCol="1" anchor="t" anchorCtr="0" compatLnSpc="1">
            <a:prstTxWarp prst="textNoShape">
              <a:avLst/>
            </a:prstTxWarp>
          </a:bodyPr>
          <a:lstStyle>
            <a:lvl1pPr defTabSz="982663" eaLnBrk="0" hangingPunct="0">
              <a:defRPr>
                <a:solidFill>
                  <a:schemeClr val="tx1"/>
                </a:solidFill>
                <a:latin typeface="Tahoma" panose="020B0604030504040204" pitchFamily="34" charset="0"/>
                <a:ea typeface="MS PGothic" panose="020B0600070205080204" pitchFamily="34" charset="-128"/>
              </a:defRPr>
            </a:lvl1pPr>
            <a:lvl2pPr marL="742950" indent="-285750" defTabSz="982663" eaLnBrk="0" hangingPunct="0">
              <a:defRPr>
                <a:solidFill>
                  <a:schemeClr val="tx1"/>
                </a:solidFill>
                <a:latin typeface="Tahoma" panose="020B0604030504040204" pitchFamily="34" charset="0"/>
                <a:ea typeface="MS PGothic" panose="020B0600070205080204" pitchFamily="34" charset="-128"/>
              </a:defRPr>
            </a:lvl2pPr>
            <a:lvl3pPr marL="1143000" indent="-228600" defTabSz="982663" eaLnBrk="0" hangingPunct="0">
              <a:defRPr>
                <a:solidFill>
                  <a:schemeClr val="tx1"/>
                </a:solidFill>
                <a:latin typeface="Tahoma" panose="020B0604030504040204" pitchFamily="34" charset="0"/>
                <a:ea typeface="MS PGothic" panose="020B0600070205080204" pitchFamily="34" charset="-128"/>
              </a:defRPr>
            </a:lvl3pPr>
            <a:lvl4pPr marL="1600200" indent="-228600" defTabSz="982663" eaLnBrk="0" hangingPunct="0">
              <a:defRPr>
                <a:solidFill>
                  <a:schemeClr val="tx1"/>
                </a:solidFill>
                <a:latin typeface="Tahoma" panose="020B0604030504040204" pitchFamily="34" charset="0"/>
                <a:ea typeface="MS PGothic" panose="020B0600070205080204" pitchFamily="34" charset="-128"/>
              </a:defRPr>
            </a:lvl4pPr>
            <a:lvl5pPr marL="2057400" indent="-228600" defTabSz="982663" eaLnBrk="0" hangingPunct="0">
              <a:defRPr>
                <a:solidFill>
                  <a:schemeClr val="tx1"/>
                </a:solidFill>
                <a:latin typeface="Tahoma" panose="020B0604030504040204" pitchFamily="34" charset="0"/>
                <a:ea typeface="MS PGothic" panose="020B0600070205080204" pitchFamily="34" charset="-128"/>
              </a:defRPr>
            </a:lvl5pPr>
            <a:lvl6pPr marL="25146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hangingPunct="1"/>
            <a:r>
              <a:rPr lang="en-US" altLang="en-US" smtClean="0">
                <a:solidFill>
                  <a:srgbClr val="000000"/>
                </a:solidFill>
                <a:cs typeface="Times New Roman" panose="02020603050405020304" pitchFamily="18" charset="0"/>
              </a:rPr>
              <a:t>VA PRN Program Curriculum and Planning Guide   </a:t>
            </a:r>
          </a:p>
          <a:p>
            <a:pPr eaLnBrk="1" hangingPunct="1"/>
            <a:r>
              <a:rPr lang="en-US" altLang="en-US" sz="900" smtClean="0">
                <a:solidFill>
                  <a:srgbClr val="000000"/>
                </a:solidFill>
                <a:cs typeface="Times New Roman" panose="02020603050405020304" pitchFamily="18" charset="0"/>
              </a:rPr>
              <a:t>Copyright 2012 • University of Wisconsin Board of Regents</a:t>
            </a:r>
          </a:p>
        </p:txBody>
      </p:sp>
    </p:spTree>
    <p:extLst>
      <p:ext uri="{BB962C8B-B14F-4D97-AF65-F5344CB8AC3E}">
        <p14:creationId xmlns:p14="http://schemas.microsoft.com/office/powerpoint/2010/main" val="2366545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560388" y="841375"/>
            <a:ext cx="5911850" cy="3325813"/>
          </a:xfrm>
          <a:ln/>
        </p:spPr>
      </p:sp>
      <p:sp>
        <p:nvSpPr>
          <p:cNvPr id="53253" name="Rectangle 3"/>
          <p:cNvSpPr>
            <a:spLocks noGrp="1" noChangeArrowheads="1"/>
          </p:cNvSpPr>
          <p:nvPr>
            <p:ph type="body" idx="1"/>
          </p:nvPr>
        </p:nvSpPr>
        <p:spPr>
          <a:xfrm>
            <a:off x="752475" y="4486275"/>
            <a:ext cx="5503863" cy="39179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smtClean="0">
                <a:ea typeface="ＭＳ Ｐゴシック" charset="-128"/>
              </a:rPr>
              <a:t>The </a:t>
            </a:r>
            <a:r>
              <a:rPr lang="en-US" b="1" i="1" smtClean="0">
                <a:ea typeface="ＭＳ Ｐゴシック" charset="-128"/>
              </a:rPr>
              <a:t>cognitive</a:t>
            </a:r>
            <a:r>
              <a:rPr lang="en-US" i="1" smtClean="0">
                <a:ea typeface="ＭＳ Ｐゴシック" charset="-128"/>
              </a:rPr>
              <a:t> </a:t>
            </a:r>
            <a:r>
              <a:rPr lang="en-US" smtClean="0">
                <a:ea typeface="ＭＳ Ｐゴシック" charset="-128"/>
              </a:rPr>
              <a:t>component of pain refers to beliefs, attitudes, memories, and meaning attributed to the pain. The meaning of the pain to the patient can be particularly important. The marathon winner with muscle cramping has a very different experience than the cancer patient with low back pain secondary to metastases. The patient who possesses a sense of control over his pain will likely have a much different response to post-operative pain than the person who doesn</a:t>
            </a:r>
            <a:r>
              <a:rPr lang="ja-JP" altLang="en-US" smtClean="0">
                <a:ea typeface="ＭＳ Ｐゴシック" charset="-128"/>
              </a:rPr>
              <a:t>’</a:t>
            </a:r>
            <a:r>
              <a:rPr lang="en-US" altLang="ja-JP" smtClean="0">
                <a:ea typeface="ＭＳ Ｐゴシック" charset="-128"/>
              </a:rPr>
              <a:t>t feel in control. Therefore, thoughts and attitudes influence the ways in which a person responds to pain and must be considered in development of a comprehensive treatment plan.</a:t>
            </a:r>
          </a:p>
          <a:p>
            <a:pPr eaLnBrk="1" hangingPunct="1">
              <a:defRPr/>
            </a:pPr>
            <a:r>
              <a:rPr lang="en-US" smtClean="0">
                <a:ea typeface="ＭＳ Ｐゴシック" charset="-128"/>
              </a:rPr>
              <a:t>The cognitive dimension also includes pain-related beliefs and the cognitive coping strategies. Some people cope with pain by distracting themselves; others convince themselves that the pain is permanent, untreatable, and overwhelming. People who believe that their pain in uncontrollable and overwhelming (that is, people who catastrophize about their pain) are more likely to have poorer clinical outcomes. Attitudes and thoughts also determine a patient</a:t>
            </a:r>
            <a:r>
              <a:rPr lang="ja-JP" altLang="en-US" smtClean="0">
                <a:ea typeface="ＭＳ Ｐゴシック" charset="-128"/>
              </a:rPr>
              <a:t>’</a:t>
            </a:r>
            <a:r>
              <a:rPr lang="en-US" altLang="ja-JP" smtClean="0">
                <a:ea typeface="ＭＳ Ｐゴシック" charset="-128"/>
              </a:rPr>
              <a:t>s goals for and expectations about treatment. Finally, factors that affect cognition, such as sedation, dementia, delirium, and mental disability, alter the response to pain and make it more difficult to assess and treat.</a:t>
            </a:r>
            <a:endParaRPr lang="en-US" smtClean="0">
              <a:ea typeface="ＭＳ Ｐゴシック" charset="-128"/>
            </a:endParaRPr>
          </a:p>
        </p:txBody>
      </p:sp>
      <p:sp>
        <p:nvSpPr>
          <p:cNvPr id="52228" name="Rectangle 10"/>
          <p:cNvSpPr>
            <a:spLocks noGrp="1" noChangeArrowheads="1"/>
          </p:cNvSpPr>
          <p:nvPr>
            <p:ph type="ftr" sz="quarter" idx="4"/>
          </p:nvPr>
        </p:nvSpPr>
        <p:spPr bwMode="auto">
          <a:noFill/>
        </p:spPr>
        <p:txBody>
          <a:bodyPr vert="horz" wrap="square" lIns="91440" tIns="45720" rIns="91440" bIns="45720" numCol="1" anchor="t" anchorCtr="0" compatLnSpc="1">
            <a:prstTxWarp prst="textNoShape">
              <a:avLst/>
            </a:prstTxWarp>
          </a:bodyPr>
          <a:lstStyle>
            <a:lvl1pPr defTabSz="982663" eaLnBrk="0" hangingPunct="0">
              <a:defRPr>
                <a:solidFill>
                  <a:schemeClr val="tx1"/>
                </a:solidFill>
                <a:latin typeface="Tahoma" panose="020B0604030504040204" pitchFamily="34" charset="0"/>
                <a:ea typeface="MS PGothic" panose="020B0600070205080204" pitchFamily="34" charset="-128"/>
              </a:defRPr>
            </a:lvl1pPr>
            <a:lvl2pPr marL="742950" indent="-285750" defTabSz="982663" eaLnBrk="0" hangingPunct="0">
              <a:defRPr>
                <a:solidFill>
                  <a:schemeClr val="tx1"/>
                </a:solidFill>
                <a:latin typeface="Tahoma" panose="020B0604030504040204" pitchFamily="34" charset="0"/>
                <a:ea typeface="MS PGothic" panose="020B0600070205080204" pitchFamily="34" charset="-128"/>
              </a:defRPr>
            </a:lvl2pPr>
            <a:lvl3pPr marL="1143000" indent="-228600" defTabSz="982663" eaLnBrk="0" hangingPunct="0">
              <a:defRPr>
                <a:solidFill>
                  <a:schemeClr val="tx1"/>
                </a:solidFill>
                <a:latin typeface="Tahoma" panose="020B0604030504040204" pitchFamily="34" charset="0"/>
                <a:ea typeface="MS PGothic" panose="020B0600070205080204" pitchFamily="34" charset="-128"/>
              </a:defRPr>
            </a:lvl3pPr>
            <a:lvl4pPr marL="1600200" indent="-228600" defTabSz="982663" eaLnBrk="0" hangingPunct="0">
              <a:defRPr>
                <a:solidFill>
                  <a:schemeClr val="tx1"/>
                </a:solidFill>
                <a:latin typeface="Tahoma" panose="020B0604030504040204" pitchFamily="34" charset="0"/>
                <a:ea typeface="MS PGothic" panose="020B0600070205080204" pitchFamily="34" charset="-128"/>
              </a:defRPr>
            </a:lvl4pPr>
            <a:lvl5pPr marL="2057400" indent="-228600" defTabSz="982663" eaLnBrk="0" hangingPunct="0">
              <a:defRPr>
                <a:solidFill>
                  <a:schemeClr val="tx1"/>
                </a:solidFill>
                <a:latin typeface="Tahoma" panose="020B0604030504040204" pitchFamily="34" charset="0"/>
                <a:ea typeface="MS PGothic" panose="020B0600070205080204" pitchFamily="34" charset="-128"/>
              </a:defRPr>
            </a:lvl5pPr>
            <a:lvl6pPr marL="25146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hangingPunct="1"/>
            <a:r>
              <a:rPr lang="en-US" altLang="en-US" smtClean="0">
                <a:solidFill>
                  <a:srgbClr val="000000"/>
                </a:solidFill>
                <a:cs typeface="Times New Roman" panose="02020603050405020304" pitchFamily="18" charset="0"/>
              </a:rPr>
              <a:t>VA PRN Program Curriculum and Planning Guide   </a:t>
            </a:r>
          </a:p>
          <a:p>
            <a:pPr eaLnBrk="1" hangingPunct="1"/>
            <a:r>
              <a:rPr lang="en-US" altLang="en-US" sz="900" smtClean="0">
                <a:solidFill>
                  <a:srgbClr val="000000"/>
                </a:solidFill>
                <a:cs typeface="Times New Roman" panose="02020603050405020304" pitchFamily="18" charset="0"/>
              </a:rPr>
              <a:t>Copyright 2012 • University of Wisconsin Board of Regents</a:t>
            </a:r>
          </a:p>
        </p:txBody>
      </p:sp>
    </p:spTree>
    <p:extLst>
      <p:ext uri="{BB962C8B-B14F-4D97-AF65-F5344CB8AC3E}">
        <p14:creationId xmlns:p14="http://schemas.microsoft.com/office/powerpoint/2010/main" val="2835711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60388" y="841375"/>
            <a:ext cx="5911850" cy="3325813"/>
          </a:xfrm>
          <a:ln/>
        </p:spPr>
      </p:sp>
      <p:sp>
        <p:nvSpPr>
          <p:cNvPr id="54277" name="Rectangle 3"/>
          <p:cNvSpPr>
            <a:spLocks noGrp="1" noChangeArrowheads="1"/>
          </p:cNvSpPr>
          <p:nvPr>
            <p:ph type="body" idx="1"/>
          </p:nvPr>
        </p:nvSpPr>
        <p:spPr>
          <a:xfrm>
            <a:off x="974725" y="4467225"/>
            <a:ext cx="5062538" cy="38687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smtClean="0">
                <a:ea typeface="ＭＳ Ｐゴシック" charset="-128"/>
              </a:rPr>
              <a:t>The </a:t>
            </a:r>
            <a:r>
              <a:rPr lang="en-US" b="1" i="1" smtClean="0">
                <a:ea typeface="ＭＳ Ｐゴシック" charset="-128"/>
              </a:rPr>
              <a:t>socio-cultural</a:t>
            </a:r>
            <a:r>
              <a:rPr lang="en-US" i="1" smtClean="0">
                <a:ea typeface="ＭＳ Ｐゴシック" charset="-128"/>
              </a:rPr>
              <a:t> </a:t>
            </a:r>
            <a:r>
              <a:rPr lang="en-US" smtClean="0">
                <a:ea typeface="ＭＳ Ｐゴシック" charset="-128"/>
              </a:rPr>
              <a:t>dimension of pain includes factors such as age, gender, education, socioeconomic status, support systems, social roles, and culture. Age, gender, and education can influence pain perception, as well as beliefs and coping strategies. Age and gender also influence nociceptive processes and responses to opioids. Families influence the patient</a:t>
            </a:r>
            <a:r>
              <a:rPr lang="ja-JP" altLang="en-US" smtClean="0">
                <a:ea typeface="ＭＳ Ｐゴシック" charset="-128"/>
              </a:rPr>
              <a:t>’</a:t>
            </a:r>
            <a:r>
              <a:rPr lang="en-US" altLang="ja-JP" smtClean="0">
                <a:ea typeface="ＭＳ Ｐゴシック" charset="-128"/>
              </a:rPr>
              <a:t>s response to pain through their beliefs and behaviors. For example, families may discourage the patient from taking opioids because they fear addiction. Culture also affects the experience of pain, specifically, pain expression, medication use, and pain-related beliefs and coping.</a:t>
            </a:r>
          </a:p>
          <a:p>
            <a:pPr eaLnBrk="1" hangingPunct="1">
              <a:defRPr/>
            </a:pPr>
            <a:endParaRPr lang="en-US" smtClean="0">
              <a:ea typeface="ＭＳ Ｐゴシック" charset="-128"/>
            </a:endParaRPr>
          </a:p>
          <a:p>
            <a:pPr eaLnBrk="1" hangingPunct="1">
              <a:defRPr/>
            </a:pPr>
            <a:r>
              <a:rPr lang="en-US" smtClean="0">
                <a:ea typeface="ＭＳ Ｐゴシック" charset="-128"/>
              </a:rPr>
              <a:t>Thus all of these factors influence the pain experience.</a:t>
            </a:r>
          </a:p>
          <a:p>
            <a:pPr eaLnBrk="1" hangingPunct="1">
              <a:defRPr/>
            </a:pPr>
            <a:r>
              <a:rPr lang="en-US" smtClean="0">
                <a:ea typeface="ＭＳ Ｐゴシック" charset="-128"/>
              </a:rPr>
              <a:t>Note to speaker: Please push the arrow down key (</a:t>
            </a:r>
            <a:r>
              <a:rPr lang="en-US" b="1" u="sng" smtClean="0">
                <a:ea typeface="ＭＳ Ｐゴシック" charset="-128"/>
                <a:sym typeface="Wingdings" pitchFamily="2" charset="2"/>
              </a:rPr>
              <a:t> )</a:t>
            </a:r>
            <a:r>
              <a:rPr lang="en-US" b="1" smtClean="0">
                <a:ea typeface="ＭＳ Ｐゴシック" charset="-128"/>
                <a:sym typeface="Wingdings" pitchFamily="2" charset="2"/>
              </a:rPr>
              <a:t> </a:t>
            </a:r>
            <a:r>
              <a:rPr lang="en-US" smtClean="0">
                <a:ea typeface="ＭＳ Ｐゴシック" charset="-128"/>
              </a:rPr>
              <a:t>to advance to the next slide.</a:t>
            </a:r>
          </a:p>
          <a:p>
            <a:pPr eaLnBrk="1" hangingPunct="1">
              <a:defRPr/>
            </a:pPr>
            <a:endParaRPr lang="en-US" smtClean="0">
              <a:ea typeface="ＭＳ Ｐゴシック" charset="-128"/>
            </a:endParaRPr>
          </a:p>
        </p:txBody>
      </p:sp>
      <p:sp>
        <p:nvSpPr>
          <p:cNvPr id="53252" name="Rectangle 10"/>
          <p:cNvSpPr>
            <a:spLocks noGrp="1" noChangeArrowheads="1"/>
          </p:cNvSpPr>
          <p:nvPr>
            <p:ph type="ftr" sz="quarter" idx="4"/>
          </p:nvPr>
        </p:nvSpPr>
        <p:spPr bwMode="auto">
          <a:noFill/>
        </p:spPr>
        <p:txBody>
          <a:bodyPr vert="horz" wrap="square" lIns="91440" tIns="45720" rIns="91440" bIns="45720" numCol="1" anchor="t" anchorCtr="0" compatLnSpc="1">
            <a:prstTxWarp prst="textNoShape">
              <a:avLst/>
            </a:prstTxWarp>
          </a:bodyPr>
          <a:lstStyle>
            <a:lvl1pPr defTabSz="982663" eaLnBrk="0" hangingPunct="0">
              <a:defRPr>
                <a:solidFill>
                  <a:schemeClr val="tx1"/>
                </a:solidFill>
                <a:latin typeface="Tahoma" panose="020B0604030504040204" pitchFamily="34" charset="0"/>
                <a:ea typeface="MS PGothic" panose="020B0600070205080204" pitchFamily="34" charset="-128"/>
              </a:defRPr>
            </a:lvl1pPr>
            <a:lvl2pPr marL="742950" indent="-285750" defTabSz="982663" eaLnBrk="0" hangingPunct="0">
              <a:defRPr>
                <a:solidFill>
                  <a:schemeClr val="tx1"/>
                </a:solidFill>
                <a:latin typeface="Tahoma" panose="020B0604030504040204" pitchFamily="34" charset="0"/>
                <a:ea typeface="MS PGothic" panose="020B0600070205080204" pitchFamily="34" charset="-128"/>
              </a:defRPr>
            </a:lvl2pPr>
            <a:lvl3pPr marL="1143000" indent="-228600" defTabSz="982663" eaLnBrk="0" hangingPunct="0">
              <a:defRPr>
                <a:solidFill>
                  <a:schemeClr val="tx1"/>
                </a:solidFill>
                <a:latin typeface="Tahoma" panose="020B0604030504040204" pitchFamily="34" charset="0"/>
                <a:ea typeface="MS PGothic" panose="020B0600070205080204" pitchFamily="34" charset="-128"/>
              </a:defRPr>
            </a:lvl3pPr>
            <a:lvl4pPr marL="1600200" indent="-228600" defTabSz="982663" eaLnBrk="0" hangingPunct="0">
              <a:defRPr>
                <a:solidFill>
                  <a:schemeClr val="tx1"/>
                </a:solidFill>
                <a:latin typeface="Tahoma" panose="020B0604030504040204" pitchFamily="34" charset="0"/>
                <a:ea typeface="MS PGothic" panose="020B0600070205080204" pitchFamily="34" charset="-128"/>
              </a:defRPr>
            </a:lvl4pPr>
            <a:lvl5pPr marL="2057400" indent="-228600" defTabSz="982663" eaLnBrk="0" hangingPunct="0">
              <a:defRPr>
                <a:solidFill>
                  <a:schemeClr val="tx1"/>
                </a:solidFill>
                <a:latin typeface="Tahoma" panose="020B0604030504040204" pitchFamily="34" charset="0"/>
                <a:ea typeface="MS PGothic" panose="020B0600070205080204" pitchFamily="34" charset="-128"/>
              </a:defRPr>
            </a:lvl5pPr>
            <a:lvl6pPr marL="25146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82663"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hangingPunct="1"/>
            <a:r>
              <a:rPr lang="en-US" altLang="en-US" smtClean="0">
                <a:solidFill>
                  <a:srgbClr val="000000"/>
                </a:solidFill>
                <a:cs typeface="Times New Roman" panose="02020603050405020304" pitchFamily="18" charset="0"/>
              </a:rPr>
              <a:t>VA PRN Program Curriculum and Planning Guide   </a:t>
            </a:r>
          </a:p>
          <a:p>
            <a:pPr eaLnBrk="1" hangingPunct="1"/>
            <a:r>
              <a:rPr lang="en-US" altLang="en-US" sz="900" smtClean="0">
                <a:solidFill>
                  <a:srgbClr val="000000"/>
                </a:solidFill>
                <a:cs typeface="Times New Roman" panose="02020603050405020304" pitchFamily="18" charset="0"/>
              </a:rPr>
              <a:t>Copyright 2012 • University of Wisconsin Board of Regents</a:t>
            </a:r>
          </a:p>
        </p:txBody>
      </p:sp>
    </p:spTree>
    <p:extLst>
      <p:ext uri="{BB962C8B-B14F-4D97-AF65-F5344CB8AC3E}">
        <p14:creationId xmlns:p14="http://schemas.microsoft.com/office/powerpoint/2010/main" val="3039439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Observational study – 11 countries 889</a:t>
            </a:r>
            <a:r>
              <a:rPr lang="en-US" baseline="0" dirty="0" smtClean="0"/>
              <a:t> patients</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9</a:t>
            </a:fld>
            <a:endParaRPr lang="en-CA"/>
          </a:p>
        </p:txBody>
      </p:sp>
    </p:spTree>
    <p:extLst>
      <p:ext uri="{BB962C8B-B14F-4D97-AF65-F5344CB8AC3E}">
        <p14:creationId xmlns:p14="http://schemas.microsoft.com/office/powerpoint/2010/main" val="3122430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11</a:t>
            </a:fld>
            <a:endParaRPr lang="en-CA"/>
          </a:p>
        </p:txBody>
      </p:sp>
    </p:spTree>
    <p:extLst>
      <p:ext uri="{BB962C8B-B14F-4D97-AF65-F5344CB8AC3E}">
        <p14:creationId xmlns:p14="http://schemas.microsoft.com/office/powerpoint/2010/main" val="67638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Complex heritable</a:t>
            </a:r>
            <a:r>
              <a:rPr lang="en-US" baseline="0" dirty="0" smtClean="0"/>
              <a:t> trait with heritability in the range of 30-17% </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12</a:t>
            </a:fld>
            <a:endParaRPr lang="en-CA"/>
          </a:p>
        </p:txBody>
      </p:sp>
    </p:spTree>
    <p:extLst>
      <p:ext uri="{BB962C8B-B14F-4D97-AF65-F5344CB8AC3E}">
        <p14:creationId xmlns:p14="http://schemas.microsoft.com/office/powerpoint/2010/main" val="1201921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purposes of our talk</a:t>
            </a:r>
            <a:r>
              <a:rPr lang="en-US" baseline="0" dirty="0" smtClean="0"/>
              <a:t> – we will use the </a:t>
            </a:r>
            <a:r>
              <a:rPr lang="en-US" baseline="0" dirty="0" err="1" smtClean="0"/>
              <a:t>concensus</a:t>
            </a:r>
            <a:r>
              <a:rPr lang="en-US" baseline="0" dirty="0" smtClean="0"/>
              <a:t> statements definition</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13</a:t>
            </a:fld>
            <a:endParaRPr lang="en-CA"/>
          </a:p>
        </p:txBody>
      </p:sp>
    </p:spTree>
    <p:extLst>
      <p:ext uri="{BB962C8B-B14F-4D97-AF65-F5344CB8AC3E}">
        <p14:creationId xmlns:p14="http://schemas.microsoft.com/office/powerpoint/2010/main" val="905720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Genetics</a:t>
            </a:r>
          </a:p>
          <a:p>
            <a:r>
              <a:rPr lang="en-US" dirty="0" smtClean="0"/>
              <a:t>Age</a:t>
            </a:r>
          </a:p>
          <a:p>
            <a:r>
              <a:rPr lang="en-US" dirty="0" smtClean="0"/>
              <a:t>Surgery </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16</a:t>
            </a:fld>
            <a:endParaRPr lang="en-CA"/>
          </a:p>
        </p:txBody>
      </p:sp>
    </p:spTree>
    <p:extLst>
      <p:ext uri="{BB962C8B-B14F-4D97-AF65-F5344CB8AC3E}">
        <p14:creationId xmlns:p14="http://schemas.microsoft.com/office/powerpoint/2010/main" val="3491112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Tapers improve</a:t>
            </a:r>
            <a:r>
              <a:rPr lang="en-US" baseline="0" dirty="0" smtClean="0"/>
              <a:t> post operative pain, improves function and improvement in depression and anxiety</a:t>
            </a:r>
            <a:endParaRPr lang="en-US" dirty="0" smtClean="0"/>
          </a:p>
          <a:p>
            <a:r>
              <a:rPr lang="en-US" dirty="0" smtClean="0"/>
              <a:t>Insight timer, headspace, music distraction,</a:t>
            </a:r>
            <a:r>
              <a:rPr lang="en-US" baseline="0" dirty="0" smtClean="0"/>
              <a:t> positive expectations</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17</a:t>
            </a:fld>
            <a:endParaRPr lang="en-CA"/>
          </a:p>
        </p:txBody>
      </p:sp>
    </p:spTree>
    <p:extLst>
      <p:ext uri="{BB962C8B-B14F-4D97-AF65-F5344CB8AC3E}">
        <p14:creationId xmlns:p14="http://schemas.microsoft.com/office/powerpoint/2010/main" val="3248550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Highlighted need to</a:t>
            </a:r>
            <a:r>
              <a:rPr lang="en-US" baseline="0" dirty="0" smtClean="0"/>
              <a:t> treat pain and improve pain care</a:t>
            </a:r>
          </a:p>
          <a:p>
            <a:r>
              <a:rPr lang="en-US" baseline="0" dirty="0" smtClean="0"/>
              <a:t>Mandatory pain screening without context</a:t>
            </a:r>
          </a:p>
          <a:p>
            <a:r>
              <a:rPr lang="en-US" baseline="0" dirty="0" smtClean="0"/>
              <a:t>Titration of opioids to a one-dimensional pain scale doubled risk of opioid-induced </a:t>
            </a:r>
            <a:r>
              <a:rPr lang="en-US" baseline="0" dirty="0" err="1" smtClean="0"/>
              <a:t>ventilatory</a:t>
            </a:r>
            <a:r>
              <a:rPr lang="en-US" baseline="0" dirty="0" smtClean="0"/>
              <a:t> impairment </a:t>
            </a:r>
          </a:p>
          <a:p>
            <a:r>
              <a:rPr lang="en-US" baseline="0" dirty="0" smtClean="0"/>
              <a:t>Pain satisfaction not necessarily associated with safe pain care - </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19</a:t>
            </a:fld>
            <a:endParaRPr lang="en-CA"/>
          </a:p>
        </p:txBody>
      </p:sp>
    </p:spTree>
    <p:extLst>
      <p:ext uri="{BB962C8B-B14F-4D97-AF65-F5344CB8AC3E}">
        <p14:creationId xmlns:p14="http://schemas.microsoft.com/office/powerpoint/2010/main" val="3297966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Conjuction</a:t>
            </a:r>
            <a:r>
              <a:rPr lang="en-US" dirty="0" smtClean="0"/>
              <a:t> junction what’s your function</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22</a:t>
            </a:fld>
            <a:endParaRPr lang="en-CA"/>
          </a:p>
        </p:txBody>
      </p:sp>
    </p:spTree>
    <p:extLst>
      <p:ext uri="{BB962C8B-B14F-4D97-AF65-F5344CB8AC3E}">
        <p14:creationId xmlns:p14="http://schemas.microsoft.com/office/powerpoint/2010/main" val="4234659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r>
              <a:rPr lang="en-US" altLang="en-US" dirty="0" smtClean="0">
                <a:latin typeface="Arial" panose="020B0604020202020204" pitchFamily="34" charset="0"/>
              </a:rPr>
              <a:t>Current evidence</a:t>
            </a:r>
            <a:r>
              <a:rPr lang="en-US" altLang="en-US" baseline="0" dirty="0" smtClean="0">
                <a:latin typeface="Arial" panose="020B0604020202020204" pitchFamily="34" charset="0"/>
              </a:rPr>
              <a:t> does not support the routine use of perioperative gabapentinoids in patients who are not already taking them at </a:t>
            </a:r>
            <a:r>
              <a:rPr lang="en-US" altLang="en-US" baseline="0" dirty="0" err="1" smtClean="0">
                <a:latin typeface="Arial" panose="020B0604020202020204" pitchFamily="34" charset="0"/>
              </a:rPr>
              <a:t>baaseline</a:t>
            </a:r>
            <a:endParaRPr lang="en-CA" altLang="en-US" dirty="0" smtClean="0">
              <a:latin typeface="Arial" panose="020B0604020202020204" pitchFamily="34" charset="0"/>
            </a:endParaRPr>
          </a:p>
        </p:txBody>
      </p:sp>
      <p:sp>
        <p:nvSpPr>
          <p:cNvPr id="77828" name="Slide Number Placeholder 3"/>
          <p:cNvSpPr>
            <a:spLocks noGrp="1"/>
          </p:cNvSpPr>
          <p:nvPr>
            <p:ph type="sldNum" sz="quarter" idx="5"/>
          </p:nvPr>
        </p:nvSpPr>
        <p:spPr>
          <a:noFill/>
        </p:spPr>
        <p:txBody>
          <a:bodyPr/>
          <a:lstStyle>
            <a:lvl1pPr defTabSz="912813" eaLnBrk="0" hangingPunct="0">
              <a:spcBef>
                <a:spcPct val="30000"/>
              </a:spcBef>
              <a:defRPr sz="1200">
                <a:solidFill>
                  <a:schemeClr val="tx1"/>
                </a:solidFill>
                <a:latin typeface="Arial" panose="020B0604020202020204" pitchFamily="34" charset="0"/>
              </a:defRPr>
            </a:lvl1pPr>
            <a:lvl2pPr marL="720725" indent="-276225" defTabSz="912813" eaLnBrk="0" hangingPunct="0">
              <a:spcBef>
                <a:spcPct val="30000"/>
              </a:spcBef>
              <a:defRPr sz="1200">
                <a:solidFill>
                  <a:schemeClr val="tx1"/>
                </a:solidFill>
                <a:latin typeface="Arial" panose="020B0604020202020204" pitchFamily="34" charset="0"/>
              </a:defRPr>
            </a:lvl2pPr>
            <a:lvl3pPr marL="1109663" indent="-220663" defTabSz="912813" eaLnBrk="0" hangingPunct="0">
              <a:spcBef>
                <a:spcPct val="30000"/>
              </a:spcBef>
              <a:defRPr sz="1200">
                <a:solidFill>
                  <a:schemeClr val="tx1"/>
                </a:solidFill>
                <a:latin typeface="Arial" panose="020B0604020202020204" pitchFamily="34" charset="0"/>
              </a:defRPr>
            </a:lvl3pPr>
            <a:lvl4pPr marL="1554163" indent="-220663" defTabSz="912813" eaLnBrk="0" hangingPunct="0">
              <a:spcBef>
                <a:spcPct val="30000"/>
              </a:spcBef>
              <a:defRPr sz="1200">
                <a:solidFill>
                  <a:schemeClr val="tx1"/>
                </a:solidFill>
                <a:latin typeface="Arial" panose="020B0604020202020204" pitchFamily="34" charset="0"/>
              </a:defRPr>
            </a:lvl4pPr>
            <a:lvl5pPr marL="1998663" indent="-220663" defTabSz="912813" eaLnBrk="0" hangingPunct="0">
              <a:spcBef>
                <a:spcPct val="30000"/>
              </a:spcBef>
              <a:defRPr sz="1200">
                <a:solidFill>
                  <a:schemeClr val="tx1"/>
                </a:solidFill>
                <a:latin typeface="Arial" panose="020B0604020202020204" pitchFamily="34" charset="0"/>
              </a:defRPr>
            </a:lvl5pPr>
            <a:lvl6pPr marL="2455863" indent="-220663" defTabSz="912813" eaLnBrk="0" fontAlgn="base" hangingPunct="0">
              <a:spcBef>
                <a:spcPct val="30000"/>
              </a:spcBef>
              <a:spcAft>
                <a:spcPct val="0"/>
              </a:spcAft>
              <a:defRPr sz="1200">
                <a:solidFill>
                  <a:schemeClr val="tx1"/>
                </a:solidFill>
                <a:latin typeface="Arial" panose="020B0604020202020204" pitchFamily="34" charset="0"/>
              </a:defRPr>
            </a:lvl6pPr>
            <a:lvl7pPr marL="2913063" indent="-220663" defTabSz="912813" eaLnBrk="0" fontAlgn="base" hangingPunct="0">
              <a:spcBef>
                <a:spcPct val="30000"/>
              </a:spcBef>
              <a:spcAft>
                <a:spcPct val="0"/>
              </a:spcAft>
              <a:defRPr sz="1200">
                <a:solidFill>
                  <a:schemeClr val="tx1"/>
                </a:solidFill>
                <a:latin typeface="Arial" panose="020B0604020202020204" pitchFamily="34" charset="0"/>
              </a:defRPr>
            </a:lvl7pPr>
            <a:lvl8pPr marL="3370263" indent="-220663" defTabSz="912813" eaLnBrk="0" fontAlgn="base" hangingPunct="0">
              <a:spcBef>
                <a:spcPct val="30000"/>
              </a:spcBef>
              <a:spcAft>
                <a:spcPct val="0"/>
              </a:spcAft>
              <a:defRPr sz="1200">
                <a:solidFill>
                  <a:schemeClr val="tx1"/>
                </a:solidFill>
                <a:latin typeface="Arial" panose="020B0604020202020204" pitchFamily="34" charset="0"/>
              </a:defRPr>
            </a:lvl8pPr>
            <a:lvl9pPr marL="3827463" indent="-220663" defTabSz="9128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98E4D1-A138-4555-A95B-FF64BC5EC70C}" type="slidenum">
              <a:rPr lang="en-CA" altLang="en-US">
                <a:latin typeface="Calibri" panose="020F0502020204030204" pitchFamily="34" charset="0"/>
              </a:rPr>
              <a:pPr eaLnBrk="1" hangingPunct="1">
                <a:spcBef>
                  <a:spcPct val="0"/>
                </a:spcBef>
              </a:pPr>
              <a:t>23</a:t>
            </a:fld>
            <a:endParaRPr lang="en-CA" altLang="en-US">
              <a:latin typeface="Calibri" panose="020F0502020204030204" pitchFamily="34" charset="0"/>
            </a:endParaRPr>
          </a:p>
        </p:txBody>
      </p:sp>
    </p:spTree>
    <p:extLst>
      <p:ext uri="{BB962C8B-B14F-4D97-AF65-F5344CB8AC3E}">
        <p14:creationId xmlns:p14="http://schemas.microsoft.com/office/powerpoint/2010/main" val="1634296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RR</a:t>
            </a:r>
            <a:endParaRPr lang="en-CA" dirty="0"/>
          </a:p>
        </p:txBody>
      </p:sp>
      <p:sp>
        <p:nvSpPr>
          <p:cNvPr id="4" name="Slide Number Placeholder 3"/>
          <p:cNvSpPr>
            <a:spLocks noGrp="1"/>
          </p:cNvSpPr>
          <p:nvPr>
            <p:ph type="sldNum" sz="quarter" idx="10"/>
          </p:nvPr>
        </p:nvSpPr>
        <p:spPr/>
        <p:txBody>
          <a:bodyPr/>
          <a:lstStyle/>
          <a:p>
            <a:pPr>
              <a:defRPr/>
            </a:pPr>
            <a:fld id="{38A6D06E-25EA-4135-B2B3-150B62040732}" type="slidenum">
              <a:rPr lang="en-US" altLang="en-US" smtClean="0"/>
              <a:pPr>
                <a:defRPr/>
              </a:pPr>
              <a:t>25</a:t>
            </a:fld>
            <a:endParaRPr lang="en-US" altLang="en-US"/>
          </a:p>
        </p:txBody>
      </p:sp>
    </p:spTree>
    <p:extLst>
      <p:ext uri="{BB962C8B-B14F-4D97-AF65-F5344CB8AC3E}">
        <p14:creationId xmlns:p14="http://schemas.microsoft.com/office/powerpoint/2010/main" val="379357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RASS for intubated</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28</a:t>
            </a:fld>
            <a:endParaRPr lang="en-CA"/>
          </a:p>
        </p:txBody>
      </p:sp>
    </p:spTree>
    <p:extLst>
      <p:ext uri="{BB962C8B-B14F-4D97-AF65-F5344CB8AC3E}">
        <p14:creationId xmlns:p14="http://schemas.microsoft.com/office/powerpoint/2010/main" val="3171378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6798C7-45E9-4E3A-97C6-92969C9230CB}" type="slidenum">
              <a:rPr lang="en-US" altLang="en-US"/>
              <a:pPr>
                <a:spcBef>
                  <a:spcPct val="0"/>
                </a:spcBef>
              </a:pPr>
              <a:t>29</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685800" y="4343400"/>
            <a:ext cx="5487988" cy="4114800"/>
          </a:xfrm>
          <a:noFill/>
        </p:spPr>
        <p:txBody>
          <a:bodyPr lIns="91430" tIns="45715" rIns="91430" bIns="45715"/>
          <a:lstStyle/>
          <a:p>
            <a:pPr eaLnBrk="1" hangingPunct="1"/>
            <a:r>
              <a:rPr lang="en-CA" altLang="en-US" u="sng" dirty="0" smtClean="0">
                <a:latin typeface="Arial" panose="020B0604020202020204" pitchFamily="34" charset="0"/>
              </a:rPr>
              <a:t>This scale is not used when sedating a patient for a procedure. Endoscopy and OR procedures do not use this for assessment for procedural sedation.</a:t>
            </a:r>
          </a:p>
          <a:p>
            <a:pPr eaLnBrk="1" hangingPunct="1"/>
            <a:endParaRPr lang="en-CA" altLang="en-US" u="sng" dirty="0" smtClean="0">
              <a:latin typeface="Arial" panose="020B0604020202020204" pitchFamily="34" charset="0"/>
            </a:endParaRPr>
          </a:p>
          <a:p>
            <a:pPr eaLnBrk="1" hangingPunct="1"/>
            <a:r>
              <a:rPr lang="en-CA" altLang="en-US" u="sng" dirty="0" smtClean="0">
                <a:latin typeface="Arial" panose="020B0604020202020204" pitchFamily="34" charset="0"/>
              </a:rPr>
              <a:t>Critical care uses a different sedation scale in order to ventilate patients (</a:t>
            </a:r>
            <a:r>
              <a:rPr lang="en-CA" altLang="en-US" u="sng" dirty="0" err="1" smtClean="0">
                <a:latin typeface="Arial" panose="020B0604020202020204" pitchFamily="34" charset="0"/>
              </a:rPr>
              <a:t>ie</a:t>
            </a:r>
            <a:r>
              <a:rPr lang="en-CA" altLang="en-US" u="sng" dirty="0" smtClean="0">
                <a:latin typeface="Arial" panose="020B0604020202020204" pitchFamily="34" charset="0"/>
              </a:rPr>
              <a:t> purpose is different)</a:t>
            </a:r>
          </a:p>
          <a:p>
            <a:pPr eaLnBrk="1" hangingPunct="1"/>
            <a:r>
              <a:rPr lang="en-CA" altLang="en-US" u="sng" dirty="0" smtClean="0">
                <a:latin typeface="Arial" panose="020B0604020202020204" pitchFamily="34" charset="0"/>
              </a:rPr>
              <a:t>Point out that this scale is on the Pocket guide. </a:t>
            </a:r>
          </a:p>
        </p:txBody>
      </p:sp>
    </p:spTree>
    <p:extLst>
      <p:ext uri="{BB962C8B-B14F-4D97-AF65-F5344CB8AC3E}">
        <p14:creationId xmlns:p14="http://schemas.microsoft.com/office/powerpoint/2010/main" val="2845966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xfrm>
            <a:off x="701675" y="4416425"/>
            <a:ext cx="5608638" cy="4183063"/>
          </a:xfrm>
          <a:noFill/>
        </p:spPr>
        <p:txBody>
          <a:bodyPr/>
          <a:lstStyle/>
          <a:p>
            <a:pPr>
              <a:spcBef>
                <a:spcPct val="50000"/>
              </a:spcBef>
            </a:pPr>
            <a:r>
              <a:rPr lang="en-CA" altLang="en-US" b="1" smtClean="0">
                <a:latin typeface="Arial" panose="020B0604020202020204" pitchFamily="34" charset="0"/>
              </a:rPr>
              <a:t>Pt wakes easily but does NOT stay awake without repeated stimulation</a:t>
            </a:r>
          </a:p>
          <a:p>
            <a:pPr>
              <a:spcBef>
                <a:spcPct val="50000"/>
              </a:spcBef>
            </a:pPr>
            <a:endParaRPr lang="en-CA" altLang="en-US" b="1" smtClean="0">
              <a:latin typeface="Arial" panose="020B0604020202020204" pitchFamily="34" charset="0"/>
            </a:endParaRPr>
          </a:p>
          <a:p>
            <a:pPr>
              <a:spcBef>
                <a:spcPct val="50000"/>
              </a:spcBef>
            </a:pPr>
            <a:r>
              <a:rPr lang="en-CA" altLang="en-US" b="1" smtClean="0">
                <a:latin typeface="Arial" panose="020B0604020202020204" pitchFamily="34" charset="0"/>
              </a:rPr>
              <a:t>Even if pt rates pain high, it is unsafe to give opioid or sedating medication at this time.  </a:t>
            </a:r>
          </a:p>
          <a:p>
            <a:pPr>
              <a:spcBef>
                <a:spcPct val="50000"/>
              </a:spcBef>
            </a:pPr>
            <a:endParaRPr lang="en-CA" altLang="en-US" b="1" smtClean="0">
              <a:latin typeface="Arial" panose="020B0604020202020204" pitchFamily="34" charset="0"/>
            </a:endParaRPr>
          </a:p>
          <a:p>
            <a:pPr>
              <a:spcBef>
                <a:spcPct val="50000"/>
              </a:spcBef>
            </a:pPr>
            <a:r>
              <a:rPr lang="en-CA" altLang="en-US" b="1" smtClean="0">
                <a:latin typeface="Arial" panose="020B0604020202020204" pitchFamily="34" charset="0"/>
              </a:rPr>
              <a:t>If asking for pain medication, what can you offer? </a:t>
            </a:r>
          </a:p>
          <a:p>
            <a:pPr>
              <a:spcBef>
                <a:spcPct val="50000"/>
              </a:spcBef>
            </a:pPr>
            <a:r>
              <a:rPr lang="en-CA" altLang="en-US" b="1" smtClean="0">
                <a:latin typeface="Arial" panose="020B0604020202020204" pitchFamily="34" charset="0"/>
              </a:rPr>
              <a:t>-a non-sedating, non-opioid analgesic for pain, e.g. acetaminophen or NSAID</a:t>
            </a:r>
          </a:p>
          <a:p>
            <a:pPr eaLnBrk="1" hangingPunct="1"/>
            <a:endParaRPr lang="en-CA" altLang="en-US" smtClean="0">
              <a:latin typeface="Arial" panose="020B0604020202020204" pitchFamily="34" charset="0"/>
            </a:endParaRPr>
          </a:p>
        </p:txBody>
      </p:sp>
    </p:spTree>
    <p:extLst>
      <p:ext uri="{BB962C8B-B14F-4D97-AF65-F5344CB8AC3E}">
        <p14:creationId xmlns:p14="http://schemas.microsoft.com/office/powerpoint/2010/main" val="1959518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32</a:t>
            </a:fld>
            <a:endParaRPr lang="en-CA"/>
          </a:p>
        </p:txBody>
      </p:sp>
    </p:spTree>
    <p:extLst>
      <p:ext uri="{BB962C8B-B14F-4D97-AF65-F5344CB8AC3E}">
        <p14:creationId xmlns:p14="http://schemas.microsoft.com/office/powerpoint/2010/main" val="3104391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txBox="1">
            <a:spLocks noGrp="1" noChangeArrowheads="1"/>
          </p:cNvSpPr>
          <p:nvPr/>
        </p:nvSpPr>
        <p:spPr bwMode="auto">
          <a:xfrm>
            <a:off x="4102100" y="9050338"/>
            <a:ext cx="3140075"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94308" tIns="47155" rIns="94308" bIns="47155" anchor="b"/>
          <a:lstStyle>
            <a:lvl1pPr defTabSz="917575" eaLnBrk="0" hangingPunct="0">
              <a:defRPr>
                <a:solidFill>
                  <a:schemeClr val="tx1"/>
                </a:solidFill>
                <a:latin typeface="Arial" panose="020B0604020202020204" pitchFamily="34" charset="0"/>
              </a:defRPr>
            </a:lvl1pPr>
            <a:lvl2pPr marL="742950" indent="-285750" defTabSz="917575" eaLnBrk="0" hangingPunct="0">
              <a:defRPr>
                <a:solidFill>
                  <a:schemeClr val="tx1"/>
                </a:solidFill>
                <a:latin typeface="Arial" panose="020B0604020202020204" pitchFamily="34" charset="0"/>
              </a:defRPr>
            </a:lvl2pPr>
            <a:lvl3pPr marL="1143000" indent="-228600" defTabSz="917575" eaLnBrk="0" hangingPunct="0">
              <a:defRPr>
                <a:solidFill>
                  <a:schemeClr val="tx1"/>
                </a:solidFill>
                <a:latin typeface="Arial" panose="020B0604020202020204" pitchFamily="34" charset="0"/>
              </a:defRPr>
            </a:lvl3pPr>
            <a:lvl4pPr marL="1600200" indent="-228600" defTabSz="917575" eaLnBrk="0" hangingPunct="0">
              <a:defRPr>
                <a:solidFill>
                  <a:schemeClr val="tx1"/>
                </a:solidFill>
                <a:latin typeface="Arial" panose="020B0604020202020204" pitchFamily="34" charset="0"/>
              </a:defRPr>
            </a:lvl4pPr>
            <a:lvl5pPr marL="2057400" indent="-228600" defTabSz="917575" eaLnBrk="0" hangingPunct="0">
              <a:defRPr>
                <a:solidFill>
                  <a:schemeClr val="tx1"/>
                </a:solidFill>
                <a:latin typeface="Arial" panose="020B0604020202020204" pitchFamily="34" charset="0"/>
              </a:defRPr>
            </a:lvl5pPr>
            <a:lvl6pPr marL="2514600" indent="-228600" defTabSz="917575" eaLnBrk="0" fontAlgn="base" hangingPunct="0">
              <a:spcBef>
                <a:spcPct val="0"/>
              </a:spcBef>
              <a:spcAft>
                <a:spcPct val="0"/>
              </a:spcAft>
              <a:defRPr>
                <a:solidFill>
                  <a:schemeClr val="tx1"/>
                </a:solidFill>
                <a:latin typeface="Arial" panose="020B0604020202020204" pitchFamily="34" charset="0"/>
              </a:defRPr>
            </a:lvl6pPr>
            <a:lvl7pPr marL="2971800" indent="-228600" defTabSz="917575" eaLnBrk="0" fontAlgn="base" hangingPunct="0">
              <a:spcBef>
                <a:spcPct val="0"/>
              </a:spcBef>
              <a:spcAft>
                <a:spcPct val="0"/>
              </a:spcAft>
              <a:defRPr>
                <a:solidFill>
                  <a:schemeClr val="tx1"/>
                </a:solidFill>
                <a:latin typeface="Arial" panose="020B0604020202020204" pitchFamily="34" charset="0"/>
              </a:defRPr>
            </a:lvl7pPr>
            <a:lvl8pPr marL="3429000" indent="-228600" defTabSz="917575" eaLnBrk="0" fontAlgn="base" hangingPunct="0">
              <a:spcBef>
                <a:spcPct val="0"/>
              </a:spcBef>
              <a:spcAft>
                <a:spcPct val="0"/>
              </a:spcAft>
              <a:defRPr>
                <a:solidFill>
                  <a:schemeClr val="tx1"/>
                </a:solidFill>
                <a:latin typeface="Arial" panose="020B0604020202020204" pitchFamily="34" charset="0"/>
              </a:defRPr>
            </a:lvl8pPr>
            <a:lvl9pPr marL="3886200" indent="-228600" defTabSz="917575"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63014993-085F-414B-AD67-648199FB1675}" type="slidenum">
              <a:rPr lang="en-US" altLang="en-US" sz="1100">
                <a:solidFill>
                  <a:srgbClr val="000000"/>
                </a:solidFill>
                <a:ea typeface="MS PGothic" panose="020B0600070205080204" pitchFamily="34" charset="-128"/>
              </a:rPr>
              <a:pPr algn="r" eaLnBrk="1" hangingPunct="1"/>
              <a:t>33</a:t>
            </a:fld>
            <a:endParaRPr lang="en-US" altLang="en-US" sz="1100">
              <a:solidFill>
                <a:srgbClr val="000000"/>
              </a:solidFill>
              <a:ea typeface="MS PGothic" panose="020B0600070205080204" pitchFamily="34" charset="-128"/>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p:spPr>
        <p:txBody>
          <a:bodyPr/>
          <a:lstStyle/>
          <a:p>
            <a:pPr marL="233363" indent="-233363">
              <a:buFontTx/>
              <a:buAutoNum type="arabicPeriod"/>
            </a:pPr>
            <a:r>
              <a:rPr lang="en-US" altLang="en-US" sz="1100" smtClean="0">
                <a:latin typeface="Arial" panose="020B0604020202020204" pitchFamily="34" charset="0"/>
              </a:rPr>
              <a:t>The bottom blue line represents how well a patient is moving air in and out of the lungs per minute or ventilating. </a:t>
            </a:r>
            <a:r>
              <a:rPr lang="en-US" altLang="en-US" sz="1100" b="1" smtClean="0">
                <a:latin typeface="Arial" panose="020B0604020202020204" pitchFamily="34" charset="0"/>
              </a:rPr>
              <a:t>Tidal volume and the Respiratory rate. </a:t>
            </a:r>
          </a:p>
          <a:p>
            <a:pPr marL="233363" indent="-233363">
              <a:buFontTx/>
              <a:buAutoNum type="arabicPeriod"/>
            </a:pPr>
            <a:r>
              <a:rPr lang="en-US" altLang="en-US" sz="1100" b="1" smtClean="0">
                <a:latin typeface="Arial" panose="020B0604020202020204" pitchFamily="34" charset="0"/>
              </a:rPr>
              <a:t>Note the shallow breathing and decreasing rate are shown by the decreasing blue line.</a:t>
            </a:r>
          </a:p>
          <a:p>
            <a:pPr marL="233363" indent="-233363"/>
            <a:r>
              <a:rPr lang="en-US" altLang="en-US" sz="1100" b="1" smtClean="0">
                <a:latin typeface="Arial" panose="020B0604020202020204" pitchFamily="34" charset="0"/>
              </a:rPr>
              <a:t>3. The PaCO2 is rising</a:t>
            </a:r>
            <a:r>
              <a:rPr lang="en-US" altLang="en-US" sz="1100" smtClean="0">
                <a:latin typeface="Arial" panose="020B0604020202020204" pitchFamily="34" charset="0"/>
              </a:rPr>
              <a:t> (green line – not getting rid of a rising C02). The effective ventilation is becoming ineffective – shallow breathing, ineffective and decreasing resp. rate.</a:t>
            </a:r>
          </a:p>
          <a:p>
            <a:pPr marL="233363" indent="-233363"/>
            <a:endParaRPr lang="en-US" altLang="en-US" sz="1100" smtClean="0">
              <a:latin typeface="Arial" panose="020B0604020202020204" pitchFamily="34" charset="0"/>
            </a:endParaRPr>
          </a:p>
          <a:p>
            <a:pPr marL="233363" indent="-233363"/>
            <a:r>
              <a:rPr lang="en-US" altLang="en-US" sz="1100" smtClean="0">
                <a:latin typeface="Arial" panose="020B0604020202020204" pitchFamily="34" charset="0"/>
              </a:rPr>
              <a:t>The </a:t>
            </a:r>
            <a:r>
              <a:rPr lang="en-US" altLang="en-US" sz="1100" b="1" smtClean="0">
                <a:latin typeface="Arial" panose="020B0604020202020204" pitchFamily="34" charset="0"/>
              </a:rPr>
              <a:t>rising carbon dioxide competes with the oxygen</a:t>
            </a:r>
            <a:r>
              <a:rPr lang="en-US" altLang="en-US" sz="1100" smtClean="0">
                <a:latin typeface="Arial" panose="020B0604020202020204" pitchFamily="34" charset="0"/>
              </a:rPr>
              <a:t> for space at the alveolar interface. </a:t>
            </a:r>
            <a:r>
              <a:rPr lang="en-US" altLang="en-US" sz="1100" b="1" smtClean="0">
                <a:latin typeface="Arial" panose="020B0604020202020204" pitchFamily="34" charset="0"/>
              </a:rPr>
              <a:t>You will see the falling SpO2 reasonably soon  in patients breathing room air. </a:t>
            </a:r>
            <a:r>
              <a:rPr lang="en-US" altLang="en-US" sz="1100" smtClean="0">
                <a:latin typeface="Arial" panose="020B0604020202020204" pitchFamily="34" charset="0"/>
              </a:rPr>
              <a:t>SpO2 is moderately sensitive when breathing room air.</a:t>
            </a:r>
          </a:p>
          <a:p>
            <a:pPr marL="233363" indent="-233363"/>
            <a:r>
              <a:rPr lang="en-US" altLang="en-US" sz="1100" smtClean="0">
                <a:latin typeface="Arial" panose="020B0604020202020204" pitchFamily="34" charset="0"/>
              </a:rPr>
              <a:t>Note the SpO2 value dotted line continues further along before dropping. This shows how  extremely insensitive SpO2 monitoring is when supplemental oxygen is used. </a:t>
            </a:r>
          </a:p>
          <a:p>
            <a:pPr marL="233363" indent="-233363"/>
            <a:r>
              <a:rPr lang="en-US" altLang="en-US" sz="1100" b="1" smtClean="0">
                <a:latin typeface="Arial" panose="020B0604020202020204" pitchFamily="34" charset="0"/>
              </a:rPr>
              <a:t>What is the workhorse muscle for effective breathing? </a:t>
            </a:r>
            <a:r>
              <a:rPr lang="en-US" altLang="en-US" sz="1100" b="1" i="1" smtClean="0">
                <a:latin typeface="Arial" panose="020B0604020202020204" pitchFamily="34" charset="0"/>
              </a:rPr>
              <a:t>Diaphragm.</a:t>
            </a:r>
          </a:p>
          <a:p>
            <a:pPr marL="233363" indent="-233363"/>
            <a:r>
              <a:rPr lang="en-US" altLang="en-US" sz="1100" b="1" i="1" smtClean="0">
                <a:latin typeface="Arial" panose="020B0604020202020204" pitchFamily="34" charset="0"/>
              </a:rPr>
              <a:t>What can you do with your patient for more effective breathing?  Sit up – most effective position for diaphragm, deep breathe and cough</a:t>
            </a:r>
          </a:p>
          <a:p>
            <a:pPr marL="233363" indent="-233363"/>
            <a:endParaRPr lang="en-US" altLang="en-US" sz="1100" b="1" i="1" smtClean="0">
              <a:latin typeface="Arial" panose="020B0604020202020204" pitchFamily="34" charset="0"/>
            </a:endParaRPr>
          </a:p>
          <a:p>
            <a:pPr marL="233363" indent="-233363"/>
            <a:r>
              <a:rPr lang="en-US" altLang="en-US" sz="1100" b="1" smtClean="0">
                <a:latin typeface="Arial" panose="020B0604020202020204" pitchFamily="34" charset="0"/>
              </a:rPr>
              <a:t>KEY Points: </a:t>
            </a:r>
          </a:p>
          <a:p>
            <a:pPr marL="233363" indent="-233363"/>
            <a:r>
              <a:rPr lang="en-US" altLang="en-US" sz="1100" b="1" smtClean="0">
                <a:latin typeface="Arial" panose="020B0604020202020204" pitchFamily="34" charset="0"/>
              </a:rPr>
              <a:t>1. What is the most sensitive indicator for impending resp. depression? change in sedation level –  </a:t>
            </a:r>
            <a:r>
              <a:rPr lang="en-US" altLang="en-US" sz="1100" smtClean="0">
                <a:latin typeface="Arial" panose="020B0604020202020204" pitchFamily="34" charset="0"/>
              </a:rPr>
              <a:t>Early Warning System (sedation score - canary in the coal mine)–</a:t>
            </a:r>
            <a:r>
              <a:rPr lang="en-US" altLang="en-US" sz="1100" b="1" smtClean="0">
                <a:latin typeface="Arial" panose="020B0604020202020204" pitchFamily="34" charset="0"/>
              </a:rPr>
              <a:t> impending respiratory depression (long before Sp02 </a:t>
            </a:r>
            <a:r>
              <a:rPr lang="en-US" altLang="en-US" sz="1100" b="1" smtClean="0">
                <a:latin typeface="Arial" panose="020B0604020202020204" pitchFamily="34" charset="0"/>
                <a:sym typeface="Wingdings 3" panose="05040102010807070707" pitchFamily="18" charset="2"/>
              </a:rPr>
              <a:t>)</a:t>
            </a:r>
            <a:endParaRPr lang="en-US" altLang="en-US" sz="1100" smtClean="0">
              <a:latin typeface="Arial" panose="020B0604020202020204" pitchFamily="34" charset="0"/>
              <a:sym typeface="Wingdings 3" panose="05040102010807070707" pitchFamily="18" charset="2"/>
            </a:endParaRPr>
          </a:p>
          <a:p>
            <a:pPr marL="233363" indent="-233363"/>
            <a:r>
              <a:rPr lang="en-US" altLang="en-US" sz="1100" b="1" smtClean="0">
                <a:latin typeface="Arial" panose="020B0604020202020204" pitchFamily="34" charset="0"/>
              </a:rPr>
              <a:t>2.</a:t>
            </a:r>
            <a:r>
              <a:rPr lang="en-US" altLang="en-US" sz="1100" smtClean="0">
                <a:latin typeface="Arial" panose="020B0604020202020204" pitchFamily="34" charset="0"/>
              </a:rPr>
              <a:t> Assess the patient directly: </a:t>
            </a:r>
            <a:r>
              <a:rPr lang="en-US" altLang="en-US" sz="1100" b="1" smtClean="0">
                <a:latin typeface="Arial" panose="020B0604020202020204" pitchFamily="34" charset="0"/>
              </a:rPr>
              <a:t>visual and respiratory assessment</a:t>
            </a:r>
            <a:r>
              <a:rPr lang="en-US" altLang="en-US" sz="1100" smtClean="0">
                <a:latin typeface="Arial" panose="020B0604020202020204" pitchFamily="34" charset="0"/>
              </a:rPr>
              <a:t> – effective vs. ineffective breathing, etc. </a:t>
            </a:r>
          </a:p>
          <a:p>
            <a:pPr marL="233363" indent="-233363"/>
            <a:r>
              <a:rPr lang="en-US" altLang="en-US" sz="1100" b="1" smtClean="0">
                <a:latin typeface="Arial" panose="020B0604020202020204" pitchFamily="34" charset="0"/>
              </a:rPr>
              <a:t>3.</a:t>
            </a:r>
            <a:r>
              <a:rPr lang="en-US" altLang="en-US" sz="1100" smtClean="0">
                <a:latin typeface="Arial" panose="020B0604020202020204" pitchFamily="34" charset="0"/>
              </a:rPr>
              <a:t> Oxygen use may provide a </a:t>
            </a:r>
            <a:r>
              <a:rPr lang="en-US" altLang="en-US" sz="1100" b="1" smtClean="0">
                <a:latin typeface="Arial" panose="020B0604020202020204" pitchFamily="34" charset="0"/>
              </a:rPr>
              <a:t>false sense of security</a:t>
            </a:r>
            <a:r>
              <a:rPr lang="en-US" altLang="en-US" sz="1100" smtClean="0">
                <a:latin typeface="Arial" panose="020B0604020202020204" pitchFamily="34" charset="0"/>
              </a:rPr>
              <a:t> and may </a:t>
            </a:r>
            <a:r>
              <a:rPr lang="en-US" altLang="en-US" sz="1100" b="1" smtClean="0">
                <a:latin typeface="Arial" panose="020B0604020202020204" pitchFamily="34" charset="0"/>
              </a:rPr>
              <a:t>delay critical responses</a:t>
            </a:r>
            <a:r>
              <a:rPr lang="en-US" altLang="en-US" sz="1100" smtClean="0">
                <a:latin typeface="Arial" panose="020B0604020202020204" pitchFamily="34" charset="0"/>
              </a:rPr>
              <a:t> to a deteriorating clinical condition.</a:t>
            </a:r>
          </a:p>
          <a:p>
            <a:pPr marL="233363" indent="-233363"/>
            <a:endParaRPr lang="en-US" altLang="en-US" sz="1100" smtClean="0">
              <a:latin typeface="Arial" panose="020B0604020202020204" pitchFamily="34" charset="0"/>
            </a:endParaRPr>
          </a:p>
        </p:txBody>
      </p:sp>
    </p:spTree>
    <p:extLst>
      <p:ext uri="{BB962C8B-B14F-4D97-AF65-F5344CB8AC3E}">
        <p14:creationId xmlns:p14="http://schemas.microsoft.com/office/powerpoint/2010/main" val="3507324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a:t>
            </a:r>
            <a:r>
              <a:rPr lang="en-US" baseline="0" dirty="0" smtClean="0"/>
              <a:t> suggests no significant effect with </a:t>
            </a:r>
            <a:r>
              <a:rPr lang="en-US" baseline="0" dirty="0" err="1" smtClean="0"/>
              <a:t>cannibinoids</a:t>
            </a:r>
            <a:r>
              <a:rPr lang="en-US" baseline="0" dirty="0" smtClean="0"/>
              <a:t> and gabapentin on perioperative management</a:t>
            </a:r>
            <a:endParaRPr lang="en-CA" dirty="0"/>
          </a:p>
        </p:txBody>
      </p:sp>
      <p:sp>
        <p:nvSpPr>
          <p:cNvPr id="4" name="Slide Number Placeholder 3"/>
          <p:cNvSpPr>
            <a:spLocks noGrp="1"/>
          </p:cNvSpPr>
          <p:nvPr>
            <p:ph type="sldNum" sz="quarter" idx="10"/>
          </p:nvPr>
        </p:nvSpPr>
        <p:spPr/>
        <p:txBody>
          <a:bodyPr/>
          <a:lstStyle/>
          <a:p>
            <a:fld id="{D0A4219A-69B4-44A9-91F0-5905B1A6EBFE}" type="slidenum">
              <a:rPr lang="en-CA" smtClean="0"/>
              <a:t>34</a:t>
            </a:fld>
            <a:endParaRPr lang="en-CA"/>
          </a:p>
        </p:txBody>
      </p:sp>
    </p:spTree>
    <p:extLst>
      <p:ext uri="{BB962C8B-B14F-4D97-AF65-F5344CB8AC3E}">
        <p14:creationId xmlns:p14="http://schemas.microsoft.com/office/powerpoint/2010/main" val="2073019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Grp="1" noChangeArrowheads="1"/>
          </p:cNvSpPr>
          <p:nvPr>
            <p:ph type="ftr" sz="quarter" idx="4"/>
          </p:nvPr>
        </p:nvSpPr>
        <p:spPr>
          <a:ln/>
        </p:spPr>
        <p:txBody>
          <a:bodyPr/>
          <a:lstStyle/>
          <a:p>
            <a:r>
              <a:rPr lang="en-US" altLang="ja-JP"/>
              <a:t>PRN Program Curriculum and Planning Guide </a:t>
            </a:r>
            <a:br>
              <a:rPr lang="en-US" altLang="ja-JP"/>
            </a:br>
            <a:r>
              <a:rPr lang="en-US" altLang="ja-JP" sz="800"/>
              <a:t>Copyright 2011 </a:t>
            </a:r>
            <a:r>
              <a:rPr lang="en-US" altLang="ja-JP" sz="800">
                <a:sym typeface="Wingdings" panose="05000000000000000000" pitchFamily="2" charset="2"/>
              </a:rPr>
              <a:t></a:t>
            </a:r>
            <a:r>
              <a:rPr lang="en-US" altLang="ja-JP" sz="800"/>
              <a:t> University of Wisconsin Board of Regents</a:t>
            </a:r>
          </a:p>
        </p:txBody>
      </p:sp>
      <p:sp>
        <p:nvSpPr>
          <p:cNvPr id="7" name="Rectangle 11"/>
          <p:cNvSpPr>
            <a:spLocks noGrp="1" noChangeArrowheads="1"/>
          </p:cNvSpPr>
          <p:nvPr>
            <p:ph type="sldNum" sz="quarter" idx="5"/>
          </p:nvPr>
        </p:nvSpPr>
        <p:spPr>
          <a:ln/>
        </p:spPr>
        <p:txBody>
          <a:bodyPr/>
          <a:lstStyle/>
          <a:p>
            <a:fld id="{7DA0068D-1F05-45CD-8E54-459557ACF243}" type="slidenum">
              <a:rPr lang="en-US" altLang="ja-JP"/>
              <a:pPr/>
              <a:t>36</a:t>
            </a:fld>
            <a:endParaRPr lang="en-US" altLang="ja-JP"/>
          </a:p>
        </p:txBody>
      </p:sp>
      <p:sp>
        <p:nvSpPr>
          <p:cNvPr id="346114" name="Rectangle 2"/>
          <p:cNvSpPr>
            <a:spLocks noGrp="1" noRot="1" noChangeAspect="1" noChangeArrowheads="1" noTextEdit="1"/>
          </p:cNvSpPr>
          <p:nvPr>
            <p:ph type="sldImg"/>
          </p:nvPr>
        </p:nvSpPr>
        <p:spPr>
          <a:xfrm>
            <a:off x="414338" y="830263"/>
            <a:ext cx="5821362" cy="3275012"/>
          </a:xfrm>
          <a:ln/>
        </p:spPr>
      </p:sp>
      <p:sp>
        <p:nvSpPr>
          <p:cNvPr id="346115" name="Rectangle 3"/>
          <p:cNvSpPr>
            <a:spLocks noGrp="1" noChangeArrowheads="1"/>
          </p:cNvSpPr>
          <p:nvPr>
            <p:ph type="body" idx="1"/>
          </p:nvPr>
        </p:nvSpPr>
        <p:spPr>
          <a:xfrm>
            <a:off x="1022350" y="4352925"/>
            <a:ext cx="4756150" cy="3929063"/>
          </a:xfrm>
        </p:spPr>
        <p:txBody>
          <a:bodyPr/>
          <a:lstStyle/>
          <a:p>
            <a:pPr>
              <a:lnSpc>
                <a:spcPct val="90000"/>
              </a:lnSpc>
            </a:pPr>
            <a:endParaRPr lang="en-US" altLang="ja-JP" sz="1000" dirty="0">
              <a:ea typeface="ＭＳ Ｐゴシック" panose="020B0600070205080204" pitchFamily="34" charset="-128"/>
            </a:endParaRPr>
          </a:p>
        </p:txBody>
      </p:sp>
      <p:sp>
        <p:nvSpPr>
          <p:cNvPr id="346116" name="Text Box 4"/>
          <p:cNvSpPr txBox="1">
            <a:spLocks noChangeArrowheads="1"/>
          </p:cNvSpPr>
          <p:nvPr/>
        </p:nvSpPr>
        <p:spPr bwMode="gray">
          <a:xfrm>
            <a:off x="5199063" y="3863975"/>
            <a:ext cx="180975" cy="146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49300">
              <a:defRPr>
                <a:solidFill>
                  <a:schemeClr val="tx1"/>
                </a:solidFill>
                <a:latin typeface="Arial" panose="020B0604020202020204" pitchFamily="34" charset="0"/>
              </a:defRPr>
            </a:lvl1pPr>
            <a:lvl2pPr marL="374650" defTabSz="749300">
              <a:defRPr>
                <a:solidFill>
                  <a:schemeClr val="tx1"/>
                </a:solidFill>
                <a:latin typeface="Arial" panose="020B0604020202020204" pitchFamily="34" charset="0"/>
              </a:defRPr>
            </a:lvl2pPr>
            <a:lvl3pPr marL="750888" defTabSz="749300">
              <a:defRPr>
                <a:solidFill>
                  <a:schemeClr val="tx1"/>
                </a:solidFill>
                <a:latin typeface="Arial" panose="020B0604020202020204" pitchFamily="34" charset="0"/>
              </a:defRPr>
            </a:lvl3pPr>
            <a:lvl4pPr marL="1123950" defTabSz="749300">
              <a:defRPr>
                <a:solidFill>
                  <a:schemeClr val="tx1"/>
                </a:solidFill>
                <a:latin typeface="Arial" panose="020B0604020202020204" pitchFamily="34" charset="0"/>
              </a:defRPr>
            </a:lvl4pPr>
            <a:lvl5pPr marL="1497013" defTabSz="749300">
              <a:defRPr>
                <a:solidFill>
                  <a:schemeClr val="tx1"/>
                </a:solidFill>
                <a:latin typeface="Arial" panose="020B0604020202020204" pitchFamily="34" charset="0"/>
              </a:defRPr>
            </a:lvl5pPr>
            <a:lvl6pPr marL="1954213" defTabSz="749300" fontAlgn="base">
              <a:spcBef>
                <a:spcPct val="0"/>
              </a:spcBef>
              <a:spcAft>
                <a:spcPct val="0"/>
              </a:spcAft>
              <a:defRPr>
                <a:solidFill>
                  <a:schemeClr val="tx1"/>
                </a:solidFill>
                <a:latin typeface="Arial" panose="020B0604020202020204" pitchFamily="34" charset="0"/>
              </a:defRPr>
            </a:lvl6pPr>
            <a:lvl7pPr marL="2411413" defTabSz="749300" fontAlgn="base">
              <a:spcBef>
                <a:spcPct val="0"/>
              </a:spcBef>
              <a:spcAft>
                <a:spcPct val="0"/>
              </a:spcAft>
              <a:defRPr>
                <a:solidFill>
                  <a:schemeClr val="tx1"/>
                </a:solidFill>
                <a:latin typeface="Arial" panose="020B0604020202020204" pitchFamily="34" charset="0"/>
              </a:defRPr>
            </a:lvl7pPr>
            <a:lvl8pPr marL="2868613" defTabSz="749300" fontAlgn="base">
              <a:spcBef>
                <a:spcPct val="0"/>
              </a:spcBef>
              <a:spcAft>
                <a:spcPct val="0"/>
              </a:spcAft>
              <a:defRPr>
                <a:solidFill>
                  <a:schemeClr val="tx1"/>
                </a:solidFill>
                <a:latin typeface="Arial" panose="020B0604020202020204" pitchFamily="34" charset="0"/>
              </a:defRPr>
            </a:lvl8pPr>
            <a:lvl9pPr marL="3325813" defTabSz="749300" fontAlgn="base">
              <a:spcBef>
                <a:spcPct val="0"/>
              </a:spcBef>
              <a:spcAft>
                <a:spcPct val="0"/>
              </a:spcAft>
              <a:defRPr>
                <a:solidFill>
                  <a:schemeClr val="tx1"/>
                </a:solidFill>
                <a:latin typeface="Arial" panose="020B0604020202020204" pitchFamily="34" charset="0"/>
              </a:defRPr>
            </a:lvl9pPr>
          </a:lstStyle>
          <a:p>
            <a:pPr algn="ctr"/>
            <a:r>
              <a:rPr lang="en-US" altLang="ja-JP" sz="900">
                <a:solidFill>
                  <a:srgbClr val="000000"/>
                </a:solidFill>
                <a:latin typeface="Franklin Gothic Book" panose="020B0503020102020204" pitchFamily="34" charset="0"/>
                <a:ea typeface="ＭＳ Ｐゴシック" panose="020B0600070205080204" pitchFamily="34" charset="-128"/>
              </a:rPr>
              <a:t>12</a:t>
            </a:r>
            <a:endParaRPr lang="en-US" altLang="ja-JP" sz="1400">
              <a:ea typeface="ＭＳ Ｐゴシック" panose="020B0600070205080204" pitchFamily="34" charset="-128"/>
            </a:endParaRPr>
          </a:p>
        </p:txBody>
      </p:sp>
    </p:spTree>
    <p:extLst>
      <p:ext uri="{BB962C8B-B14F-4D97-AF65-F5344CB8AC3E}">
        <p14:creationId xmlns:p14="http://schemas.microsoft.com/office/powerpoint/2010/main" val="302230220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48E122-1BD4-4424-9946-2E9D662EBC64}" type="datetimeFigureOut">
              <a:rPr lang="en-CA" smtClean="0"/>
              <a:t>4/30/2022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D680C927-A988-4D9C-B3A2-7B8B344DEAB1}" type="slidenum">
              <a:rPr lang="en-CA" smtClean="0"/>
              <a:t>‹#›</a:t>
            </a:fld>
            <a:endParaRPr lang="en-CA"/>
          </a:p>
        </p:txBody>
      </p:sp>
    </p:spTree>
    <p:extLst>
      <p:ext uri="{BB962C8B-B14F-4D97-AF65-F5344CB8AC3E}">
        <p14:creationId xmlns:p14="http://schemas.microsoft.com/office/powerpoint/2010/main" val="18120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48E122-1BD4-4424-9946-2E9D662EBC64}" type="datetimeFigureOut">
              <a:rPr lang="en-CA" smtClean="0"/>
              <a:t>4/30/2022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3116208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593667" y="6272784"/>
            <a:ext cx="2644309" cy="365125"/>
          </a:xfrm>
        </p:spPr>
        <p:txBody>
          <a:bodyPr/>
          <a:lstStyle/>
          <a:p>
            <a:fld id="{BD48E122-1BD4-4424-9946-2E9D662EBC64}" type="datetimeFigureOut">
              <a:rPr lang="en-CA" smtClean="0"/>
              <a:t>4/30/2022</a:t>
            </a:fld>
            <a:endParaRPr lang="en-CA"/>
          </a:p>
        </p:txBody>
      </p:sp>
      <p:sp>
        <p:nvSpPr>
          <p:cNvPr id="5" name="Footer Placeholder 4"/>
          <p:cNvSpPr>
            <a:spLocks noGrp="1"/>
          </p:cNvSpPr>
          <p:nvPr>
            <p:ph type="ftr" sz="quarter" idx="11"/>
          </p:nvPr>
        </p:nvSpPr>
        <p:spPr>
          <a:xfrm>
            <a:off x="2182708" y="6272784"/>
            <a:ext cx="6327648" cy="365125"/>
          </a:xfrm>
        </p:spPr>
        <p:txBody>
          <a:bodyPr/>
          <a:lstStyle/>
          <a:p>
            <a:endParaRPr lang="en-CA"/>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680C927-A988-4D9C-B3A2-7B8B344DEAB1}" type="slidenum">
              <a:rPr lang="en-CA" smtClean="0"/>
              <a:t>‹#›</a:t>
            </a:fld>
            <a:endParaRPr lang="en-CA"/>
          </a:p>
        </p:txBody>
      </p:sp>
    </p:spTree>
    <p:extLst>
      <p:ext uri="{BB962C8B-B14F-4D97-AF65-F5344CB8AC3E}">
        <p14:creationId xmlns:p14="http://schemas.microsoft.com/office/powerpoint/2010/main" val="3117771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48E122-1BD4-4424-9946-2E9D662EBC64}" type="datetimeFigureOut">
              <a:rPr lang="en-CA" smtClean="0"/>
              <a:t>4/30/2022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142142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48E122-1BD4-4424-9946-2E9D662EBC64}" type="datetimeFigureOut">
              <a:rPr lang="en-CA" smtClean="0"/>
              <a:t>4/30/2022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27244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D48E122-1BD4-4424-9946-2E9D662EBC64}" type="datetimeFigureOut">
              <a:rPr lang="en-CA" smtClean="0"/>
              <a:t>4/30/2022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113394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48E122-1BD4-4424-9946-2E9D662EBC64}" type="datetimeFigureOut">
              <a:rPr lang="en-CA" smtClean="0"/>
              <a:t>4/30/2022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253531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D48E122-1BD4-4424-9946-2E9D662EBC64}" type="datetimeFigureOut">
              <a:rPr lang="en-CA" smtClean="0"/>
              <a:t>4/30/2022</a:t>
            </a:fld>
            <a:endParaRPr lang="en-CA"/>
          </a:p>
        </p:txBody>
      </p:sp>
      <p:sp>
        <p:nvSpPr>
          <p:cNvPr id="6" name="Footer Placeholder 5"/>
          <p:cNvSpPr>
            <a:spLocks noGrp="1"/>
          </p:cNvSpPr>
          <p:nvPr>
            <p:ph type="ftr" sz="quarter" idx="11"/>
          </p:nvPr>
        </p:nvSpPr>
        <p:spPr/>
        <p:txBody>
          <a:bodyPr/>
          <a:lstStyle/>
          <a:p>
            <a:endParaRPr lang="en-CA"/>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2498366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D48E122-1BD4-4424-9946-2E9D662EBC64}" type="datetimeFigureOut">
              <a:rPr lang="en-CA" smtClean="0"/>
              <a:t>4/30/2022</a:t>
            </a:fld>
            <a:endParaRPr lang="en-CA"/>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2720193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48E122-1BD4-4424-9946-2E9D662EBC64}" type="datetimeFigureOut">
              <a:rPr lang="en-CA" smtClean="0"/>
              <a:t>4/30/2022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3763835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48E122-1BD4-4424-9946-2E9D662EBC64}" type="datetimeFigureOut">
              <a:rPr lang="en-CA" smtClean="0"/>
              <a:t>4/30/2022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680C927-A988-4D9C-B3A2-7B8B344DEAB1}" type="slidenum">
              <a:rPr lang="en-CA" smtClean="0"/>
              <a:t>‹#›</a:t>
            </a:fld>
            <a:endParaRPr lang="en-CA"/>
          </a:p>
        </p:txBody>
      </p:sp>
    </p:spTree>
    <p:extLst>
      <p:ext uri="{BB962C8B-B14F-4D97-AF65-F5344CB8AC3E}">
        <p14:creationId xmlns:p14="http://schemas.microsoft.com/office/powerpoint/2010/main" val="1308743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6147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endParaRPr lang="en-CA"/>
          </a:p>
        </p:txBody>
      </p:sp>
      <p:sp>
        <p:nvSpPr>
          <p:cNvPr id="3" name="Content Placeholder 2"/>
          <p:cNvSpPr>
            <a:spLocks noGrp="1"/>
          </p:cNvSpPr>
          <p:nvPr>
            <p:ph sz="half" idx="1"/>
          </p:nvPr>
        </p:nvSpPr>
        <p:spPr>
          <a:xfrm>
            <a:off x="914400" y="1641478"/>
            <a:ext cx="10363200" cy="2151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914400" y="3944938"/>
            <a:ext cx="10363200" cy="2151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a:xfrm>
            <a:off x="914400" y="6248400"/>
            <a:ext cx="2540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1092E65B-F6E5-464B-AB5F-1172213FDE67}" type="slidenum">
              <a:rPr lang="en-US" altLang="en-US"/>
              <a:pPr/>
              <a:t>‹#›</a:t>
            </a:fld>
            <a:endParaRPr lang="en-US" altLang="en-US"/>
          </a:p>
        </p:txBody>
      </p:sp>
    </p:spTree>
    <p:extLst>
      <p:ext uri="{BB962C8B-B14F-4D97-AF65-F5344CB8AC3E}">
        <p14:creationId xmlns:p14="http://schemas.microsoft.com/office/powerpoint/2010/main" val="3517101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Media Clip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01111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BD48E122-1BD4-4424-9946-2E9D662EBC64}" type="datetimeFigureOut">
              <a:rPr lang="en-CA" smtClean="0"/>
              <a:t>4/30/2022</a:t>
            </a:fld>
            <a:endParaRPr lang="en-CA"/>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CA"/>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6">
                <a:duotone>
                  <a:schemeClr val="accent1">
                    <a:shade val="45000"/>
                    <a:satMod val="135000"/>
                  </a:schemeClr>
                  <a:prstClr val="white"/>
                </a:duotone>
                <a:extLst>
                  <a:ext uri="{BEBA8EAE-BF5A-486C-A8C5-ECC9F3942E4B}">
                    <a14:imgProps xmlns:a14="http://schemas.microsoft.com/office/drawing/2010/main">
                      <a14:imgLayer r:embed="rId1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D680C927-A988-4D9C-B3A2-7B8B344DEAB1}" type="slidenum">
              <a:rPr lang="en-CA" smtClean="0"/>
              <a:t>‹#›</a:t>
            </a:fld>
            <a:endParaRPr lang="en-CA"/>
          </a:p>
        </p:txBody>
      </p:sp>
    </p:spTree>
    <p:extLst>
      <p:ext uri="{BB962C8B-B14F-4D97-AF65-F5344CB8AC3E}">
        <p14:creationId xmlns:p14="http://schemas.microsoft.com/office/powerpoint/2010/main" val="3405565953"/>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5" r:id="rId13"/>
    <p:sldLayoutId id="2147483776" r:id="rId14"/>
  </p:sldLayoutIdLst>
  <p:txStyles>
    <p:titleStyle>
      <a:lvl1pPr algn="l" defTabSz="914400" rtl="0" eaLnBrk="1" latinLnBrk="0" hangingPunct="1">
        <a:lnSpc>
          <a:spcPct val="90000"/>
        </a:lnSpc>
        <a:spcBef>
          <a:spcPct val="0"/>
        </a:spcBef>
        <a:buNone/>
        <a:defRPr sz="4800" b="1" kern="1200" cap="none" baseline="0">
          <a:blipFill>
            <a:blip r:embed="rId18">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10.emf"/><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0.emf"/><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0.emf"/><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Pain &amp; Perioperative Opioid Safety</a:t>
            </a:r>
            <a:endParaRPr lang="en-CA" dirty="0"/>
          </a:p>
        </p:txBody>
      </p:sp>
      <p:sp>
        <p:nvSpPr>
          <p:cNvPr id="3" name="Subtitle 2"/>
          <p:cNvSpPr>
            <a:spLocks noGrp="1"/>
          </p:cNvSpPr>
          <p:nvPr>
            <p:ph type="subTitle" idx="1"/>
          </p:nvPr>
        </p:nvSpPr>
        <p:spPr/>
        <p:txBody>
          <a:bodyPr>
            <a:normAutofit fontScale="92500" lnSpcReduction="20000"/>
          </a:bodyPr>
          <a:lstStyle/>
          <a:p>
            <a:r>
              <a:rPr lang="en-US" dirty="0" smtClean="0"/>
              <a:t>PJ Matras, RN, MN </a:t>
            </a:r>
          </a:p>
          <a:p>
            <a:r>
              <a:rPr lang="en-US" dirty="0" smtClean="0"/>
              <a:t>Clinical Nurse Specialist Pain Management</a:t>
            </a:r>
          </a:p>
          <a:p>
            <a:r>
              <a:rPr lang="en-US" dirty="0" smtClean="0"/>
              <a:t>Providence Health Care</a:t>
            </a:r>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2222" y="5458968"/>
            <a:ext cx="2057400" cy="826008"/>
          </a:xfrm>
          <a:prstGeom prst="rect">
            <a:avLst/>
          </a:prstGeom>
        </p:spPr>
      </p:pic>
    </p:spTree>
    <p:extLst>
      <p:ext uri="{BB962C8B-B14F-4D97-AF65-F5344CB8AC3E}">
        <p14:creationId xmlns:p14="http://schemas.microsoft.com/office/powerpoint/2010/main" val="1464557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What is pain?</a:t>
            </a:r>
          </a:p>
          <a:p>
            <a:r>
              <a:rPr lang="en-US" dirty="0" smtClean="0"/>
              <a:t>Pain Experience</a:t>
            </a:r>
          </a:p>
          <a:p>
            <a:r>
              <a:rPr lang="en-US" dirty="0" smtClean="0"/>
              <a:t>Chronic Post </a:t>
            </a:r>
            <a:r>
              <a:rPr lang="en-US" dirty="0"/>
              <a:t>S</a:t>
            </a:r>
            <a:r>
              <a:rPr lang="en-US" dirty="0" smtClean="0"/>
              <a:t>urgical Pain </a:t>
            </a:r>
          </a:p>
          <a:p>
            <a:r>
              <a:rPr lang="en-US" dirty="0" smtClean="0"/>
              <a:t>Persistent post operative opioid use</a:t>
            </a:r>
          </a:p>
          <a:p>
            <a:r>
              <a:rPr lang="en-US" dirty="0" smtClean="0"/>
              <a:t>Preoperative risks and optimization</a:t>
            </a:r>
            <a:endParaRPr lang="en-US" dirty="0"/>
          </a:p>
          <a:p>
            <a:r>
              <a:rPr lang="en-US" dirty="0" smtClean="0"/>
              <a:t>Functional pain goals and assessment</a:t>
            </a:r>
          </a:p>
          <a:p>
            <a:r>
              <a:rPr lang="en-US" dirty="0" smtClean="0"/>
              <a:t>Perioperative opioid safety</a:t>
            </a:r>
          </a:p>
          <a:p>
            <a:endParaRPr lang="en-CA" dirty="0"/>
          </a:p>
        </p:txBody>
      </p:sp>
    </p:spTree>
    <p:extLst>
      <p:ext uri="{BB962C8B-B14F-4D97-AF65-F5344CB8AC3E}">
        <p14:creationId xmlns:p14="http://schemas.microsoft.com/office/powerpoint/2010/main" val="2552872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IASP Pain Definition </a:t>
            </a:r>
            <a:r>
              <a:rPr lang="en-US" sz="3200" dirty="0" smtClean="0"/>
              <a:t>(Revised 2020)</a:t>
            </a:r>
            <a:endParaRPr lang="en-CA" sz="3200" dirty="0"/>
          </a:p>
        </p:txBody>
      </p:sp>
      <p:sp>
        <p:nvSpPr>
          <p:cNvPr id="3" name="Content Placeholder 2"/>
          <p:cNvSpPr>
            <a:spLocks noGrp="1"/>
          </p:cNvSpPr>
          <p:nvPr>
            <p:ph idx="1"/>
          </p:nvPr>
        </p:nvSpPr>
        <p:spPr>
          <a:xfrm>
            <a:off x="1069848" y="2121408"/>
            <a:ext cx="10058400" cy="2816352"/>
          </a:xfrm>
        </p:spPr>
        <p:txBody>
          <a:bodyPr>
            <a:normAutofit fontScale="92500"/>
          </a:bodyPr>
          <a:lstStyle/>
          <a:p>
            <a:pPr marL="0" indent="0">
              <a:buNone/>
            </a:pPr>
            <a:r>
              <a:rPr lang="en-US" sz="4500" i="1" dirty="0" smtClean="0"/>
              <a:t>“An </a:t>
            </a:r>
            <a:r>
              <a:rPr lang="en-US" sz="4500" i="1" dirty="0"/>
              <a:t>unpleasant sensory and emotional experience associated with, or resembling that associated with, actual or potential tissue damage</a:t>
            </a:r>
            <a:r>
              <a:rPr lang="en-US" sz="4500" i="1" dirty="0" smtClean="0"/>
              <a:t>.”</a:t>
            </a:r>
            <a:r>
              <a:rPr lang="en-US" sz="2800" i="1" baseline="30000" dirty="0" smtClean="0"/>
              <a:t>1</a:t>
            </a:r>
            <a:endParaRPr lang="en-US" sz="2800" i="1" dirty="0" smtClean="0"/>
          </a:p>
        </p:txBody>
      </p:sp>
      <p:sp>
        <p:nvSpPr>
          <p:cNvPr id="4" name="TextBox 3"/>
          <p:cNvSpPr txBox="1"/>
          <p:nvPr/>
        </p:nvSpPr>
        <p:spPr>
          <a:xfrm>
            <a:off x="366000" y="6199632"/>
            <a:ext cx="11039937" cy="461665"/>
          </a:xfrm>
          <a:prstGeom prst="rect">
            <a:avLst/>
          </a:prstGeom>
          <a:noFill/>
        </p:spPr>
        <p:txBody>
          <a:bodyPr wrap="square" rtlCol="0">
            <a:spAutoFit/>
          </a:bodyPr>
          <a:lstStyle/>
          <a:p>
            <a:r>
              <a:rPr lang="en-US" sz="1200" dirty="0" smtClean="0"/>
              <a:t>1.Raja</a:t>
            </a:r>
            <a:r>
              <a:rPr lang="en-US" sz="1200" dirty="0"/>
              <a:t>, S., Can, D., Cohen, M. (et al).(2020) The revised </a:t>
            </a:r>
            <a:r>
              <a:rPr lang="en-US" sz="1200" dirty="0" smtClean="0"/>
              <a:t>International Association </a:t>
            </a:r>
            <a:r>
              <a:rPr lang="en-US" sz="1200" dirty="0"/>
              <a:t>for the Study of Pain definition of pain: concepts, challenges and compromises.  </a:t>
            </a:r>
            <a:r>
              <a:rPr lang="en-US" sz="1200" i="1" dirty="0" smtClean="0"/>
              <a:t>Pain, 161, 1976-1982 </a:t>
            </a:r>
            <a:endParaRPr lang="en-CA" sz="1200" i="1" dirty="0"/>
          </a:p>
        </p:txBody>
      </p:sp>
    </p:spTree>
    <p:extLst>
      <p:ext uri="{BB962C8B-B14F-4D97-AF65-F5344CB8AC3E}">
        <p14:creationId xmlns:p14="http://schemas.microsoft.com/office/powerpoint/2010/main" val="1910861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a:t>
            </a:r>
            <a:endParaRPr lang="en-CA" dirty="0"/>
          </a:p>
        </p:txBody>
      </p:sp>
      <p:sp>
        <p:nvSpPr>
          <p:cNvPr id="3" name="Content Placeholder 2"/>
          <p:cNvSpPr>
            <a:spLocks noGrp="1"/>
          </p:cNvSpPr>
          <p:nvPr>
            <p:ph idx="1"/>
          </p:nvPr>
        </p:nvSpPr>
        <p:spPr>
          <a:xfrm>
            <a:off x="1207634" y="1870887"/>
            <a:ext cx="10058400" cy="4050792"/>
          </a:xfrm>
        </p:spPr>
        <p:txBody>
          <a:bodyPr>
            <a:normAutofit/>
          </a:bodyPr>
          <a:lstStyle/>
          <a:p>
            <a:r>
              <a:rPr lang="en-US" dirty="0"/>
              <a:t>Pain is always a personal experience that is influenced to varying degrees by biological, psychological, and social factors.  </a:t>
            </a:r>
          </a:p>
          <a:p>
            <a:r>
              <a:rPr lang="en-US" dirty="0"/>
              <a:t>Pain and nociception are different phenomena. </a:t>
            </a:r>
          </a:p>
          <a:p>
            <a:r>
              <a:rPr lang="en-US" dirty="0"/>
              <a:t>Pain cannot be inferred solely from activity in sensory neurons. </a:t>
            </a:r>
          </a:p>
          <a:p>
            <a:r>
              <a:rPr lang="en-US" dirty="0"/>
              <a:t> Through their life experiences, individuals learn the concept of pain. </a:t>
            </a:r>
          </a:p>
          <a:p>
            <a:r>
              <a:rPr lang="en-US" dirty="0"/>
              <a:t>A person’s report of an experience as pain should be respected</a:t>
            </a:r>
          </a:p>
          <a:p>
            <a:r>
              <a:rPr lang="en-US" dirty="0" smtClean="0"/>
              <a:t>Verbal </a:t>
            </a:r>
            <a:r>
              <a:rPr lang="en-US" dirty="0"/>
              <a:t>description is only one of several behaviors to express pain; inability to communicate does not negate the possibility that a human or a nonhuman animal experiences pain</a:t>
            </a:r>
            <a:r>
              <a:rPr lang="en-US" dirty="0" smtClean="0"/>
              <a:t>.</a:t>
            </a:r>
            <a:endParaRPr lang="en-CA" dirty="0"/>
          </a:p>
        </p:txBody>
      </p:sp>
      <p:sp>
        <p:nvSpPr>
          <p:cNvPr id="4" name="TextBox 3"/>
          <p:cNvSpPr txBox="1"/>
          <p:nvPr/>
        </p:nvSpPr>
        <p:spPr>
          <a:xfrm>
            <a:off x="180474" y="6199632"/>
            <a:ext cx="11248399" cy="461665"/>
          </a:xfrm>
          <a:prstGeom prst="rect">
            <a:avLst/>
          </a:prstGeom>
          <a:noFill/>
        </p:spPr>
        <p:txBody>
          <a:bodyPr wrap="square" rtlCol="0">
            <a:spAutoFit/>
          </a:bodyPr>
          <a:lstStyle/>
          <a:p>
            <a:r>
              <a:rPr lang="en-US" sz="1200" dirty="0"/>
              <a:t>Raja, S., Can, D., Cohen, M. (et al).(2020) The revised </a:t>
            </a:r>
            <a:r>
              <a:rPr lang="en-US" sz="1200" dirty="0" smtClean="0"/>
              <a:t>International Association </a:t>
            </a:r>
            <a:r>
              <a:rPr lang="en-US" sz="1200" dirty="0"/>
              <a:t>for the Study of Pain definition of pain: concepts, challenges and compromises.  </a:t>
            </a:r>
            <a:r>
              <a:rPr lang="en-US" sz="1200" i="1" dirty="0" smtClean="0"/>
              <a:t>Pain, 161, 1976-1982 </a:t>
            </a:r>
            <a:endParaRPr lang="en-CA" sz="1200" i="1" dirty="0"/>
          </a:p>
        </p:txBody>
      </p:sp>
    </p:spTree>
    <p:extLst>
      <p:ext uri="{BB962C8B-B14F-4D97-AF65-F5344CB8AC3E}">
        <p14:creationId xmlns:p14="http://schemas.microsoft.com/office/powerpoint/2010/main" val="633612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Pain B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3" name="Picture 3" descr="Pain Bi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4"/>
          <p:cNvSpPr>
            <a:spLocks noGrp="1" noChangeArrowheads="1"/>
          </p:cNvSpPr>
          <p:nvPr>
            <p:ph type="title" idx="4294967295"/>
          </p:nvPr>
        </p:nvSpPr>
        <p:spPr bwMode="auto">
          <a:xfrm>
            <a:off x="2362200" y="304800"/>
            <a:ext cx="7543800" cy="1219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sz="4200">
                <a:solidFill>
                  <a:srgbClr val="3E4D9A"/>
                </a:solidFill>
              </a:rPr>
              <a:t>Pain Experience</a:t>
            </a:r>
          </a:p>
        </p:txBody>
      </p:sp>
      <p:sp>
        <p:nvSpPr>
          <p:cNvPr id="17413" name="Text Box 5"/>
          <p:cNvSpPr txBox="1">
            <a:spLocks noChangeArrowheads="1"/>
          </p:cNvSpPr>
          <p:nvPr/>
        </p:nvSpPr>
        <p:spPr bwMode="auto">
          <a:xfrm>
            <a:off x="5611814" y="1790700"/>
            <a:ext cx="10531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Sensory</a:t>
            </a:r>
          </a:p>
        </p:txBody>
      </p:sp>
      <p:sp>
        <p:nvSpPr>
          <p:cNvPr id="17414" name="Text Box 6"/>
          <p:cNvSpPr txBox="1">
            <a:spLocks noChangeArrowheads="1"/>
          </p:cNvSpPr>
          <p:nvPr/>
        </p:nvSpPr>
        <p:spPr bwMode="auto">
          <a:xfrm>
            <a:off x="7543801" y="2528889"/>
            <a:ext cx="1262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Emotional</a:t>
            </a:r>
          </a:p>
        </p:txBody>
      </p:sp>
      <p:sp>
        <p:nvSpPr>
          <p:cNvPr id="17415" name="Text Box 7"/>
          <p:cNvSpPr txBox="1">
            <a:spLocks noChangeArrowheads="1"/>
          </p:cNvSpPr>
          <p:nvPr/>
        </p:nvSpPr>
        <p:spPr bwMode="auto">
          <a:xfrm>
            <a:off x="3571874" y="2676457"/>
            <a:ext cx="1076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Spiritual</a:t>
            </a:r>
          </a:p>
        </p:txBody>
      </p:sp>
      <p:sp>
        <p:nvSpPr>
          <p:cNvPr id="17416" name="Text Box 8"/>
          <p:cNvSpPr txBox="1">
            <a:spLocks noChangeArrowheads="1"/>
          </p:cNvSpPr>
          <p:nvPr/>
        </p:nvSpPr>
        <p:spPr bwMode="auto">
          <a:xfrm>
            <a:off x="7481889" y="4183063"/>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Behavioral</a:t>
            </a:r>
          </a:p>
        </p:txBody>
      </p:sp>
      <p:sp>
        <p:nvSpPr>
          <p:cNvPr id="17417" name="Text Box 9"/>
          <p:cNvSpPr txBox="1">
            <a:spLocks noChangeArrowheads="1"/>
          </p:cNvSpPr>
          <p:nvPr/>
        </p:nvSpPr>
        <p:spPr bwMode="auto">
          <a:xfrm>
            <a:off x="5298281" y="5200590"/>
            <a:ext cx="1671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Socio-Cultural</a:t>
            </a:r>
          </a:p>
        </p:txBody>
      </p:sp>
      <p:sp>
        <p:nvSpPr>
          <p:cNvPr id="17418" name="Text Box 10"/>
          <p:cNvSpPr txBox="1">
            <a:spLocks noChangeArrowheads="1"/>
          </p:cNvSpPr>
          <p:nvPr/>
        </p:nvSpPr>
        <p:spPr bwMode="auto">
          <a:xfrm>
            <a:off x="3449636" y="4225789"/>
            <a:ext cx="1320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Cognitive</a:t>
            </a:r>
          </a:p>
        </p:txBody>
      </p:sp>
      <p:pic>
        <p:nvPicPr>
          <p:cNvPr id="250891" name="Picture 11" descr="Pain Bio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92" name="Picture 12" descr="Pain Bio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7"/>
          <a:stretch>
            <a:fillRect/>
          </a:stretch>
        </p:blipFill>
        <p:spPr>
          <a:xfrm>
            <a:off x="377744" y="6364716"/>
            <a:ext cx="3869404" cy="157254"/>
          </a:xfrm>
          <a:prstGeom prst="rect">
            <a:avLst/>
          </a:prstGeom>
        </p:spPr>
      </p:pic>
    </p:spTree>
    <p:extLst>
      <p:ext uri="{BB962C8B-B14F-4D97-AF65-F5344CB8AC3E}">
        <p14:creationId xmlns:p14="http://schemas.microsoft.com/office/powerpoint/2010/main" val="4747517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0883"/>
                                        </p:tgtEl>
                                        <p:attrNameLst>
                                          <p:attrName>style.visibility</p:attrName>
                                        </p:attrNameLst>
                                      </p:cBhvr>
                                      <p:to>
                                        <p:strVal val="visible"/>
                                      </p:to>
                                    </p:set>
                                    <p:animEffect transition="in" filter="fade">
                                      <p:cBhvr>
                                        <p:cTn id="7" dur="2000"/>
                                        <p:tgtEl>
                                          <p:spTgt spid="2508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0891"/>
                                        </p:tgtEl>
                                        <p:attrNameLst>
                                          <p:attrName>style.visibility</p:attrName>
                                        </p:attrNameLst>
                                      </p:cBhvr>
                                      <p:to>
                                        <p:strVal val="visible"/>
                                      </p:to>
                                    </p:set>
                                    <p:animEffect transition="in" filter="fade">
                                      <p:cBhvr>
                                        <p:cTn id="12" dur="2000"/>
                                        <p:tgtEl>
                                          <p:spTgt spid="2508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0892"/>
                                        </p:tgtEl>
                                        <p:attrNameLst>
                                          <p:attrName>style.visibility</p:attrName>
                                        </p:attrNameLst>
                                      </p:cBhvr>
                                      <p:to>
                                        <p:strVal val="visible"/>
                                      </p:to>
                                    </p:set>
                                    <p:animEffect transition="in" filter="fade">
                                      <p:cBhvr>
                                        <p:cTn id="17" dur="2000"/>
                                        <p:tgtEl>
                                          <p:spTgt spid="250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2" descr="Pain Bio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7" name="Picture 9" descr="Pain Bio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2"/>
          <p:cNvSpPr>
            <a:spLocks noGrp="1" noChangeArrowheads="1"/>
          </p:cNvSpPr>
          <p:nvPr>
            <p:ph type="title" idx="4294967295"/>
          </p:nvPr>
        </p:nvSpPr>
        <p:spPr bwMode="auto">
          <a:xfrm>
            <a:off x="2324100" y="304800"/>
            <a:ext cx="7543800" cy="1219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sz="4200">
                <a:solidFill>
                  <a:srgbClr val="3E4D9A"/>
                </a:solidFill>
              </a:rPr>
              <a:t>Pain Experience</a:t>
            </a:r>
          </a:p>
        </p:txBody>
      </p:sp>
      <p:sp>
        <p:nvSpPr>
          <p:cNvPr id="18437" name="Text Box 3"/>
          <p:cNvSpPr txBox="1">
            <a:spLocks noChangeArrowheads="1"/>
          </p:cNvSpPr>
          <p:nvPr/>
        </p:nvSpPr>
        <p:spPr bwMode="auto">
          <a:xfrm>
            <a:off x="5611814" y="1790700"/>
            <a:ext cx="10531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Sensory</a:t>
            </a:r>
          </a:p>
        </p:txBody>
      </p:sp>
      <p:sp>
        <p:nvSpPr>
          <p:cNvPr id="18438" name="Text Box 4"/>
          <p:cNvSpPr txBox="1">
            <a:spLocks noChangeArrowheads="1"/>
          </p:cNvSpPr>
          <p:nvPr/>
        </p:nvSpPr>
        <p:spPr bwMode="auto">
          <a:xfrm>
            <a:off x="7543801" y="2528889"/>
            <a:ext cx="1262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Emotional</a:t>
            </a:r>
          </a:p>
        </p:txBody>
      </p:sp>
      <p:sp>
        <p:nvSpPr>
          <p:cNvPr id="18439" name="Text Box 5"/>
          <p:cNvSpPr txBox="1">
            <a:spLocks noChangeArrowheads="1"/>
          </p:cNvSpPr>
          <p:nvPr/>
        </p:nvSpPr>
        <p:spPr bwMode="auto">
          <a:xfrm>
            <a:off x="3480595" y="2371036"/>
            <a:ext cx="1076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Spiritual</a:t>
            </a:r>
          </a:p>
        </p:txBody>
      </p:sp>
      <p:sp>
        <p:nvSpPr>
          <p:cNvPr id="18440" name="Text Box 6"/>
          <p:cNvSpPr txBox="1">
            <a:spLocks noChangeArrowheads="1"/>
          </p:cNvSpPr>
          <p:nvPr/>
        </p:nvSpPr>
        <p:spPr bwMode="auto">
          <a:xfrm>
            <a:off x="7635080" y="4109278"/>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Behavioral</a:t>
            </a:r>
          </a:p>
        </p:txBody>
      </p:sp>
      <p:sp>
        <p:nvSpPr>
          <p:cNvPr id="18441" name="Text Box 7"/>
          <p:cNvSpPr txBox="1">
            <a:spLocks noChangeArrowheads="1"/>
          </p:cNvSpPr>
          <p:nvPr/>
        </p:nvSpPr>
        <p:spPr bwMode="auto">
          <a:xfrm>
            <a:off x="5260181" y="5041900"/>
            <a:ext cx="1671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Socio-Cultural</a:t>
            </a:r>
          </a:p>
        </p:txBody>
      </p:sp>
      <p:sp>
        <p:nvSpPr>
          <p:cNvPr id="18442" name="Text Box 8"/>
          <p:cNvSpPr txBox="1">
            <a:spLocks noChangeArrowheads="1"/>
          </p:cNvSpPr>
          <p:nvPr/>
        </p:nvSpPr>
        <p:spPr bwMode="auto">
          <a:xfrm>
            <a:off x="3511550" y="4109277"/>
            <a:ext cx="1320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Cognitive</a:t>
            </a:r>
          </a:p>
        </p:txBody>
      </p:sp>
      <p:pic>
        <p:nvPicPr>
          <p:cNvPr id="11" name="Picture 10"/>
          <p:cNvPicPr>
            <a:picLocks noChangeAspect="1"/>
          </p:cNvPicPr>
          <p:nvPr/>
        </p:nvPicPr>
        <p:blipFill>
          <a:blip r:embed="rId5"/>
          <a:stretch>
            <a:fillRect/>
          </a:stretch>
        </p:blipFill>
        <p:spPr>
          <a:xfrm>
            <a:off x="377744" y="6364716"/>
            <a:ext cx="3869404" cy="157254"/>
          </a:xfrm>
          <a:prstGeom prst="rect">
            <a:avLst/>
          </a:prstGeom>
        </p:spPr>
      </p:pic>
    </p:spTree>
    <p:extLst>
      <p:ext uri="{BB962C8B-B14F-4D97-AF65-F5344CB8AC3E}">
        <p14:creationId xmlns:p14="http://schemas.microsoft.com/office/powerpoint/2010/main" val="4636870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52937"/>
                                        </p:tgtEl>
                                        <p:attrNameLst>
                                          <p:attrName>style.visibility</p:attrName>
                                        </p:attrNameLst>
                                      </p:cBhvr>
                                      <p:to>
                                        <p:strVal val="visible"/>
                                      </p:to>
                                    </p:set>
                                    <p:animEffect transition="in" filter="fade">
                                      <p:cBhvr>
                                        <p:cTn id="7" dur="2000"/>
                                        <p:tgtEl>
                                          <p:spTgt spid="2529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descr="Pain Bio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2"/>
          <p:cNvSpPr>
            <a:spLocks noGrp="1" noChangeArrowheads="1"/>
          </p:cNvSpPr>
          <p:nvPr>
            <p:ph type="title" idx="4294967295"/>
          </p:nvPr>
        </p:nvSpPr>
        <p:spPr bwMode="auto">
          <a:xfrm>
            <a:off x="2362200" y="304800"/>
            <a:ext cx="7543800" cy="1219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sz="4200">
                <a:solidFill>
                  <a:srgbClr val="3E4D9A"/>
                </a:solidFill>
              </a:rPr>
              <a:t>Pain Experience</a:t>
            </a:r>
          </a:p>
        </p:txBody>
      </p:sp>
      <p:sp>
        <p:nvSpPr>
          <p:cNvPr id="19460" name="Text Box 3"/>
          <p:cNvSpPr txBox="1">
            <a:spLocks noChangeArrowheads="1"/>
          </p:cNvSpPr>
          <p:nvPr/>
        </p:nvSpPr>
        <p:spPr bwMode="auto">
          <a:xfrm>
            <a:off x="5611814" y="1790700"/>
            <a:ext cx="10531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Sensory</a:t>
            </a:r>
          </a:p>
        </p:txBody>
      </p:sp>
      <p:sp>
        <p:nvSpPr>
          <p:cNvPr id="19461" name="Text Box 4"/>
          <p:cNvSpPr txBox="1">
            <a:spLocks noChangeArrowheads="1"/>
          </p:cNvSpPr>
          <p:nvPr/>
        </p:nvSpPr>
        <p:spPr bwMode="auto">
          <a:xfrm>
            <a:off x="7543801" y="2528889"/>
            <a:ext cx="1262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Emotional</a:t>
            </a:r>
          </a:p>
        </p:txBody>
      </p:sp>
      <p:sp>
        <p:nvSpPr>
          <p:cNvPr id="19462" name="Text Box 5"/>
          <p:cNvSpPr txBox="1">
            <a:spLocks noChangeArrowheads="1"/>
          </p:cNvSpPr>
          <p:nvPr/>
        </p:nvSpPr>
        <p:spPr bwMode="auto">
          <a:xfrm>
            <a:off x="3274217" y="2535240"/>
            <a:ext cx="1076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Spiritual</a:t>
            </a:r>
          </a:p>
        </p:txBody>
      </p:sp>
      <p:sp>
        <p:nvSpPr>
          <p:cNvPr id="19463" name="Text Box 6"/>
          <p:cNvSpPr txBox="1">
            <a:spLocks noChangeArrowheads="1"/>
          </p:cNvSpPr>
          <p:nvPr/>
        </p:nvSpPr>
        <p:spPr bwMode="auto">
          <a:xfrm>
            <a:off x="7662861" y="4183063"/>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Behavioral</a:t>
            </a:r>
          </a:p>
        </p:txBody>
      </p:sp>
      <p:sp>
        <p:nvSpPr>
          <p:cNvPr id="19464" name="Text Box 7"/>
          <p:cNvSpPr txBox="1">
            <a:spLocks noChangeArrowheads="1"/>
          </p:cNvSpPr>
          <p:nvPr/>
        </p:nvSpPr>
        <p:spPr bwMode="auto">
          <a:xfrm>
            <a:off x="5149918" y="5200590"/>
            <a:ext cx="1671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Socio-Cultural</a:t>
            </a:r>
          </a:p>
        </p:txBody>
      </p:sp>
      <p:sp>
        <p:nvSpPr>
          <p:cNvPr id="19465" name="Text Box 8"/>
          <p:cNvSpPr txBox="1">
            <a:spLocks noChangeArrowheads="1"/>
          </p:cNvSpPr>
          <p:nvPr/>
        </p:nvSpPr>
        <p:spPr bwMode="auto">
          <a:xfrm>
            <a:off x="3359945" y="4183063"/>
            <a:ext cx="1320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Cognitive</a:t>
            </a:r>
          </a:p>
        </p:txBody>
      </p:sp>
      <p:pic>
        <p:nvPicPr>
          <p:cNvPr id="254985" name="Picture 9" descr="Pain Bio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350" y="234950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stretch>
            <a:fillRect/>
          </a:stretch>
        </p:blipFill>
        <p:spPr>
          <a:xfrm>
            <a:off x="377744" y="6364716"/>
            <a:ext cx="3869404" cy="157254"/>
          </a:xfrm>
          <a:prstGeom prst="rect">
            <a:avLst/>
          </a:prstGeom>
        </p:spPr>
      </p:pic>
    </p:spTree>
    <p:extLst>
      <p:ext uri="{BB962C8B-B14F-4D97-AF65-F5344CB8AC3E}">
        <p14:creationId xmlns:p14="http://schemas.microsoft.com/office/powerpoint/2010/main" val="12919203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54985"/>
                                        </p:tgtEl>
                                        <p:attrNameLst>
                                          <p:attrName>style.visibility</p:attrName>
                                        </p:attrNameLst>
                                      </p:cBhvr>
                                      <p:to>
                                        <p:strVal val="visible"/>
                                      </p:to>
                                    </p:set>
                                    <p:animEffect transition="in" filter="fade">
                                      <p:cBhvr>
                                        <p:cTn id="7" dur="2000"/>
                                        <p:tgtEl>
                                          <p:spTgt spid="254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4" descr="Pain Bio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2350" y="235585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7026" name="Picture 2" descr="Pain Bio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350" y="235585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7027" name="Picture 3" descr="Pain Bio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2350" y="2355850"/>
            <a:ext cx="2527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1" name="Group 13"/>
          <p:cNvGrpSpPr>
            <a:grpSpLocks noChangeAspect="1"/>
          </p:cNvGrpSpPr>
          <p:nvPr/>
        </p:nvGrpSpPr>
        <p:grpSpPr bwMode="auto">
          <a:xfrm>
            <a:off x="3644900" y="2174876"/>
            <a:ext cx="5588000" cy="3997325"/>
            <a:chOff x="1336" y="1198"/>
            <a:chExt cx="3520" cy="2518"/>
          </a:xfrm>
        </p:grpSpPr>
        <p:sp>
          <p:nvSpPr>
            <p:cNvPr id="19469" name="AutoShape 12"/>
            <p:cNvSpPr>
              <a:spLocks noChangeAspect="1" noChangeArrowheads="1" noTextEdit="1"/>
            </p:cNvSpPr>
            <p:nvPr/>
          </p:nvSpPr>
          <p:spPr bwMode="auto">
            <a:xfrm>
              <a:off x="1336" y="1198"/>
              <a:ext cx="3520"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grpSp>
      <p:sp>
        <p:nvSpPr>
          <p:cNvPr id="19462" name="Rectangle 4"/>
          <p:cNvSpPr>
            <a:spLocks noGrp="1" noChangeArrowheads="1"/>
          </p:cNvSpPr>
          <p:nvPr>
            <p:ph type="title" idx="4294967295"/>
          </p:nvPr>
        </p:nvSpPr>
        <p:spPr bwMode="auto">
          <a:xfrm>
            <a:off x="2324100" y="304800"/>
            <a:ext cx="7543800" cy="1219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sz="4200">
                <a:solidFill>
                  <a:srgbClr val="3E4D9A"/>
                </a:solidFill>
              </a:rPr>
              <a:t>Pain Experience</a:t>
            </a:r>
          </a:p>
        </p:txBody>
      </p:sp>
      <p:sp>
        <p:nvSpPr>
          <p:cNvPr id="20487" name="Text Box 6"/>
          <p:cNvSpPr txBox="1">
            <a:spLocks noChangeArrowheads="1"/>
          </p:cNvSpPr>
          <p:nvPr/>
        </p:nvSpPr>
        <p:spPr bwMode="auto">
          <a:xfrm>
            <a:off x="5611814" y="1797050"/>
            <a:ext cx="10531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Sensory</a:t>
            </a:r>
          </a:p>
        </p:txBody>
      </p:sp>
      <p:sp>
        <p:nvSpPr>
          <p:cNvPr id="20488" name="Text Box 7"/>
          <p:cNvSpPr txBox="1">
            <a:spLocks noChangeArrowheads="1"/>
          </p:cNvSpPr>
          <p:nvPr/>
        </p:nvSpPr>
        <p:spPr bwMode="auto">
          <a:xfrm>
            <a:off x="7543801" y="2535239"/>
            <a:ext cx="1262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Emotional</a:t>
            </a:r>
          </a:p>
        </p:txBody>
      </p:sp>
      <p:sp>
        <p:nvSpPr>
          <p:cNvPr id="20489" name="Text Box 8"/>
          <p:cNvSpPr txBox="1">
            <a:spLocks noChangeArrowheads="1"/>
          </p:cNvSpPr>
          <p:nvPr/>
        </p:nvSpPr>
        <p:spPr bwMode="auto">
          <a:xfrm>
            <a:off x="3328989" y="2733676"/>
            <a:ext cx="1076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Spiritual</a:t>
            </a:r>
          </a:p>
        </p:txBody>
      </p:sp>
      <p:sp>
        <p:nvSpPr>
          <p:cNvPr id="20490" name="Text Box 9"/>
          <p:cNvSpPr txBox="1">
            <a:spLocks noChangeArrowheads="1"/>
          </p:cNvSpPr>
          <p:nvPr/>
        </p:nvSpPr>
        <p:spPr bwMode="auto">
          <a:xfrm>
            <a:off x="7507288" y="3985591"/>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Behavioral</a:t>
            </a:r>
          </a:p>
        </p:txBody>
      </p:sp>
      <p:sp>
        <p:nvSpPr>
          <p:cNvPr id="20491" name="Text Box 10"/>
          <p:cNvSpPr txBox="1">
            <a:spLocks noChangeArrowheads="1"/>
          </p:cNvSpPr>
          <p:nvPr/>
        </p:nvSpPr>
        <p:spPr bwMode="auto">
          <a:xfrm>
            <a:off x="5302549" y="5048250"/>
            <a:ext cx="1671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Socio-Cultural</a:t>
            </a:r>
          </a:p>
        </p:txBody>
      </p:sp>
      <p:sp>
        <p:nvSpPr>
          <p:cNvPr id="20492" name="Text Box 11"/>
          <p:cNvSpPr txBox="1">
            <a:spLocks noChangeArrowheads="1"/>
          </p:cNvSpPr>
          <p:nvPr/>
        </p:nvSpPr>
        <p:spPr bwMode="auto">
          <a:xfrm>
            <a:off x="3464994" y="4152321"/>
            <a:ext cx="1320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a:solidFill>
                  <a:schemeClr val="tx1"/>
                </a:solidFill>
                <a:latin typeface="Tahoma" charset="0"/>
                <a:ea typeface="ＭＳ Ｐゴシック" charset="0"/>
              </a:defRPr>
            </a:lvl1pPr>
            <a:lvl2pPr marL="742950" indent="-285750" eaLnBrk="0" hangingPunct="0">
              <a:defRPr>
                <a:solidFill>
                  <a:schemeClr val="tx1"/>
                </a:solidFill>
                <a:latin typeface="Tahoma" charset="0"/>
                <a:ea typeface="ＭＳ Ｐゴシック" charset="0"/>
              </a:defRPr>
            </a:lvl2pPr>
            <a:lvl3pPr marL="1143000" indent="-228600" eaLnBrk="0" hangingPunct="0">
              <a:defRPr>
                <a:solidFill>
                  <a:schemeClr val="tx1"/>
                </a:solidFill>
                <a:latin typeface="Tahoma" charset="0"/>
                <a:ea typeface="ＭＳ Ｐゴシック" charset="0"/>
              </a:defRPr>
            </a:lvl3pPr>
            <a:lvl4pPr marL="1600200" indent="-228600" eaLnBrk="0" hangingPunct="0">
              <a:defRPr>
                <a:solidFill>
                  <a:schemeClr val="tx1"/>
                </a:solidFill>
                <a:latin typeface="Tahoma" charset="0"/>
                <a:ea typeface="ＭＳ Ｐゴシック" charset="0"/>
              </a:defRPr>
            </a:lvl4pPr>
            <a:lvl5pPr marL="2057400" indent="-228600" eaLnBrk="0" hangingPunct="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eaLnBrk="1" hangingPunct="1">
              <a:defRPr/>
            </a:pPr>
            <a:r>
              <a:rPr lang="en-US" sz="2000" b="1" dirty="0">
                <a:latin typeface="Franklin Gothic Book" charset="0"/>
              </a:rPr>
              <a:t>Cognitive</a:t>
            </a:r>
          </a:p>
        </p:txBody>
      </p:sp>
      <p:pic>
        <p:nvPicPr>
          <p:cNvPr id="14" name="Picture 13"/>
          <p:cNvPicPr>
            <a:picLocks noChangeAspect="1"/>
          </p:cNvPicPr>
          <p:nvPr/>
        </p:nvPicPr>
        <p:blipFill>
          <a:blip r:embed="rId6"/>
          <a:stretch>
            <a:fillRect/>
          </a:stretch>
        </p:blipFill>
        <p:spPr>
          <a:xfrm>
            <a:off x="377744" y="6364716"/>
            <a:ext cx="3869404" cy="157254"/>
          </a:xfrm>
          <a:prstGeom prst="rect">
            <a:avLst/>
          </a:prstGeom>
        </p:spPr>
      </p:pic>
    </p:spTree>
    <p:extLst>
      <p:ext uri="{BB962C8B-B14F-4D97-AF65-F5344CB8AC3E}">
        <p14:creationId xmlns:p14="http://schemas.microsoft.com/office/powerpoint/2010/main" val="8962862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57026"/>
                                        </p:tgtEl>
                                        <p:attrNameLst>
                                          <p:attrName>style.visibility</p:attrName>
                                        </p:attrNameLst>
                                      </p:cBhvr>
                                      <p:to>
                                        <p:strVal val="visible"/>
                                      </p:to>
                                    </p:set>
                                    <p:animEffect transition="in" filter="fade">
                                      <p:cBhvr>
                                        <p:cTn id="7" dur="2000"/>
                                        <p:tgtEl>
                                          <p:spTgt spid="257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7027"/>
                                        </p:tgtEl>
                                        <p:attrNameLst>
                                          <p:attrName>style.visibility</p:attrName>
                                        </p:attrNameLst>
                                      </p:cBhvr>
                                      <p:to>
                                        <p:strVal val="visible"/>
                                      </p:to>
                                    </p:set>
                                    <p:animEffect transition="in" filter="fade">
                                      <p:cBhvr>
                                        <p:cTn id="12" dur="2000"/>
                                        <p:tgtEl>
                                          <p:spTgt spid="257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335" y="68718"/>
            <a:ext cx="10058400" cy="1609344"/>
          </a:xfrm>
        </p:spPr>
        <p:txBody>
          <a:bodyPr/>
          <a:lstStyle/>
          <a:p>
            <a:r>
              <a:rPr lang="en-US" dirty="0" smtClean="0"/>
              <a:t>Post Operative Pain</a:t>
            </a:r>
            <a:endParaRPr lang="en-CA" dirty="0"/>
          </a:p>
        </p:txBody>
      </p:sp>
      <p:sp>
        <p:nvSpPr>
          <p:cNvPr id="3" name="Content Placeholder 2"/>
          <p:cNvSpPr>
            <a:spLocks noGrp="1"/>
          </p:cNvSpPr>
          <p:nvPr>
            <p:ph idx="1"/>
          </p:nvPr>
        </p:nvSpPr>
        <p:spPr>
          <a:xfrm>
            <a:off x="890335" y="1574053"/>
            <a:ext cx="10058400" cy="4050792"/>
          </a:xfrm>
        </p:spPr>
        <p:txBody>
          <a:bodyPr/>
          <a:lstStyle/>
          <a:p>
            <a:r>
              <a:rPr lang="en-US" sz="2600" dirty="0" smtClean="0"/>
              <a:t>Over 80% of people report post operative pain</a:t>
            </a:r>
            <a:r>
              <a:rPr lang="en-US" sz="2600" baseline="30000" dirty="0" smtClean="0"/>
              <a:t>2</a:t>
            </a:r>
          </a:p>
          <a:p>
            <a:pPr lvl="1"/>
            <a:r>
              <a:rPr lang="en-US" sz="2400" dirty="0" smtClean="0"/>
              <a:t> 75% of those reported moderate-extreme during the immediate post op period</a:t>
            </a:r>
            <a:r>
              <a:rPr lang="en-US" sz="2400" baseline="30000" dirty="0" smtClean="0"/>
              <a:t>2</a:t>
            </a:r>
          </a:p>
          <a:p>
            <a:r>
              <a:rPr lang="en-US" sz="2600" dirty="0" smtClean="0"/>
              <a:t>Post operative pain is a significant concern for patients</a:t>
            </a:r>
            <a:r>
              <a:rPr lang="en-US" sz="2600" baseline="30000" dirty="0" smtClean="0"/>
              <a:t>1</a:t>
            </a:r>
            <a:r>
              <a:rPr lang="en-US" sz="2600" dirty="0" smtClean="0"/>
              <a:t> </a:t>
            </a:r>
            <a:endParaRPr lang="en-US" dirty="0" smtClean="0"/>
          </a:p>
          <a:p>
            <a:r>
              <a:rPr lang="en-US" sz="2600" dirty="0"/>
              <a:t>Unmanaged post operative pain is associated with</a:t>
            </a:r>
            <a:r>
              <a:rPr lang="en-US" sz="2600" baseline="30000" dirty="0"/>
              <a:t>1,2,3</a:t>
            </a:r>
            <a:r>
              <a:rPr lang="en-US" sz="2600" dirty="0" smtClean="0"/>
              <a:t>:</a:t>
            </a:r>
          </a:p>
          <a:p>
            <a:pPr lvl="1"/>
            <a:r>
              <a:rPr lang="en-US" sz="2400" dirty="0" smtClean="0"/>
              <a:t>Increased LOS</a:t>
            </a:r>
          </a:p>
          <a:p>
            <a:pPr lvl="1"/>
            <a:r>
              <a:rPr lang="en-US" sz="2400" dirty="0" smtClean="0">
                <a:sym typeface="APLPLUS" panose="05000009000000000000" pitchFamily="49" charset="2"/>
              </a:rPr>
              <a:t>morbidity and mortality</a:t>
            </a:r>
          </a:p>
          <a:p>
            <a:pPr lvl="1"/>
            <a:r>
              <a:rPr lang="en-US" sz="2400" dirty="0"/>
              <a:t>Delayed recovery</a:t>
            </a:r>
          </a:p>
          <a:p>
            <a:pPr marL="274320" lvl="1" indent="0">
              <a:buNone/>
            </a:pPr>
            <a:endParaRPr lang="en-US" sz="2400" dirty="0" smtClean="0">
              <a:sym typeface="APLPLUS" panose="05000009000000000000" pitchFamily="49" charset="2"/>
            </a:endParaRPr>
          </a:p>
          <a:p>
            <a:pPr lvl="1"/>
            <a:endParaRPr lang="en-US" sz="2400" dirty="0"/>
          </a:p>
          <a:p>
            <a:pPr lvl="2"/>
            <a:endParaRPr lang="en-US" dirty="0" smtClean="0"/>
          </a:p>
          <a:p>
            <a:pPr lvl="2"/>
            <a:endParaRPr lang="en-US" dirty="0" smtClean="0"/>
          </a:p>
          <a:p>
            <a:pPr marL="274320" lvl="1" indent="0">
              <a:buNone/>
            </a:pPr>
            <a:endParaRPr lang="en-CA" dirty="0"/>
          </a:p>
        </p:txBody>
      </p:sp>
      <p:sp>
        <p:nvSpPr>
          <p:cNvPr id="4" name="TextBox 3"/>
          <p:cNvSpPr txBox="1"/>
          <p:nvPr/>
        </p:nvSpPr>
        <p:spPr>
          <a:xfrm>
            <a:off x="360946" y="6172200"/>
            <a:ext cx="11117179" cy="646331"/>
          </a:xfrm>
          <a:prstGeom prst="rect">
            <a:avLst/>
          </a:prstGeom>
          <a:noFill/>
        </p:spPr>
        <p:txBody>
          <a:bodyPr wrap="square" rtlCol="0">
            <a:spAutoFit/>
          </a:bodyPr>
          <a:lstStyle/>
          <a:p>
            <a:pPr marL="228600" indent="-228600">
              <a:buAutoNum type="arabicPeriod"/>
            </a:pPr>
            <a:r>
              <a:rPr lang="en-US" sz="1200" dirty="0" smtClean="0"/>
              <a:t>Mazda, Y, </a:t>
            </a:r>
            <a:r>
              <a:rPr lang="en-US" sz="1200" dirty="0" err="1" smtClean="0"/>
              <a:t>Jadin</a:t>
            </a:r>
            <a:r>
              <a:rPr lang="en-US" sz="1200" dirty="0" smtClean="0"/>
              <a:t>, S., Khan, J. (2021).  Postoperative Pain Management. </a:t>
            </a:r>
            <a:r>
              <a:rPr lang="en-US" sz="1200" i="1" dirty="0" smtClean="0"/>
              <a:t>Canadian Journal of General Internal Medicine, 16, (1) </a:t>
            </a:r>
          </a:p>
          <a:p>
            <a:pPr marL="228600" indent="-228600">
              <a:buAutoNum type="arabicPeriod"/>
            </a:pPr>
            <a:r>
              <a:rPr lang="en-US" sz="1200" dirty="0" err="1" smtClean="0"/>
              <a:t>Gan</a:t>
            </a:r>
            <a:r>
              <a:rPr lang="en-US" sz="1200" dirty="0" smtClean="0"/>
              <a:t>, T., (2017). Poorly controlled postoperative pain: prevalence, consequences and prevention.  </a:t>
            </a:r>
            <a:r>
              <a:rPr lang="en-US" sz="1200" i="1" dirty="0" smtClean="0"/>
              <a:t>Journal of Pain Research</a:t>
            </a:r>
            <a:r>
              <a:rPr lang="en-US" sz="1200" dirty="0" smtClean="0"/>
              <a:t>, 10, 2287-2298.</a:t>
            </a:r>
          </a:p>
          <a:p>
            <a:pPr marL="228600" indent="-228600">
              <a:buAutoNum type="arabicPeriod"/>
            </a:pPr>
            <a:r>
              <a:rPr lang="en-US" sz="1200" dirty="0" smtClean="0"/>
              <a:t>Fetcher, D., </a:t>
            </a:r>
            <a:r>
              <a:rPr lang="en-US" sz="1200" dirty="0" err="1" smtClean="0"/>
              <a:t>Stamer</a:t>
            </a:r>
            <a:r>
              <a:rPr lang="en-US" sz="1200" dirty="0" smtClean="0"/>
              <a:t>, U, et al, (2015). Chronic postsurgical pain in Europe</a:t>
            </a:r>
            <a:r>
              <a:rPr lang="en-US" sz="1200" i="1" dirty="0" smtClean="0"/>
              <a:t>.  European Journal of Anesthesiology</a:t>
            </a:r>
            <a:r>
              <a:rPr lang="en-US" sz="1200" dirty="0" smtClean="0"/>
              <a:t>, 32,725-734.  </a:t>
            </a:r>
            <a:endParaRPr lang="en-CA" sz="1200" dirty="0"/>
          </a:p>
        </p:txBody>
      </p:sp>
    </p:spTree>
    <p:extLst>
      <p:ext uri="{BB962C8B-B14F-4D97-AF65-F5344CB8AC3E}">
        <p14:creationId xmlns:p14="http://schemas.microsoft.com/office/powerpoint/2010/main" val="4212388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4925" y="1536125"/>
            <a:ext cx="10058400" cy="4385411"/>
          </a:xfrm>
        </p:spPr>
        <p:txBody>
          <a:bodyPr>
            <a:normAutofit/>
          </a:bodyPr>
          <a:lstStyle/>
          <a:p>
            <a:r>
              <a:rPr lang="en-US" sz="2600" dirty="0" err="1" smtClean="0"/>
              <a:t>Con’t</a:t>
            </a:r>
            <a:r>
              <a:rPr lang="en-US" dirty="0" smtClean="0"/>
              <a:t>:</a:t>
            </a:r>
            <a:endParaRPr lang="en-US" dirty="0"/>
          </a:p>
          <a:p>
            <a:pPr lvl="1"/>
            <a:r>
              <a:rPr lang="en-US" sz="2400" dirty="0" smtClean="0"/>
              <a:t>Poor physical </a:t>
            </a:r>
            <a:r>
              <a:rPr lang="en-US" sz="2400" dirty="0"/>
              <a:t>function and quality of life</a:t>
            </a:r>
          </a:p>
          <a:p>
            <a:pPr lvl="1"/>
            <a:r>
              <a:rPr lang="en-US" sz="2400" dirty="0" smtClean="0"/>
              <a:t>Prolonged </a:t>
            </a:r>
            <a:r>
              <a:rPr lang="en-US" sz="2400" dirty="0"/>
              <a:t>opioid use during and after </a:t>
            </a:r>
            <a:r>
              <a:rPr lang="en-US" sz="2400" dirty="0" smtClean="0"/>
              <a:t>hospitalization</a:t>
            </a:r>
          </a:p>
          <a:p>
            <a:pPr lvl="1"/>
            <a:r>
              <a:rPr lang="en-US" sz="2400" dirty="0" smtClean="0"/>
              <a:t>Repeat hospital admissions</a:t>
            </a:r>
            <a:endParaRPr lang="en-US" sz="2400" dirty="0"/>
          </a:p>
          <a:p>
            <a:pPr lvl="1"/>
            <a:r>
              <a:rPr lang="en-US" sz="2400" dirty="0"/>
              <a:t>Increased risk of persistent (chronic) post surgical pain</a:t>
            </a:r>
          </a:p>
          <a:p>
            <a:pPr lvl="2"/>
            <a:r>
              <a:rPr lang="en-US" sz="2200" dirty="0"/>
              <a:t>The percentage of time in severe pain during the first 24 h after surgery identified as a new risk factor </a:t>
            </a:r>
            <a:r>
              <a:rPr lang="en-US" sz="2200" baseline="30000" dirty="0"/>
              <a:t>2</a:t>
            </a:r>
          </a:p>
          <a:p>
            <a:pPr lvl="3"/>
            <a:r>
              <a:rPr lang="en-US" sz="2200" dirty="0"/>
              <a:t>Each 10% increase in percentage of time in severe pain after surgery was associated with a 30% increase in incidence of chronic post surgical pain</a:t>
            </a:r>
            <a:r>
              <a:rPr lang="en-US" sz="2200" baseline="30000" dirty="0"/>
              <a:t>3</a:t>
            </a:r>
            <a:endParaRPr lang="en-US" sz="2200" dirty="0"/>
          </a:p>
          <a:p>
            <a:endParaRPr lang="en-CA" dirty="0"/>
          </a:p>
        </p:txBody>
      </p:sp>
      <p:sp>
        <p:nvSpPr>
          <p:cNvPr id="4" name="Title 1"/>
          <p:cNvSpPr>
            <a:spLocks noGrp="1"/>
          </p:cNvSpPr>
          <p:nvPr>
            <p:ph type="title"/>
          </p:nvPr>
        </p:nvSpPr>
        <p:spPr>
          <a:xfrm>
            <a:off x="890335" y="68718"/>
            <a:ext cx="10058400" cy="1216743"/>
          </a:xfrm>
        </p:spPr>
        <p:txBody>
          <a:bodyPr/>
          <a:lstStyle/>
          <a:p>
            <a:r>
              <a:rPr lang="en-US" dirty="0" smtClean="0"/>
              <a:t>Post Operative Pain</a:t>
            </a:r>
            <a:endParaRPr lang="en-CA" dirty="0"/>
          </a:p>
        </p:txBody>
      </p:sp>
      <p:sp>
        <p:nvSpPr>
          <p:cNvPr id="5" name="TextBox 4"/>
          <p:cNvSpPr txBox="1"/>
          <p:nvPr/>
        </p:nvSpPr>
        <p:spPr>
          <a:xfrm>
            <a:off x="360946" y="6172200"/>
            <a:ext cx="11117179" cy="646331"/>
          </a:xfrm>
          <a:prstGeom prst="rect">
            <a:avLst/>
          </a:prstGeom>
          <a:noFill/>
        </p:spPr>
        <p:txBody>
          <a:bodyPr wrap="square" rtlCol="0">
            <a:spAutoFit/>
          </a:bodyPr>
          <a:lstStyle/>
          <a:p>
            <a:pPr marL="228600" indent="-228600">
              <a:buAutoNum type="arabicPeriod"/>
            </a:pPr>
            <a:r>
              <a:rPr lang="en-US" sz="1200" dirty="0" smtClean="0"/>
              <a:t>Mazda, Y, </a:t>
            </a:r>
            <a:r>
              <a:rPr lang="en-US" sz="1200" dirty="0" err="1" smtClean="0"/>
              <a:t>Jadin</a:t>
            </a:r>
            <a:r>
              <a:rPr lang="en-US" sz="1200" dirty="0" smtClean="0"/>
              <a:t>, S., Khan, J. (2021).  Postoperative Pain Management. </a:t>
            </a:r>
            <a:r>
              <a:rPr lang="en-US" sz="1200" i="1" dirty="0" smtClean="0"/>
              <a:t>Canadian Journal of General Internal Medicine, 16, (1) </a:t>
            </a:r>
          </a:p>
          <a:p>
            <a:pPr marL="228600" indent="-228600">
              <a:buAutoNum type="arabicPeriod"/>
            </a:pPr>
            <a:r>
              <a:rPr lang="en-US" sz="1200" dirty="0" err="1" smtClean="0"/>
              <a:t>Gan</a:t>
            </a:r>
            <a:r>
              <a:rPr lang="en-US" sz="1200" dirty="0" smtClean="0"/>
              <a:t>, T., (2017). Poorly controlled postoperative pain: prevalence, consequences and prevention.  </a:t>
            </a:r>
            <a:r>
              <a:rPr lang="en-US" sz="1200" i="1" dirty="0" smtClean="0"/>
              <a:t>Journal of Pain Research</a:t>
            </a:r>
            <a:r>
              <a:rPr lang="en-US" sz="1200" dirty="0" smtClean="0"/>
              <a:t>, 10, 2287-2298.</a:t>
            </a:r>
          </a:p>
          <a:p>
            <a:pPr marL="228600" indent="-228600">
              <a:buAutoNum type="arabicPeriod"/>
            </a:pPr>
            <a:r>
              <a:rPr lang="en-US" sz="1200" dirty="0" smtClean="0"/>
              <a:t>Fetcher, D., </a:t>
            </a:r>
            <a:r>
              <a:rPr lang="en-US" sz="1200" dirty="0" err="1" smtClean="0"/>
              <a:t>Stamer</a:t>
            </a:r>
            <a:r>
              <a:rPr lang="en-US" sz="1200" dirty="0" smtClean="0"/>
              <a:t>, U, et al, (2015). Chronic postsurgical pain in Europe</a:t>
            </a:r>
            <a:r>
              <a:rPr lang="en-US" sz="1200" i="1" dirty="0" smtClean="0"/>
              <a:t>.  European Journal of Anesthesiology</a:t>
            </a:r>
            <a:r>
              <a:rPr lang="en-US" sz="1200" dirty="0" smtClean="0"/>
              <a:t>, 32,725-734.  </a:t>
            </a:r>
            <a:endParaRPr lang="en-CA" sz="1200" dirty="0"/>
          </a:p>
        </p:txBody>
      </p:sp>
    </p:spTree>
    <p:extLst>
      <p:ext uri="{BB962C8B-B14F-4D97-AF65-F5344CB8AC3E}">
        <p14:creationId xmlns:p14="http://schemas.microsoft.com/office/powerpoint/2010/main" val="670512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Chronic </a:t>
            </a:r>
            <a:r>
              <a:rPr lang="en-US" dirty="0"/>
              <a:t>P</a:t>
            </a:r>
            <a:r>
              <a:rPr lang="en-US" dirty="0" smtClean="0"/>
              <a:t>ost </a:t>
            </a:r>
            <a:r>
              <a:rPr lang="en-US" dirty="0"/>
              <a:t>S</a:t>
            </a:r>
            <a:r>
              <a:rPr lang="en-US" dirty="0" smtClean="0"/>
              <a:t>urgical </a:t>
            </a:r>
            <a:r>
              <a:rPr lang="en-US" dirty="0"/>
              <a:t>P</a:t>
            </a:r>
            <a:r>
              <a:rPr lang="en-US" dirty="0" smtClean="0"/>
              <a:t>ain (CPSP) – updated 2019 </a:t>
            </a:r>
            <a:endParaRPr lang="en-CA" dirty="0"/>
          </a:p>
        </p:txBody>
      </p:sp>
      <p:sp>
        <p:nvSpPr>
          <p:cNvPr id="3" name="Content Placeholder 2"/>
          <p:cNvSpPr>
            <a:spLocks noGrp="1"/>
          </p:cNvSpPr>
          <p:nvPr>
            <p:ph idx="1"/>
          </p:nvPr>
        </p:nvSpPr>
        <p:spPr>
          <a:xfrm>
            <a:off x="1310002" y="2939753"/>
            <a:ext cx="10058400" cy="2440629"/>
          </a:xfrm>
        </p:spPr>
        <p:txBody>
          <a:bodyPr>
            <a:normAutofit/>
          </a:bodyPr>
          <a:lstStyle/>
          <a:p>
            <a:pPr marL="0" indent="0">
              <a:buNone/>
            </a:pPr>
            <a:r>
              <a:rPr lang="en-US" sz="2600" i="1" dirty="0" smtClean="0"/>
              <a:t>“Chronic postsurgical or posttraumatic pain is pain that develops or increases in intensity after a surgical procedure or a tissue injury and persists beyond the healing process, </a:t>
            </a:r>
            <a:r>
              <a:rPr lang="en-US" sz="2600" i="1" dirty="0" err="1" smtClean="0"/>
              <a:t>ie</a:t>
            </a:r>
            <a:r>
              <a:rPr lang="en-US" sz="2600" i="1" dirty="0" smtClean="0"/>
              <a:t>, at least 3 months after the initiating event.”</a:t>
            </a:r>
            <a:r>
              <a:rPr lang="en-US" sz="2600" i="1" baseline="30000" dirty="0" smtClean="0"/>
              <a:t>1</a:t>
            </a:r>
            <a:r>
              <a:rPr lang="en-US" sz="2600" i="1" dirty="0" smtClean="0"/>
              <a:t> </a:t>
            </a:r>
          </a:p>
          <a:p>
            <a:endParaRPr lang="en-US" sz="2600" i="1" dirty="0"/>
          </a:p>
          <a:p>
            <a:endParaRPr lang="en-CA" sz="2600" i="1" dirty="0"/>
          </a:p>
        </p:txBody>
      </p:sp>
      <p:sp>
        <p:nvSpPr>
          <p:cNvPr id="4" name="TextBox 3"/>
          <p:cNvSpPr txBox="1"/>
          <p:nvPr/>
        </p:nvSpPr>
        <p:spPr>
          <a:xfrm>
            <a:off x="1124471" y="5967391"/>
            <a:ext cx="9949153" cy="276999"/>
          </a:xfrm>
          <a:prstGeom prst="rect">
            <a:avLst/>
          </a:prstGeom>
          <a:noFill/>
        </p:spPr>
        <p:txBody>
          <a:bodyPr wrap="square" rtlCol="0">
            <a:spAutoFit/>
          </a:bodyPr>
          <a:lstStyle/>
          <a:p>
            <a:r>
              <a:rPr lang="en-US" sz="1200" dirty="0" smtClean="0"/>
              <a:t>1. </a:t>
            </a:r>
            <a:r>
              <a:rPr lang="en-US" sz="1200" dirty="0" err="1" smtClean="0"/>
              <a:t>Schug</a:t>
            </a:r>
            <a:r>
              <a:rPr lang="en-US" sz="1200" dirty="0" smtClean="0"/>
              <a:t>, S., et. al.(2019).  The IASP classification of chronic pain for ICD-11:  Chronic postsurgical or posttraumatic pain.  </a:t>
            </a:r>
            <a:r>
              <a:rPr lang="en-US" sz="1200" i="1" dirty="0" smtClean="0"/>
              <a:t>Pain, 160, 1</a:t>
            </a:r>
            <a:endParaRPr lang="en-CA" sz="1200" i="1" dirty="0"/>
          </a:p>
        </p:txBody>
      </p:sp>
    </p:spTree>
    <p:extLst>
      <p:ext uri="{BB962C8B-B14F-4D97-AF65-F5344CB8AC3E}">
        <p14:creationId xmlns:p14="http://schemas.microsoft.com/office/powerpoint/2010/main" val="3442464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1750" y="-431214"/>
            <a:ext cx="3200400" cy="1737360"/>
          </a:xfrm>
        </p:spPr>
        <p:txBody>
          <a:bodyPr/>
          <a:lstStyle/>
          <a:p>
            <a:r>
              <a:rPr lang="en-US" dirty="0" smtClean="0"/>
              <a:t>Incidence of CPSP</a:t>
            </a:r>
            <a:endParaRPr lang="en-CA" dirty="0"/>
          </a:p>
        </p:txBody>
      </p:sp>
      <p:sp>
        <p:nvSpPr>
          <p:cNvPr id="5" name="Text Placeholder 4"/>
          <p:cNvSpPr>
            <a:spLocks noGrp="1"/>
          </p:cNvSpPr>
          <p:nvPr>
            <p:ph type="body" sz="half" idx="2"/>
          </p:nvPr>
        </p:nvSpPr>
        <p:spPr>
          <a:xfrm>
            <a:off x="8531750" y="1829581"/>
            <a:ext cx="3200400" cy="3291840"/>
          </a:xfrm>
        </p:spPr>
        <p:txBody>
          <a:bodyPr>
            <a:normAutofit/>
          </a:bodyPr>
          <a:lstStyle/>
          <a:p>
            <a:pPr marL="342900" indent="-342900">
              <a:buFont typeface="Arial" panose="020B0604020202020204" pitchFamily="34" charset="0"/>
              <a:buChar char="•"/>
            </a:pPr>
            <a:r>
              <a:rPr lang="en-US" sz="2000" dirty="0" smtClean="0"/>
              <a:t>2-10% have severe pain 6 months post surgery</a:t>
            </a:r>
            <a:r>
              <a:rPr lang="en-US" sz="2000" baseline="30000" dirty="0" smtClean="0"/>
              <a:t>2</a:t>
            </a:r>
          </a:p>
          <a:p>
            <a:pPr marL="342900" indent="-342900">
              <a:buFont typeface="Arial" panose="020B0604020202020204" pitchFamily="34" charset="0"/>
              <a:buChar char="•"/>
            </a:pPr>
            <a:r>
              <a:rPr lang="en-US" sz="2000" dirty="0" smtClean="0"/>
              <a:t>The rate of neuropathic pain is variable but can be high depending on the surgery</a:t>
            </a:r>
            <a:r>
              <a:rPr lang="en-US" sz="2000" baseline="30000" dirty="0" smtClean="0"/>
              <a:t>2</a:t>
            </a:r>
          </a:p>
        </p:txBody>
      </p:sp>
      <p:sp>
        <p:nvSpPr>
          <p:cNvPr id="10" name="TextBox 9"/>
          <p:cNvSpPr txBox="1"/>
          <p:nvPr/>
        </p:nvSpPr>
        <p:spPr>
          <a:xfrm>
            <a:off x="1069848" y="6211669"/>
            <a:ext cx="9949153" cy="646331"/>
          </a:xfrm>
          <a:prstGeom prst="rect">
            <a:avLst/>
          </a:prstGeom>
          <a:noFill/>
        </p:spPr>
        <p:txBody>
          <a:bodyPr wrap="square" rtlCol="0">
            <a:spAutoFit/>
          </a:bodyPr>
          <a:lstStyle/>
          <a:p>
            <a:pPr marL="228600" indent="-228600">
              <a:buFontTx/>
              <a:buAutoNum type="arabicPeriod"/>
            </a:pPr>
            <a:r>
              <a:rPr lang="en-US" sz="1200" dirty="0" err="1" smtClean="0"/>
              <a:t>Richebe</a:t>
            </a:r>
            <a:r>
              <a:rPr lang="en-US" sz="1200" dirty="0" smtClean="0"/>
              <a:t>, P, </a:t>
            </a:r>
            <a:r>
              <a:rPr lang="en-US" sz="1200" dirty="0" err="1" smtClean="0"/>
              <a:t>Capdevila</a:t>
            </a:r>
            <a:r>
              <a:rPr lang="en-US" sz="1200" dirty="0" smtClean="0"/>
              <a:t>, X., &amp; </a:t>
            </a:r>
            <a:r>
              <a:rPr lang="en-US" sz="1200" dirty="0" err="1" smtClean="0"/>
              <a:t>Rivat</a:t>
            </a:r>
            <a:r>
              <a:rPr lang="en-US" sz="1200" dirty="0" smtClean="0"/>
              <a:t>, C. (2018).  Persistent postsurgical pain:  Pathophysiology and preventative pharmacologic considerations.  </a:t>
            </a:r>
            <a:r>
              <a:rPr lang="en-US" sz="1200" i="1" dirty="0" smtClean="0"/>
              <a:t>Anesthesiology, V 129 (3)</a:t>
            </a:r>
          </a:p>
          <a:p>
            <a:pPr marL="228600" indent="-228600">
              <a:buFontTx/>
              <a:buAutoNum type="arabicPeriod"/>
            </a:pPr>
            <a:r>
              <a:rPr lang="en-US" sz="1200" i="1" dirty="0" err="1" smtClean="0"/>
              <a:t>Schug</a:t>
            </a:r>
            <a:r>
              <a:rPr lang="en-US" sz="1200" i="1" dirty="0" smtClean="0"/>
              <a:t>, S., et al. (2019).  The IASP classification of  </a:t>
            </a:r>
            <a:r>
              <a:rPr lang="en-US" sz="1200" i="1" dirty="0" err="1" smtClean="0"/>
              <a:t>hronic</a:t>
            </a:r>
            <a:r>
              <a:rPr lang="en-US" sz="1200" i="1" dirty="0" smtClean="0"/>
              <a:t> pain for ICD-11: chronic postsurgical or posttraumatic pain.  PAIN, 160, (1)</a:t>
            </a:r>
            <a:endParaRPr lang="en-US" sz="1200" i="1" dirty="0"/>
          </a:p>
        </p:txBody>
      </p:sp>
      <p:pic>
        <p:nvPicPr>
          <p:cNvPr id="3" name="Picture 2"/>
          <p:cNvPicPr>
            <a:picLocks noChangeAspect="1"/>
          </p:cNvPicPr>
          <p:nvPr/>
        </p:nvPicPr>
        <p:blipFill>
          <a:blip r:embed="rId3"/>
          <a:stretch>
            <a:fillRect/>
          </a:stretch>
        </p:blipFill>
        <p:spPr>
          <a:xfrm>
            <a:off x="421792" y="1492396"/>
            <a:ext cx="5915025" cy="3629025"/>
          </a:xfrm>
          <a:prstGeom prst="rect">
            <a:avLst/>
          </a:prstGeom>
        </p:spPr>
      </p:pic>
    </p:spTree>
    <p:extLst>
      <p:ext uri="{BB962C8B-B14F-4D97-AF65-F5344CB8AC3E}">
        <p14:creationId xmlns:p14="http://schemas.microsoft.com/office/powerpoint/2010/main" val="29509819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Persistent post operative opioid use</a:t>
            </a:r>
            <a:endParaRPr lang="en-CA" dirty="0"/>
          </a:p>
        </p:txBody>
      </p:sp>
      <p:sp>
        <p:nvSpPr>
          <p:cNvPr id="3" name="Content Placeholder 2"/>
          <p:cNvSpPr>
            <a:spLocks noGrp="1"/>
          </p:cNvSpPr>
          <p:nvPr>
            <p:ph idx="1"/>
          </p:nvPr>
        </p:nvSpPr>
        <p:spPr>
          <a:xfrm>
            <a:off x="1124471" y="2093976"/>
            <a:ext cx="10058400" cy="1010790"/>
          </a:xfrm>
        </p:spPr>
        <p:txBody>
          <a:bodyPr/>
          <a:lstStyle/>
          <a:p>
            <a:pPr marL="0" indent="0">
              <a:buNone/>
            </a:pPr>
            <a:r>
              <a:rPr lang="en-US" i="1" dirty="0" smtClean="0"/>
              <a:t>“patients taking any opioids prescribed for postoperative pain for longer than 90 days after surgery.”</a:t>
            </a:r>
            <a:r>
              <a:rPr lang="en-US" i="1" baseline="30000" dirty="0" smtClean="0"/>
              <a:t>1</a:t>
            </a:r>
            <a:r>
              <a:rPr lang="en-US" i="1" dirty="0" smtClean="0"/>
              <a:t> </a:t>
            </a:r>
          </a:p>
          <a:p>
            <a:endParaRPr lang="en-US" i="1" dirty="0"/>
          </a:p>
          <a:p>
            <a:endParaRPr lang="en-CA" i="1" dirty="0"/>
          </a:p>
        </p:txBody>
      </p:sp>
      <p:sp>
        <p:nvSpPr>
          <p:cNvPr id="4" name="TextBox 3"/>
          <p:cNvSpPr txBox="1"/>
          <p:nvPr/>
        </p:nvSpPr>
        <p:spPr>
          <a:xfrm>
            <a:off x="1124471" y="5967391"/>
            <a:ext cx="9949153" cy="830997"/>
          </a:xfrm>
          <a:prstGeom prst="rect">
            <a:avLst/>
          </a:prstGeom>
          <a:noFill/>
        </p:spPr>
        <p:txBody>
          <a:bodyPr wrap="square" rtlCol="0">
            <a:spAutoFit/>
          </a:bodyPr>
          <a:lstStyle/>
          <a:p>
            <a:pPr marL="228600" indent="-228600">
              <a:buFontTx/>
              <a:buAutoNum type="arabicPeriod"/>
            </a:pPr>
            <a:r>
              <a:rPr lang="en-US" sz="1200" dirty="0" smtClean="0"/>
              <a:t>Levy</a:t>
            </a:r>
            <a:r>
              <a:rPr lang="en-US" sz="1200" dirty="0"/>
              <a:t>, N., (et. Al. (2020).  An international multidisciplinary consensus statement on the prevention of opioid-related harm in adult surgical patients.  </a:t>
            </a:r>
            <a:r>
              <a:rPr lang="en-US" sz="1200" i="1" dirty="0" smtClean="0"/>
              <a:t>Anaesthesia 2020.</a:t>
            </a:r>
            <a:endParaRPr lang="en-US" sz="1200" i="1" dirty="0"/>
          </a:p>
          <a:p>
            <a:pPr marL="228600" indent="-228600">
              <a:buAutoNum type="arabicPeriod"/>
            </a:pPr>
            <a:endParaRPr lang="en-US" sz="1200" i="1" dirty="0" smtClean="0"/>
          </a:p>
          <a:p>
            <a:pPr marL="228600" indent="-228600">
              <a:buAutoNum type="arabicPeriod"/>
            </a:pPr>
            <a:endParaRPr lang="en-CA" sz="1200" i="1" dirty="0"/>
          </a:p>
        </p:txBody>
      </p:sp>
      <p:pic>
        <p:nvPicPr>
          <p:cNvPr id="6" name="Content Placeholder 3"/>
          <p:cNvPicPr>
            <a:picLocks noChangeAspect="1"/>
          </p:cNvPicPr>
          <p:nvPr/>
        </p:nvPicPr>
        <p:blipFill>
          <a:blip r:embed="rId3"/>
          <a:stretch>
            <a:fillRect/>
          </a:stretch>
        </p:blipFill>
        <p:spPr>
          <a:xfrm>
            <a:off x="6153671" y="2737276"/>
            <a:ext cx="5353050" cy="2219325"/>
          </a:xfrm>
          <a:prstGeom prst="rect">
            <a:avLst/>
          </a:prstGeom>
        </p:spPr>
      </p:pic>
    </p:spTree>
    <p:extLst>
      <p:ext uri="{BB962C8B-B14F-4D97-AF65-F5344CB8AC3E}">
        <p14:creationId xmlns:p14="http://schemas.microsoft.com/office/powerpoint/2010/main" val="3338134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Persistent post operative opioid use</a:t>
            </a:r>
            <a:endParaRPr lang="en-CA" dirty="0"/>
          </a:p>
        </p:txBody>
      </p:sp>
      <p:sp>
        <p:nvSpPr>
          <p:cNvPr id="3" name="Content Placeholder 2"/>
          <p:cNvSpPr>
            <a:spLocks noGrp="1"/>
          </p:cNvSpPr>
          <p:nvPr>
            <p:ph idx="1"/>
          </p:nvPr>
        </p:nvSpPr>
        <p:spPr/>
        <p:txBody>
          <a:bodyPr/>
          <a:lstStyle/>
          <a:p>
            <a:r>
              <a:rPr lang="en-US" sz="2600" dirty="0" smtClean="0"/>
              <a:t>CPSP is associated with persistent post operative opioid use</a:t>
            </a:r>
            <a:r>
              <a:rPr lang="en-US" sz="2600" baseline="30000" dirty="0" smtClean="0"/>
              <a:t>1,2,3</a:t>
            </a:r>
            <a:endParaRPr lang="en-US" sz="2600" dirty="0" smtClean="0"/>
          </a:p>
          <a:p>
            <a:r>
              <a:rPr lang="en-US" sz="2600" dirty="0" smtClean="0"/>
              <a:t>Persistent opioid use post surgery is associated with a decrease in quality of life, injury and cardiac events</a:t>
            </a:r>
            <a:r>
              <a:rPr lang="en-US" sz="2600" baseline="30000" dirty="0" smtClean="0"/>
              <a:t>1,2</a:t>
            </a:r>
          </a:p>
          <a:p>
            <a:r>
              <a:rPr lang="en-US" sz="2600" dirty="0" smtClean="0"/>
              <a:t>From April 2020-2021 in the USA there were 75,673 people who died of opioid overdose</a:t>
            </a:r>
            <a:r>
              <a:rPr lang="en-US" sz="2600" baseline="30000" dirty="0" smtClean="0"/>
              <a:t>2</a:t>
            </a:r>
          </a:p>
          <a:p>
            <a:pPr lvl="1"/>
            <a:r>
              <a:rPr lang="en-US" sz="2400" dirty="0" smtClean="0"/>
              <a:t>Nearly ¼ of these directly involved prescription opioids</a:t>
            </a:r>
            <a:r>
              <a:rPr lang="en-US" sz="2400" baseline="30000" dirty="0" smtClean="0"/>
              <a:t>2</a:t>
            </a:r>
          </a:p>
          <a:p>
            <a:pPr marL="0" indent="0">
              <a:buNone/>
            </a:pPr>
            <a:endParaRPr lang="en-US" baseline="30000" dirty="0" smtClean="0"/>
          </a:p>
        </p:txBody>
      </p:sp>
      <p:sp>
        <p:nvSpPr>
          <p:cNvPr id="4" name="TextBox 3"/>
          <p:cNvSpPr txBox="1"/>
          <p:nvPr/>
        </p:nvSpPr>
        <p:spPr>
          <a:xfrm>
            <a:off x="601579" y="5979694"/>
            <a:ext cx="11261558" cy="1015663"/>
          </a:xfrm>
          <a:prstGeom prst="rect">
            <a:avLst/>
          </a:prstGeom>
          <a:noFill/>
        </p:spPr>
        <p:txBody>
          <a:bodyPr wrap="square" rtlCol="0">
            <a:spAutoFit/>
          </a:bodyPr>
          <a:lstStyle/>
          <a:p>
            <a:pPr marL="228600" indent="-228600">
              <a:buAutoNum type="arabicPeriod"/>
            </a:pPr>
            <a:r>
              <a:rPr lang="en-US" sz="1200" dirty="0" smtClean="0"/>
              <a:t>Clarke, H, et. al. (2014).  Rates and risk factors for prolonged opioid use after major surgery: population based cohort study.  </a:t>
            </a:r>
            <a:r>
              <a:rPr lang="en-US" sz="1200" i="1" dirty="0" smtClean="0"/>
              <a:t>British Medical Journal, 348; </a:t>
            </a:r>
          </a:p>
          <a:p>
            <a:pPr marL="228600" indent="-228600">
              <a:buAutoNum type="arabicPeriod"/>
            </a:pPr>
            <a:r>
              <a:rPr lang="en-US" sz="1200" dirty="0" smtClean="0"/>
              <a:t>Larach, D, Hah, J. (2022).  Perioperative opioids, the opioid crisis, and the anesthesiologist.  </a:t>
            </a:r>
            <a:r>
              <a:rPr lang="en-US" sz="1200" i="1" dirty="0" smtClean="0"/>
              <a:t>Anesthesiology, V, 136</a:t>
            </a:r>
            <a:r>
              <a:rPr lang="en-US" sz="1200" dirty="0" smtClean="0"/>
              <a:t>.</a:t>
            </a:r>
          </a:p>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endParaRPr lang="en-CA" sz="1200" i="1" dirty="0"/>
          </a:p>
        </p:txBody>
      </p:sp>
    </p:spTree>
    <p:extLst>
      <p:ext uri="{BB962C8B-B14F-4D97-AF65-F5344CB8AC3E}">
        <p14:creationId xmlns:p14="http://schemas.microsoft.com/office/powerpoint/2010/main" val="1395746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Persistent post operative opioid use</a:t>
            </a:r>
            <a:endParaRPr lang="en-CA" dirty="0"/>
          </a:p>
        </p:txBody>
      </p:sp>
      <p:sp>
        <p:nvSpPr>
          <p:cNvPr id="3" name="Content Placeholder 2"/>
          <p:cNvSpPr>
            <a:spLocks noGrp="1"/>
          </p:cNvSpPr>
          <p:nvPr>
            <p:ph idx="1"/>
          </p:nvPr>
        </p:nvSpPr>
        <p:spPr/>
        <p:txBody>
          <a:bodyPr/>
          <a:lstStyle/>
          <a:p>
            <a:r>
              <a:rPr lang="en-US" sz="2600" dirty="0" smtClean="0"/>
              <a:t>~4-8% of </a:t>
            </a:r>
            <a:r>
              <a:rPr lang="en-US" sz="2600" dirty="0"/>
              <a:t>opioid naïve patients continue to take opioids more than 3 months after surgery</a:t>
            </a:r>
            <a:r>
              <a:rPr lang="en-US" sz="2600" baseline="30000" dirty="0"/>
              <a:t>3</a:t>
            </a:r>
          </a:p>
          <a:p>
            <a:pPr lvl="1"/>
            <a:r>
              <a:rPr lang="en-US" sz="2000" dirty="0"/>
              <a:t>1.35 million patients undergoing any type of in hospital surgery and found 2.2% still using opioids at 6 </a:t>
            </a:r>
            <a:r>
              <a:rPr lang="en-US" sz="2000" dirty="0" smtClean="0"/>
              <a:t>months</a:t>
            </a:r>
            <a:r>
              <a:rPr lang="en-US" sz="2000" baseline="30000" dirty="0" smtClean="0"/>
              <a:t>2 </a:t>
            </a:r>
            <a:r>
              <a:rPr lang="en-US" sz="2000" dirty="0" smtClean="0"/>
              <a:t>(~29,000 people)</a:t>
            </a:r>
            <a:endParaRPr lang="en-US" sz="2000" dirty="0"/>
          </a:p>
          <a:p>
            <a:pPr lvl="1"/>
            <a:r>
              <a:rPr lang="en-US" sz="2000" dirty="0"/>
              <a:t>4.3-8.3% continued opioids at 6 months for TKA, and hip </a:t>
            </a:r>
            <a:r>
              <a:rPr lang="en-US" sz="2000" dirty="0" err="1"/>
              <a:t>arthoroplasty</a:t>
            </a:r>
            <a:endParaRPr lang="en-US" sz="2000" dirty="0"/>
          </a:p>
          <a:p>
            <a:pPr lvl="2"/>
            <a:r>
              <a:rPr lang="en-US" sz="2000" dirty="0"/>
              <a:t>4.8% continued to fill opioid RX for common </a:t>
            </a:r>
            <a:r>
              <a:rPr lang="en-US" sz="2000" b="1" dirty="0"/>
              <a:t>pediatric</a:t>
            </a:r>
            <a:r>
              <a:rPr lang="en-US" sz="2000" dirty="0"/>
              <a:t> surgeries</a:t>
            </a:r>
            <a:r>
              <a:rPr lang="en-US" sz="2000" baseline="30000" dirty="0"/>
              <a:t>2</a:t>
            </a:r>
            <a:endParaRPr lang="en-US" sz="2000" dirty="0"/>
          </a:p>
          <a:p>
            <a:r>
              <a:rPr lang="en-US" sz="2600" dirty="0"/>
              <a:t>35-77% of people on opioids pre-op continue to take opioids for more than 3 </a:t>
            </a:r>
            <a:r>
              <a:rPr lang="en-US" sz="2600" dirty="0" smtClean="0"/>
              <a:t>months</a:t>
            </a:r>
            <a:r>
              <a:rPr lang="en-US" sz="2600" baseline="30000" dirty="0" smtClean="0"/>
              <a:t>3</a:t>
            </a:r>
          </a:p>
          <a:p>
            <a:pPr lvl="1"/>
            <a:endParaRPr lang="en-CA" dirty="0"/>
          </a:p>
          <a:p>
            <a:endParaRPr lang="en-CA" dirty="0"/>
          </a:p>
        </p:txBody>
      </p:sp>
      <p:sp>
        <p:nvSpPr>
          <p:cNvPr id="4" name="TextBox 3"/>
          <p:cNvSpPr txBox="1"/>
          <p:nvPr/>
        </p:nvSpPr>
        <p:spPr>
          <a:xfrm>
            <a:off x="601579" y="5979694"/>
            <a:ext cx="11261558" cy="1015663"/>
          </a:xfrm>
          <a:prstGeom prst="rect">
            <a:avLst/>
          </a:prstGeom>
          <a:noFill/>
        </p:spPr>
        <p:txBody>
          <a:bodyPr wrap="square" rtlCol="0">
            <a:spAutoFit/>
          </a:bodyPr>
          <a:lstStyle/>
          <a:p>
            <a:pPr marL="228600" indent="-228600">
              <a:buAutoNum type="arabicPeriod"/>
            </a:pPr>
            <a:r>
              <a:rPr lang="en-US" sz="1200" dirty="0" smtClean="0"/>
              <a:t>Clarke, H, et. al. (2014).  Rates and risk factors for prolonged opioid use after major surgery: population based cohort study.  </a:t>
            </a:r>
            <a:r>
              <a:rPr lang="en-US" sz="1200" i="1" dirty="0" smtClean="0"/>
              <a:t>British Medical Journal, 348; </a:t>
            </a:r>
          </a:p>
          <a:p>
            <a:pPr marL="228600" indent="-228600">
              <a:buAutoNum type="arabicPeriod"/>
            </a:pPr>
            <a:r>
              <a:rPr lang="en-US" sz="1200" dirty="0" smtClean="0"/>
              <a:t>Larach, D, Hah, J. (2022).  Perioperative opioids, the opioid crisis, and the anesthesiologist.  </a:t>
            </a:r>
            <a:r>
              <a:rPr lang="en-US" sz="1200" i="1" dirty="0" smtClean="0"/>
              <a:t>Anesthesiology, V, 136</a:t>
            </a:r>
            <a:r>
              <a:rPr lang="en-US" sz="1200" dirty="0" smtClean="0"/>
              <a:t>.</a:t>
            </a:r>
          </a:p>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endParaRPr lang="en-CA" sz="1200" i="1" dirty="0"/>
          </a:p>
        </p:txBody>
      </p:sp>
    </p:spTree>
    <p:extLst>
      <p:ext uri="{BB962C8B-B14F-4D97-AF65-F5344CB8AC3E}">
        <p14:creationId xmlns:p14="http://schemas.microsoft.com/office/powerpoint/2010/main" val="497835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Pre-operative risk factors</a:t>
            </a:r>
            <a:r>
              <a:rPr lang="en-US" sz="1800" b="0" baseline="60000" dirty="0" smtClean="0"/>
              <a:t>1,2</a:t>
            </a:r>
            <a:endParaRPr lang="en-CA" sz="1800" b="0" baseline="60000" dirty="0"/>
          </a:p>
        </p:txBody>
      </p:sp>
      <p:sp>
        <p:nvSpPr>
          <p:cNvPr id="3" name="Content Placeholder 2"/>
          <p:cNvSpPr>
            <a:spLocks noGrp="1"/>
          </p:cNvSpPr>
          <p:nvPr>
            <p:ph idx="1"/>
          </p:nvPr>
        </p:nvSpPr>
        <p:spPr>
          <a:xfrm>
            <a:off x="969640" y="1712828"/>
            <a:ext cx="10058400" cy="4266866"/>
          </a:xfrm>
        </p:spPr>
        <p:txBody>
          <a:bodyPr>
            <a:noAutofit/>
          </a:bodyPr>
          <a:lstStyle/>
          <a:p>
            <a:r>
              <a:rPr lang="en-US" sz="1800" dirty="0" smtClean="0"/>
              <a:t>Pre-operative opioid use</a:t>
            </a:r>
          </a:p>
          <a:p>
            <a:pPr lvl="1"/>
            <a:r>
              <a:rPr lang="en-US" dirty="0" smtClean="0"/>
              <a:t>Can be up to 10 times more likely to continue opioids long term than those opioid naïve</a:t>
            </a:r>
          </a:p>
          <a:p>
            <a:pPr lvl="1"/>
            <a:r>
              <a:rPr lang="en-US" dirty="0" smtClean="0"/>
              <a:t> Pre-op opioids </a:t>
            </a:r>
            <a:r>
              <a:rPr lang="en-US" dirty="0" err="1" smtClean="0"/>
              <a:t>assoc</a:t>
            </a:r>
            <a:r>
              <a:rPr lang="en-US" dirty="0" smtClean="0"/>
              <a:t> with perioperative mortality &amp;  morbidity, ? r/t opioid induced immunosuppression</a:t>
            </a:r>
            <a:r>
              <a:rPr lang="en-US" baseline="30000" dirty="0" smtClean="0"/>
              <a:t>3</a:t>
            </a:r>
            <a:r>
              <a:rPr lang="en-US" dirty="0" smtClean="0"/>
              <a:t> </a:t>
            </a:r>
          </a:p>
          <a:p>
            <a:r>
              <a:rPr lang="en-US" sz="1800" dirty="0" smtClean="0"/>
              <a:t>Chronic pain</a:t>
            </a:r>
          </a:p>
          <a:p>
            <a:r>
              <a:rPr lang="en-US" sz="1800" dirty="0" smtClean="0"/>
              <a:t>Younger age</a:t>
            </a:r>
          </a:p>
          <a:p>
            <a:r>
              <a:rPr lang="en-US" sz="1800" dirty="0" smtClean="0"/>
              <a:t> Pre-operative fear, anxiety, depression </a:t>
            </a:r>
          </a:p>
          <a:p>
            <a:r>
              <a:rPr lang="en-US" sz="1800" dirty="0" smtClean="0"/>
              <a:t>Catastrophic thinking (negative affectivity)</a:t>
            </a:r>
          </a:p>
          <a:p>
            <a:r>
              <a:rPr lang="en-US" sz="1800" dirty="0" smtClean="0"/>
              <a:t>Substance use disorders</a:t>
            </a:r>
          </a:p>
          <a:p>
            <a:pPr lvl="1"/>
            <a:r>
              <a:rPr lang="en-US" dirty="0" smtClean="0"/>
              <a:t>Tobacco, alcohol, cocaine</a:t>
            </a:r>
            <a:endParaRPr lang="en-CA" dirty="0" smtClean="0"/>
          </a:p>
          <a:p>
            <a:r>
              <a:rPr lang="en-US" sz="1800" dirty="0" smtClean="0"/>
              <a:t>Patient expectations</a:t>
            </a:r>
          </a:p>
        </p:txBody>
      </p:sp>
      <p:sp>
        <p:nvSpPr>
          <p:cNvPr id="4" name="TextBox 3"/>
          <p:cNvSpPr txBox="1"/>
          <p:nvPr/>
        </p:nvSpPr>
        <p:spPr>
          <a:xfrm>
            <a:off x="601579" y="5979694"/>
            <a:ext cx="11261558" cy="1200329"/>
          </a:xfrm>
          <a:prstGeom prst="rect">
            <a:avLst/>
          </a:prstGeom>
          <a:noFill/>
        </p:spPr>
        <p:txBody>
          <a:bodyPr wrap="square" rtlCol="0">
            <a:spAutoFit/>
          </a:bodyPr>
          <a:lstStyle/>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pPr marL="228600" indent="-228600">
              <a:buFontTx/>
              <a:buAutoNum type="arabicPeriod"/>
            </a:pPr>
            <a:r>
              <a:rPr lang="en-US" sz="1200" dirty="0"/>
              <a:t>Clarke, H, et. al. (2014).  Rates and risk factors for prolonged opioid use after major surgery: population based cohort study.  </a:t>
            </a:r>
            <a:r>
              <a:rPr lang="en-US" sz="1200" i="1" dirty="0"/>
              <a:t>British Medical Journal, 348</a:t>
            </a:r>
            <a:r>
              <a:rPr lang="en-US" sz="1200" i="1" dirty="0" smtClean="0"/>
              <a:t>;</a:t>
            </a:r>
          </a:p>
          <a:p>
            <a:pPr marL="228600" indent="-228600">
              <a:buFontTx/>
              <a:buAutoNum type="arabicPeriod"/>
            </a:pPr>
            <a:r>
              <a:rPr lang="en-US" sz="1200" i="1" dirty="0" smtClean="0"/>
              <a:t> </a:t>
            </a:r>
            <a:r>
              <a:rPr lang="en-US" sz="1200" dirty="0" smtClean="0"/>
              <a:t>Larach</a:t>
            </a:r>
            <a:r>
              <a:rPr lang="en-US" sz="1200" dirty="0"/>
              <a:t>, D, Hah, J. (2022).  Perioperative opioids, the opioid crisis, and the anesthesiologist.  </a:t>
            </a:r>
            <a:r>
              <a:rPr lang="en-US" sz="1200" i="1" dirty="0"/>
              <a:t>Anesthesiology, V, 136</a:t>
            </a:r>
            <a:r>
              <a:rPr lang="en-US" sz="1200" dirty="0"/>
              <a:t>.</a:t>
            </a:r>
          </a:p>
          <a:p>
            <a:endParaRPr lang="en-US" sz="1200" i="1" dirty="0" smtClean="0"/>
          </a:p>
          <a:p>
            <a:endParaRPr lang="en-CA" sz="1200" i="1" dirty="0"/>
          </a:p>
        </p:txBody>
      </p:sp>
    </p:spTree>
    <p:extLst>
      <p:ext uri="{BB962C8B-B14F-4D97-AF65-F5344CB8AC3E}">
        <p14:creationId xmlns:p14="http://schemas.microsoft.com/office/powerpoint/2010/main" val="3780670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Pre-op planning</a:t>
            </a:r>
            <a:endParaRPr lang="en-CA" dirty="0"/>
          </a:p>
        </p:txBody>
      </p:sp>
      <p:sp>
        <p:nvSpPr>
          <p:cNvPr id="3" name="Content Placeholder 2"/>
          <p:cNvSpPr>
            <a:spLocks noGrp="1"/>
          </p:cNvSpPr>
          <p:nvPr>
            <p:ph idx="1"/>
          </p:nvPr>
        </p:nvSpPr>
        <p:spPr>
          <a:xfrm>
            <a:off x="1069848" y="1796556"/>
            <a:ext cx="10058400" cy="4050792"/>
          </a:xfrm>
        </p:spPr>
        <p:txBody>
          <a:bodyPr>
            <a:normAutofit/>
          </a:bodyPr>
          <a:lstStyle/>
          <a:p>
            <a:r>
              <a:rPr lang="en-US" dirty="0" smtClean="0"/>
              <a:t>Pain Education</a:t>
            </a:r>
            <a:r>
              <a:rPr lang="en-US" baseline="30000" dirty="0" smtClean="0"/>
              <a:t>1,2</a:t>
            </a:r>
            <a:endParaRPr lang="en-US" dirty="0" smtClean="0"/>
          </a:p>
          <a:p>
            <a:pPr lvl="1"/>
            <a:r>
              <a:rPr lang="en-US" dirty="0" smtClean="0"/>
              <a:t>Multimodal analgesia</a:t>
            </a:r>
          </a:p>
          <a:p>
            <a:pPr lvl="1"/>
            <a:r>
              <a:rPr lang="en-US" dirty="0" smtClean="0"/>
              <a:t>Realistic goals and expectations</a:t>
            </a:r>
          </a:p>
          <a:p>
            <a:pPr lvl="1"/>
            <a:r>
              <a:rPr lang="en-US" dirty="0"/>
              <a:t>Reassurance that pain after surgery is common </a:t>
            </a:r>
            <a:endParaRPr lang="en-US" dirty="0" smtClean="0"/>
          </a:p>
          <a:p>
            <a:pPr lvl="1"/>
            <a:r>
              <a:rPr lang="en-US" dirty="0" smtClean="0"/>
              <a:t>Education about opioids – risks and side effects</a:t>
            </a:r>
          </a:p>
          <a:p>
            <a:r>
              <a:rPr lang="en-US" dirty="0" smtClean="0"/>
              <a:t>Management of anxiety and depression pre-op</a:t>
            </a:r>
            <a:r>
              <a:rPr lang="en-US" baseline="30000" dirty="0" smtClean="0"/>
              <a:t>1,2</a:t>
            </a:r>
            <a:endParaRPr lang="en-US" dirty="0" smtClean="0"/>
          </a:p>
          <a:p>
            <a:pPr lvl="1"/>
            <a:r>
              <a:rPr lang="en-US" dirty="0" smtClean="0"/>
              <a:t>Referral may be necessary</a:t>
            </a:r>
          </a:p>
          <a:p>
            <a:pPr lvl="1"/>
            <a:r>
              <a:rPr lang="en-US" dirty="0" smtClean="0"/>
              <a:t>Mindfulness based techniques can help</a:t>
            </a:r>
          </a:p>
          <a:p>
            <a:r>
              <a:rPr lang="en-US" dirty="0"/>
              <a:t>Try to wean opioids pre-operatively</a:t>
            </a:r>
            <a:r>
              <a:rPr lang="en-US" baseline="30000" dirty="0"/>
              <a:t>1</a:t>
            </a:r>
          </a:p>
          <a:p>
            <a:pPr lvl="1"/>
            <a:endParaRPr lang="en-US" dirty="0" smtClean="0"/>
          </a:p>
        </p:txBody>
      </p:sp>
      <p:sp>
        <p:nvSpPr>
          <p:cNvPr id="4" name="TextBox 3"/>
          <p:cNvSpPr txBox="1"/>
          <p:nvPr/>
        </p:nvSpPr>
        <p:spPr>
          <a:xfrm>
            <a:off x="601579" y="5979694"/>
            <a:ext cx="11261558" cy="1200329"/>
          </a:xfrm>
          <a:prstGeom prst="rect">
            <a:avLst/>
          </a:prstGeom>
          <a:noFill/>
        </p:spPr>
        <p:txBody>
          <a:bodyPr wrap="square" rtlCol="0">
            <a:spAutoFit/>
          </a:bodyPr>
          <a:lstStyle/>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pPr marL="228600" indent="-228600">
              <a:buAutoNum type="arabicPeriod"/>
            </a:pPr>
            <a:r>
              <a:rPr lang="en-US" sz="1200" dirty="0" smtClean="0"/>
              <a:t>Larach, d., Ha, J., </a:t>
            </a:r>
            <a:r>
              <a:rPr lang="en-US" sz="1200" dirty="0" err="1" smtClean="0"/>
              <a:t>Brummett</a:t>
            </a:r>
            <a:r>
              <a:rPr lang="en-US" sz="1200" dirty="0" smtClean="0"/>
              <a:t>, C (2022).  Perioperative opioids, the opioid crisis, and the anesthesiologist.  </a:t>
            </a:r>
            <a:r>
              <a:rPr lang="en-US" sz="1200" i="1" dirty="0" smtClean="0"/>
              <a:t>Anesthesiology, V, 136</a:t>
            </a:r>
            <a:r>
              <a:rPr lang="en-US" sz="1200" dirty="0" smtClean="0"/>
              <a:t>, 594-608.</a:t>
            </a:r>
          </a:p>
          <a:p>
            <a:pPr marL="228600" indent="-228600">
              <a:buFontTx/>
              <a:buAutoNum type="arabicPeriod"/>
            </a:pPr>
            <a:r>
              <a:rPr lang="en-US" sz="1200" dirty="0"/>
              <a:t>Larach, D, Hah, J. (2022).  Perioperative opioids, the opioid crisis, and the anesthesiologist.  </a:t>
            </a:r>
            <a:r>
              <a:rPr lang="en-US" sz="1200" i="1" dirty="0"/>
              <a:t>Anesthesiology, V, 136</a:t>
            </a:r>
            <a:r>
              <a:rPr lang="en-US" sz="1200" dirty="0"/>
              <a:t>.</a:t>
            </a:r>
          </a:p>
          <a:p>
            <a:pPr marL="228600" indent="-228600">
              <a:buAutoNum type="arabicPeriod"/>
            </a:pPr>
            <a:endParaRPr lang="en-US" sz="1200" dirty="0" smtClean="0"/>
          </a:p>
          <a:p>
            <a:pPr marL="228600" indent="-228600">
              <a:buAutoNum type="arabicPeriod"/>
            </a:pPr>
            <a:endParaRPr lang="en-CA" sz="1200" i="1" dirty="0"/>
          </a:p>
        </p:txBody>
      </p:sp>
    </p:spTree>
    <p:extLst>
      <p:ext uri="{BB962C8B-B14F-4D97-AF65-F5344CB8AC3E}">
        <p14:creationId xmlns:p14="http://schemas.microsoft.com/office/powerpoint/2010/main" val="37276132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operative</a:t>
            </a:r>
            <a:endParaRPr lang="en-CA" dirty="0"/>
          </a:p>
        </p:txBody>
      </p:sp>
      <p:sp>
        <p:nvSpPr>
          <p:cNvPr id="4" name="Left-Right Arrow 3"/>
          <p:cNvSpPr/>
          <p:nvPr/>
        </p:nvSpPr>
        <p:spPr>
          <a:xfrm rot="19954955">
            <a:off x="1743760" y="1693798"/>
            <a:ext cx="8398298" cy="4269453"/>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4200" dirty="0" smtClean="0"/>
              <a:t>Pain Assessment</a:t>
            </a:r>
            <a:endParaRPr lang="en-CA" sz="4200" dirty="0"/>
          </a:p>
        </p:txBody>
      </p:sp>
    </p:spTree>
    <p:extLst>
      <p:ext uri="{BB962C8B-B14F-4D97-AF65-F5344CB8AC3E}">
        <p14:creationId xmlns:p14="http://schemas.microsoft.com/office/powerpoint/2010/main" val="3266638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1901" y="388379"/>
            <a:ext cx="10058400" cy="1609344"/>
          </a:xfrm>
        </p:spPr>
        <p:txBody>
          <a:bodyPr/>
          <a:lstStyle/>
          <a:p>
            <a:r>
              <a:rPr lang="en-US" dirty="0" smtClean="0"/>
              <a:t>Pain is the 5</a:t>
            </a:r>
            <a:r>
              <a:rPr lang="en-US" baseline="30000" dirty="0" smtClean="0"/>
              <a:t>th</a:t>
            </a:r>
            <a:r>
              <a:rPr lang="en-US" dirty="0" smtClean="0"/>
              <a:t> Vital Sign </a:t>
            </a:r>
            <a:endParaRPr lang="en-CA" dirty="0"/>
          </a:p>
        </p:txBody>
      </p:sp>
      <p:pic>
        <p:nvPicPr>
          <p:cNvPr id="4" name="Content Placeholder 3"/>
          <p:cNvPicPr>
            <a:picLocks noGrp="1" noChangeAspect="1"/>
          </p:cNvPicPr>
          <p:nvPr>
            <p:ph idx="1"/>
          </p:nvPr>
        </p:nvPicPr>
        <p:blipFill rotWithShape="1">
          <a:blip r:embed="rId3"/>
          <a:srcRect l="2732" t="2420" r="1316" b="3594"/>
          <a:stretch/>
        </p:blipFill>
        <p:spPr>
          <a:xfrm>
            <a:off x="4532241" y="1855304"/>
            <a:ext cx="3180523" cy="3034748"/>
          </a:xfrm>
          <a:prstGeom prst="rect">
            <a:avLst/>
          </a:prstGeom>
        </p:spPr>
      </p:pic>
      <p:sp>
        <p:nvSpPr>
          <p:cNvPr id="6" name="Title 1"/>
          <p:cNvSpPr txBox="1">
            <a:spLocks/>
          </p:cNvSpPr>
          <p:nvPr/>
        </p:nvSpPr>
        <p:spPr>
          <a:xfrm>
            <a:off x="2995704" y="4677237"/>
            <a:ext cx="6713781"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cap="none"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dirty="0" smtClean="0"/>
              <a:t>What went wrong?</a:t>
            </a:r>
            <a:endParaRPr lang="en-CA" dirty="0"/>
          </a:p>
        </p:txBody>
      </p:sp>
    </p:spTree>
    <p:extLst>
      <p:ext uri="{BB962C8B-B14F-4D97-AF65-F5344CB8AC3E}">
        <p14:creationId xmlns:p14="http://schemas.microsoft.com/office/powerpoint/2010/main" val="6657775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a:t>
            </a:r>
            <a:br>
              <a:rPr lang="en-US" dirty="0" smtClean="0"/>
            </a:br>
            <a:r>
              <a:rPr lang="en-US" dirty="0" smtClean="0"/>
              <a:t>Pain Severity Scales</a:t>
            </a:r>
            <a:endParaRPr lang="en-CA" dirty="0"/>
          </a:p>
        </p:txBody>
      </p:sp>
      <p:sp>
        <p:nvSpPr>
          <p:cNvPr id="3" name="Content Placeholder 2"/>
          <p:cNvSpPr>
            <a:spLocks noGrp="1"/>
          </p:cNvSpPr>
          <p:nvPr>
            <p:ph idx="1"/>
          </p:nvPr>
        </p:nvSpPr>
        <p:spPr/>
        <p:txBody>
          <a:bodyPr/>
          <a:lstStyle/>
          <a:p>
            <a:r>
              <a:rPr lang="en-US" dirty="0"/>
              <a:t>Easy to use </a:t>
            </a:r>
            <a:endParaRPr lang="en-US" dirty="0" smtClean="0"/>
          </a:p>
          <a:p>
            <a:r>
              <a:rPr lang="en-US" dirty="0" smtClean="0"/>
              <a:t>One dimension of pain only</a:t>
            </a:r>
          </a:p>
          <a:p>
            <a:r>
              <a:rPr lang="en-US" dirty="0" smtClean="0"/>
              <a:t>They </a:t>
            </a:r>
            <a:r>
              <a:rPr lang="en-US" dirty="0"/>
              <a:t>are well validated (NRS, VAS, VDS and </a:t>
            </a:r>
            <a:r>
              <a:rPr lang="en-US" dirty="0" smtClean="0"/>
              <a:t>faces, BPS)</a:t>
            </a:r>
            <a:r>
              <a:rPr lang="en-US" baseline="30000" dirty="0"/>
              <a:t> </a:t>
            </a:r>
            <a:r>
              <a:rPr lang="en-US" baseline="30000" dirty="0" smtClean="0"/>
              <a:t>1</a:t>
            </a:r>
            <a:endParaRPr lang="en-CA" dirty="0" smtClean="0"/>
          </a:p>
          <a:p>
            <a:r>
              <a:rPr lang="en-US" dirty="0" smtClean="0"/>
              <a:t>Pain severity scales use is limited when used as the sole pain assessment</a:t>
            </a:r>
            <a:r>
              <a:rPr lang="en-US" baseline="30000" dirty="0" smtClean="0"/>
              <a:t>1</a:t>
            </a:r>
          </a:p>
          <a:p>
            <a:r>
              <a:rPr lang="en-US" dirty="0" smtClean="0"/>
              <a:t>Over reliance on one dimensional scales may provide unrealistic expectations</a:t>
            </a:r>
            <a:r>
              <a:rPr lang="en-US" baseline="30000" dirty="0" smtClean="0"/>
              <a:t>2</a:t>
            </a:r>
            <a:endParaRPr lang="en-US" dirty="0" smtClean="0"/>
          </a:p>
        </p:txBody>
      </p:sp>
      <p:sp>
        <p:nvSpPr>
          <p:cNvPr id="4" name="TextBox 3"/>
          <p:cNvSpPr txBox="1"/>
          <p:nvPr/>
        </p:nvSpPr>
        <p:spPr>
          <a:xfrm>
            <a:off x="601579" y="5979694"/>
            <a:ext cx="11261558" cy="830997"/>
          </a:xfrm>
          <a:prstGeom prst="rect">
            <a:avLst/>
          </a:prstGeom>
          <a:noFill/>
        </p:spPr>
        <p:txBody>
          <a:bodyPr wrap="square" rtlCol="0">
            <a:spAutoFit/>
          </a:bodyPr>
          <a:lstStyle/>
          <a:p>
            <a:pPr marL="228600" indent="-228600">
              <a:buAutoNum type="arabicPeriod"/>
            </a:pPr>
            <a:r>
              <a:rPr lang="en-US" sz="1200" dirty="0" smtClean="0"/>
              <a:t>Mariano, E. (et al.) (2021). A </a:t>
            </a:r>
            <a:r>
              <a:rPr lang="en-US" sz="1200" dirty="0" err="1" smtClean="0"/>
              <a:t>multisociety</a:t>
            </a:r>
            <a:r>
              <a:rPr lang="en-US" sz="1200" dirty="0" smtClean="0"/>
              <a:t> organizational consensus process to define guiding principle for acute perioperative pain management.  </a:t>
            </a:r>
            <a:r>
              <a:rPr lang="en-US" sz="1200" i="1" dirty="0" smtClean="0"/>
              <a:t>American Society of Regional Anesthesia and Pain Medicine, 0 (1) </a:t>
            </a:r>
          </a:p>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endParaRPr lang="en-CA" sz="1200" i="1" dirty="0"/>
          </a:p>
        </p:txBody>
      </p:sp>
      <p:pic>
        <p:nvPicPr>
          <p:cNvPr id="5" name="Picture 4"/>
          <p:cNvPicPr>
            <a:picLocks noChangeAspect="1"/>
          </p:cNvPicPr>
          <p:nvPr/>
        </p:nvPicPr>
        <p:blipFill>
          <a:blip r:embed="rId2"/>
          <a:stretch>
            <a:fillRect/>
          </a:stretch>
        </p:blipFill>
        <p:spPr>
          <a:xfrm>
            <a:off x="3154016" y="4338431"/>
            <a:ext cx="4346713" cy="1477636"/>
          </a:xfrm>
          <a:prstGeom prst="rect">
            <a:avLst/>
          </a:prstGeom>
        </p:spPr>
      </p:pic>
    </p:spTree>
    <p:extLst>
      <p:ext uri="{BB962C8B-B14F-4D97-AF65-F5344CB8AC3E}">
        <p14:creationId xmlns:p14="http://schemas.microsoft.com/office/powerpoint/2010/main" val="13158266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matters</a:t>
            </a:r>
            <a:endParaRPr lang="en-CA" dirty="0"/>
          </a:p>
        </p:txBody>
      </p:sp>
      <p:sp>
        <p:nvSpPr>
          <p:cNvPr id="3" name="Content Placeholder 2"/>
          <p:cNvSpPr>
            <a:spLocks noGrp="1"/>
          </p:cNvSpPr>
          <p:nvPr>
            <p:ph idx="1"/>
          </p:nvPr>
        </p:nvSpPr>
        <p:spPr/>
        <p:txBody>
          <a:bodyPr/>
          <a:lstStyle/>
          <a:p>
            <a:endParaRPr lang="en-US" dirty="0" smtClean="0"/>
          </a:p>
          <a:p>
            <a:endParaRPr lang="en-US" dirty="0" smtClean="0"/>
          </a:p>
          <a:p>
            <a:endParaRPr lang="en-CA" dirty="0"/>
          </a:p>
        </p:txBody>
      </p:sp>
      <p:pic>
        <p:nvPicPr>
          <p:cNvPr id="5" name="Picture 4"/>
          <p:cNvPicPr>
            <a:picLocks noChangeAspect="1"/>
          </p:cNvPicPr>
          <p:nvPr/>
        </p:nvPicPr>
        <p:blipFill>
          <a:blip r:embed="rId2"/>
          <a:stretch>
            <a:fillRect/>
          </a:stretch>
        </p:blipFill>
        <p:spPr>
          <a:xfrm>
            <a:off x="3453703" y="1691314"/>
            <a:ext cx="3749365" cy="4054191"/>
          </a:xfrm>
          <a:prstGeom prst="rect">
            <a:avLst/>
          </a:prstGeom>
        </p:spPr>
      </p:pic>
      <p:sp>
        <p:nvSpPr>
          <p:cNvPr id="4" name="TextBox 3"/>
          <p:cNvSpPr txBox="1"/>
          <p:nvPr/>
        </p:nvSpPr>
        <p:spPr>
          <a:xfrm>
            <a:off x="3137194" y="5835742"/>
            <a:ext cx="4382381" cy="246221"/>
          </a:xfrm>
          <a:prstGeom prst="rect">
            <a:avLst/>
          </a:prstGeom>
          <a:noFill/>
        </p:spPr>
        <p:txBody>
          <a:bodyPr wrap="square" rtlCol="0">
            <a:spAutoFit/>
          </a:bodyPr>
          <a:lstStyle/>
          <a:p>
            <a:r>
              <a:rPr lang="en-CA" sz="1000" dirty="0"/>
              <a:t>https://www.buzzfeed.com/daves4/best-wrong-number-text-responses</a:t>
            </a:r>
          </a:p>
        </p:txBody>
      </p:sp>
    </p:spTree>
    <p:extLst>
      <p:ext uri="{BB962C8B-B14F-4D97-AF65-F5344CB8AC3E}">
        <p14:creationId xmlns:p14="http://schemas.microsoft.com/office/powerpoint/2010/main" val="6593651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t>
            </a:r>
            <a:endParaRPr lang="en-CA" dirty="0"/>
          </a:p>
        </p:txBody>
      </p:sp>
      <p:sp>
        <p:nvSpPr>
          <p:cNvPr id="3" name="Content Placeholder 2"/>
          <p:cNvSpPr>
            <a:spLocks noGrp="1"/>
          </p:cNvSpPr>
          <p:nvPr>
            <p:ph idx="1"/>
          </p:nvPr>
        </p:nvSpPr>
        <p:spPr/>
        <p:txBody>
          <a:bodyPr/>
          <a:lstStyle/>
          <a:p>
            <a:r>
              <a:rPr lang="en-US" dirty="0" smtClean="0"/>
              <a:t>Add functional outcome to complement pain intensity scales</a:t>
            </a:r>
            <a:r>
              <a:rPr lang="en-US" baseline="30000" dirty="0" smtClean="0"/>
              <a:t>1,2</a:t>
            </a:r>
            <a:endParaRPr lang="en-US" dirty="0" smtClean="0"/>
          </a:p>
          <a:p>
            <a:r>
              <a:rPr lang="en-US" dirty="0" smtClean="0"/>
              <a:t>Not all post operative pain is opioid responsive</a:t>
            </a:r>
            <a:r>
              <a:rPr lang="en-US" baseline="30000" dirty="0" smtClean="0"/>
              <a:t>1,2</a:t>
            </a:r>
            <a:endParaRPr lang="en-US" dirty="0"/>
          </a:p>
        </p:txBody>
      </p:sp>
      <p:pic>
        <p:nvPicPr>
          <p:cNvPr id="4" name="Picture 3"/>
          <p:cNvPicPr>
            <a:picLocks noChangeAspect="1"/>
          </p:cNvPicPr>
          <p:nvPr/>
        </p:nvPicPr>
        <p:blipFill>
          <a:blip r:embed="rId5"/>
          <a:stretch>
            <a:fillRect/>
          </a:stretch>
        </p:blipFill>
        <p:spPr>
          <a:xfrm>
            <a:off x="1888958" y="3561598"/>
            <a:ext cx="4455946" cy="2486652"/>
          </a:xfrm>
          <a:prstGeom prst="rect">
            <a:avLst/>
          </a:prstGeom>
        </p:spPr>
      </p:pic>
      <p:sp>
        <p:nvSpPr>
          <p:cNvPr id="7" name="TextBox 6"/>
          <p:cNvSpPr txBox="1"/>
          <p:nvPr/>
        </p:nvSpPr>
        <p:spPr>
          <a:xfrm>
            <a:off x="84221" y="6457890"/>
            <a:ext cx="12296274" cy="400110"/>
          </a:xfrm>
          <a:prstGeom prst="rect">
            <a:avLst/>
          </a:prstGeom>
          <a:noFill/>
        </p:spPr>
        <p:txBody>
          <a:bodyPr wrap="square" rtlCol="0">
            <a:spAutoFit/>
          </a:bodyPr>
          <a:lstStyle/>
          <a:p>
            <a:pPr marL="228600" indent="-228600">
              <a:buAutoNum type="arabicPeriod"/>
            </a:pPr>
            <a:r>
              <a:rPr lang="en-US" sz="1000" dirty="0" smtClean="0"/>
              <a:t>Mariano, E. (et al.) (2021). A </a:t>
            </a:r>
            <a:r>
              <a:rPr lang="en-US" sz="1000" dirty="0" err="1" smtClean="0"/>
              <a:t>multisociety</a:t>
            </a:r>
            <a:r>
              <a:rPr lang="en-US" sz="1000" dirty="0" smtClean="0"/>
              <a:t> organizational consensus process to define guiding principle for acute perioperative pain management.  </a:t>
            </a:r>
            <a:r>
              <a:rPr lang="en-US" sz="1000" i="1" dirty="0" smtClean="0"/>
              <a:t>American Society of Regional Anesthesia and Pain Medicine,</a:t>
            </a:r>
          </a:p>
          <a:p>
            <a:pPr marL="228600" indent="-228600">
              <a:buAutoNum type="arabicPeriod"/>
            </a:pPr>
            <a:r>
              <a:rPr lang="en-US" sz="1000" dirty="0" smtClean="0"/>
              <a:t>Levy, N., (et. Al. (2020).  An international multidisciplinary consensus statement on the prevention of opioid-related harm in adult surgical patients.  </a:t>
            </a:r>
            <a:r>
              <a:rPr lang="en-US" sz="1000" i="1" dirty="0" smtClean="0"/>
              <a:t>Anaesthesia 2020.</a:t>
            </a:r>
            <a:endParaRPr lang="en-CA" sz="1000" i="1" dirty="0"/>
          </a:p>
        </p:txBody>
      </p:sp>
      <p:pic>
        <p:nvPicPr>
          <p:cNvPr id="8" name="new Conjunction Junction-[AudioTrimmer.com]-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183" y="761733"/>
            <a:ext cx="406400" cy="406400"/>
          </a:xfrm>
          <a:prstGeom prst="rect">
            <a:avLst/>
          </a:prstGeom>
        </p:spPr>
      </p:pic>
      <p:pic>
        <p:nvPicPr>
          <p:cNvPr id="5" name="Picture 4"/>
          <p:cNvPicPr>
            <a:picLocks noChangeAspect="1"/>
          </p:cNvPicPr>
          <p:nvPr/>
        </p:nvPicPr>
        <p:blipFill rotWithShape="1">
          <a:blip r:embed="rId7"/>
          <a:srcRect b="2241"/>
          <a:stretch/>
        </p:blipFill>
        <p:spPr>
          <a:xfrm>
            <a:off x="8593856" y="218825"/>
            <a:ext cx="2711462" cy="3150017"/>
          </a:xfrm>
          <a:prstGeom prst="rect">
            <a:avLst/>
          </a:prstGeom>
        </p:spPr>
      </p:pic>
    </p:spTree>
    <p:extLst>
      <p:ext uri="{BB962C8B-B14F-4D97-AF65-F5344CB8AC3E}">
        <p14:creationId xmlns:p14="http://schemas.microsoft.com/office/powerpoint/2010/main" val="206391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389" y="260351"/>
            <a:ext cx="8588375" cy="798513"/>
          </a:xfrm>
        </p:spPr>
        <p:txBody>
          <a:bodyPr/>
          <a:lstStyle/>
          <a:p>
            <a:pPr>
              <a:defRPr/>
            </a:pPr>
            <a:r>
              <a:rPr lang="en-US" altLang="en-US" sz="3200" dirty="0">
                <a:solidFill>
                  <a:srgbClr val="2E2224"/>
                </a:solidFill>
              </a:rPr>
              <a:t>Nociceptive (Acute) Pain Management</a:t>
            </a:r>
            <a:endParaRPr lang="en-CA" sz="3200" dirty="0"/>
          </a:p>
        </p:txBody>
      </p:sp>
      <p:sp>
        <p:nvSpPr>
          <p:cNvPr id="3" name="Content Placeholder 2"/>
          <p:cNvSpPr>
            <a:spLocks noGrp="1"/>
          </p:cNvSpPr>
          <p:nvPr>
            <p:ph sz="half" idx="1"/>
          </p:nvPr>
        </p:nvSpPr>
        <p:spPr>
          <a:xfrm>
            <a:off x="9492916" y="1200151"/>
            <a:ext cx="2261937" cy="2420268"/>
          </a:xfrm>
        </p:spPr>
        <p:txBody>
          <a:bodyPr rtlCol="0">
            <a:normAutofit fontScale="85000" lnSpcReduction="20000"/>
          </a:bodyPr>
          <a:lstStyle/>
          <a:p>
            <a:pPr marL="0" indent="0">
              <a:buNone/>
              <a:defRPr/>
            </a:pPr>
            <a:r>
              <a:rPr lang="en-US" altLang="en-US" sz="2800" b="1" u="sng" dirty="0">
                <a:solidFill>
                  <a:schemeClr val="tx1">
                    <a:lumMod val="65000"/>
                    <a:lumOff val="35000"/>
                  </a:schemeClr>
                </a:solidFill>
              </a:rPr>
              <a:t>PHYSICAL</a:t>
            </a:r>
          </a:p>
          <a:p>
            <a:pPr>
              <a:buClr>
                <a:srgbClr val="0BD0D9"/>
              </a:buClr>
              <a:buSzPct val="95000"/>
              <a:buFont typeface="Courier New" panose="02070309020205020404" pitchFamily="49" charset="0"/>
              <a:buChar char="o"/>
              <a:defRPr/>
            </a:pPr>
            <a:r>
              <a:rPr lang="en-US" altLang="en-US" sz="2100" dirty="0" smtClean="0">
                <a:solidFill>
                  <a:schemeClr val="tx1">
                    <a:lumMod val="65000"/>
                    <a:lumOff val="35000"/>
                  </a:schemeClr>
                </a:solidFill>
              </a:rPr>
              <a:t>Cold/warm</a:t>
            </a:r>
            <a:endParaRPr lang="en-US" altLang="en-US" sz="2100" dirty="0">
              <a:solidFill>
                <a:schemeClr val="tx1">
                  <a:lumMod val="65000"/>
                  <a:lumOff val="35000"/>
                </a:schemeClr>
              </a:solidFill>
            </a:endParaRPr>
          </a:p>
          <a:p>
            <a:pPr>
              <a:buClr>
                <a:srgbClr val="0BD0D9"/>
              </a:buClr>
              <a:buSzPct val="95000"/>
              <a:buFont typeface="Courier New" panose="02070309020205020404" pitchFamily="49" charset="0"/>
              <a:buChar char="o"/>
              <a:defRPr/>
            </a:pPr>
            <a:r>
              <a:rPr lang="en-US" altLang="en-US" sz="2100" dirty="0" smtClean="0">
                <a:solidFill>
                  <a:schemeClr val="tx1">
                    <a:lumMod val="65000"/>
                    <a:lumOff val="35000"/>
                  </a:schemeClr>
                </a:solidFill>
              </a:rPr>
              <a:t>Splitting/casting</a:t>
            </a:r>
            <a:endParaRPr lang="en-US" altLang="en-US" sz="2100" dirty="0">
              <a:solidFill>
                <a:schemeClr val="tx1">
                  <a:lumMod val="65000"/>
                  <a:lumOff val="35000"/>
                </a:schemeClr>
              </a:solidFill>
            </a:endParaRPr>
          </a:p>
          <a:p>
            <a:pPr>
              <a:buClr>
                <a:srgbClr val="0BD0D9"/>
              </a:buClr>
              <a:buSzPct val="95000"/>
              <a:buFont typeface="Courier New" panose="02070309020205020404" pitchFamily="49" charset="0"/>
              <a:buChar char="o"/>
              <a:defRPr/>
            </a:pPr>
            <a:r>
              <a:rPr lang="en-US" altLang="en-US" sz="2100" dirty="0" smtClean="0">
                <a:solidFill>
                  <a:schemeClr val="tx1">
                    <a:lumMod val="65000"/>
                    <a:lumOff val="35000"/>
                  </a:schemeClr>
                </a:solidFill>
              </a:rPr>
              <a:t>Sling</a:t>
            </a:r>
            <a:endParaRPr lang="en-US" altLang="en-US" sz="2100" dirty="0">
              <a:solidFill>
                <a:schemeClr val="tx1">
                  <a:lumMod val="65000"/>
                  <a:lumOff val="35000"/>
                </a:schemeClr>
              </a:solidFill>
            </a:endParaRPr>
          </a:p>
          <a:p>
            <a:pPr>
              <a:buClr>
                <a:srgbClr val="0BD0D9"/>
              </a:buClr>
              <a:buSzPct val="95000"/>
              <a:buFont typeface="Courier New" panose="02070309020205020404" pitchFamily="49" charset="0"/>
              <a:buChar char="o"/>
              <a:defRPr/>
            </a:pPr>
            <a:r>
              <a:rPr lang="en-US" altLang="en-US" sz="2100" dirty="0">
                <a:solidFill>
                  <a:schemeClr val="tx1">
                    <a:lumMod val="65000"/>
                    <a:lumOff val="35000"/>
                  </a:schemeClr>
                </a:solidFill>
              </a:rPr>
              <a:t>Elevation </a:t>
            </a:r>
          </a:p>
          <a:p>
            <a:pPr>
              <a:buClr>
                <a:srgbClr val="0BD0D9"/>
              </a:buClr>
              <a:buSzPct val="95000"/>
              <a:buFont typeface="Courier New" panose="02070309020205020404" pitchFamily="49" charset="0"/>
              <a:buChar char="o"/>
              <a:defRPr/>
            </a:pPr>
            <a:r>
              <a:rPr lang="en-US" altLang="en-US" sz="2100" dirty="0">
                <a:solidFill>
                  <a:schemeClr val="tx1">
                    <a:lumMod val="65000"/>
                    <a:lumOff val="35000"/>
                  </a:schemeClr>
                </a:solidFill>
              </a:rPr>
              <a:t>Rest – short term</a:t>
            </a:r>
          </a:p>
          <a:p>
            <a:pPr>
              <a:buClr>
                <a:srgbClr val="0BD0D9"/>
              </a:buClr>
              <a:buSzPct val="95000"/>
              <a:buFont typeface="Courier New" panose="02070309020205020404" pitchFamily="49" charset="0"/>
              <a:buChar char="o"/>
              <a:defRPr/>
            </a:pPr>
            <a:r>
              <a:rPr lang="en-US" altLang="en-US" sz="2100" dirty="0">
                <a:solidFill>
                  <a:schemeClr val="tx1">
                    <a:lumMod val="65000"/>
                    <a:lumOff val="35000"/>
                  </a:schemeClr>
                </a:solidFill>
              </a:rPr>
              <a:t>Time</a:t>
            </a:r>
          </a:p>
          <a:p>
            <a:pPr marL="640080" lvl="1" indent="-274320">
              <a:spcAft>
                <a:spcPts val="0"/>
              </a:spcAft>
              <a:buFont typeface="Wingdings 2"/>
              <a:buChar char=""/>
              <a:defRPr/>
            </a:pPr>
            <a:endParaRPr lang="en-US" altLang="en-US" b="1" dirty="0">
              <a:latin typeface="Arial Narrow" panose="020B0606020202030204" pitchFamily="34" charset="0"/>
            </a:endParaRPr>
          </a:p>
          <a:p>
            <a:pPr marL="274320" indent="-274320">
              <a:buFont typeface="Wingdings"/>
              <a:buChar char=""/>
              <a:defRPr/>
            </a:pPr>
            <a:endParaRPr lang="en-CA" dirty="0"/>
          </a:p>
        </p:txBody>
      </p:sp>
      <p:sp>
        <p:nvSpPr>
          <p:cNvPr id="4" name="Text Placeholder 3"/>
          <p:cNvSpPr>
            <a:spLocks noGrp="1"/>
          </p:cNvSpPr>
          <p:nvPr>
            <p:ph type="body" sz="half" idx="2"/>
          </p:nvPr>
        </p:nvSpPr>
        <p:spPr>
          <a:xfrm>
            <a:off x="4384843" y="1200151"/>
            <a:ext cx="4674935" cy="4755482"/>
          </a:xfrm>
        </p:spPr>
        <p:txBody>
          <a:bodyPr rtlCol="0">
            <a:normAutofit/>
          </a:bodyPr>
          <a:lstStyle/>
          <a:p>
            <a:pPr marL="0" indent="0">
              <a:spcBef>
                <a:spcPct val="0"/>
              </a:spcBef>
              <a:buSzPct val="95000"/>
              <a:buNone/>
              <a:defRPr/>
            </a:pPr>
            <a:r>
              <a:rPr lang="en-US" altLang="en-US" sz="2400" b="1" u="sng" dirty="0" smtClean="0">
                <a:solidFill>
                  <a:schemeClr val="tx1">
                    <a:lumMod val="65000"/>
                    <a:lumOff val="35000"/>
                  </a:schemeClr>
                </a:solidFill>
              </a:rPr>
              <a:t>PSYCHOLOGIC</a:t>
            </a:r>
          </a:p>
          <a:p>
            <a:pPr>
              <a:buClr>
                <a:srgbClr val="0BD0D9"/>
              </a:buClr>
              <a:buSzPct val="95000"/>
              <a:buFont typeface="Courier New" panose="02070309020205020404" pitchFamily="49" charset="0"/>
              <a:buChar char="o"/>
              <a:defRPr/>
            </a:pPr>
            <a:r>
              <a:rPr lang="en-US" altLang="en-US" sz="1800" dirty="0">
                <a:solidFill>
                  <a:schemeClr val="tx1">
                    <a:lumMod val="65000"/>
                    <a:lumOff val="35000"/>
                  </a:schemeClr>
                </a:solidFill>
              </a:rPr>
              <a:t>Distraction</a:t>
            </a:r>
          </a:p>
          <a:p>
            <a:pPr>
              <a:buClr>
                <a:srgbClr val="0BD0D9"/>
              </a:buClr>
              <a:buSzPct val="95000"/>
              <a:buFont typeface="Courier New" panose="02070309020205020404" pitchFamily="49" charset="0"/>
              <a:buChar char="o"/>
              <a:defRPr/>
            </a:pPr>
            <a:r>
              <a:rPr lang="en-US" altLang="en-US" sz="1800" dirty="0">
                <a:solidFill>
                  <a:schemeClr val="tx1">
                    <a:lumMod val="65000"/>
                    <a:lumOff val="35000"/>
                  </a:schemeClr>
                </a:solidFill>
              </a:rPr>
              <a:t>Relaxation</a:t>
            </a:r>
          </a:p>
          <a:p>
            <a:pPr>
              <a:buClr>
                <a:srgbClr val="0BD0D9"/>
              </a:buClr>
              <a:buSzPct val="95000"/>
              <a:buFont typeface="Courier New" panose="02070309020205020404" pitchFamily="49" charset="0"/>
              <a:buChar char="o"/>
              <a:defRPr/>
            </a:pPr>
            <a:r>
              <a:rPr lang="en-US" altLang="en-US" sz="1800" dirty="0">
                <a:solidFill>
                  <a:schemeClr val="tx1">
                    <a:lumMod val="65000"/>
                    <a:lumOff val="35000"/>
                  </a:schemeClr>
                </a:solidFill>
              </a:rPr>
              <a:t>Education – pain  related surgical or procedural </a:t>
            </a:r>
          </a:p>
          <a:p>
            <a:pPr>
              <a:buClr>
                <a:srgbClr val="0BD0D9"/>
              </a:buClr>
              <a:buSzPct val="95000"/>
              <a:buFont typeface="Courier New" panose="02070309020205020404" pitchFamily="49" charset="0"/>
              <a:buChar char="o"/>
              <a:defRPr/>
            </a:pPr>
            <a:r>
              <a:rPr lang="en-US" altLang="en-US" sz="1800" dirty="0">
                <a:solidFill>
                  <a:schemeClr val="tx1">
                    <a:lumMod val="65000"/>
                    <a:lumOff val="35000"/>
                  </a:schemeClr>
                </a:solidFill>
              </a:rPr>
              <a:t>Pain </a:t>
            </a:r>
            <a:r>
              <a:rPr lang="en-US" altLang="en-US" sz="1800" dirty="0" smtClean="0">
                <a:solidFill>
                  <a:schemeClr val="tx1">
                    <a:lumMod val="65000"/>
                    <a:lumOff val="35000"/>
                  </a:schemeClr>
                </a:solidFill>
              </a:rPr>
              <a:t>assessment*</a:t>
            </a:r>
          </a:p>
          <a:p>
            <a:pPr>
              <a:buClr>
                <a:srgbClr val="0BD0D9"/>
              </a:buClr>
              <a:buSzPct val="95000"/>
              <a:buFont typeface="Courier New" panose="02070309020205020404" pitchFamily="49" charset="0"/>
              <a:buChar char="o"/>
              <a:defRPr/>
            </a:pPr>
            <a:r>
              <a:rPr lang="en-US" altLang="en-US" sz="1800" dirty="0" smtClean="0">
                <a:solidFill>
                  <a:schemeClr val="tx1">
                    <a:lumMod val="65000"/>
                    <a:lumOff val="35000"/>
                  </a:schemeClr>
                </a:solidFill>
              </a:rPr>
              <a:t>Mindfulness techniques</a:t>
            </a:r>
          </a:p>
          <a:p>
            <a:pPr lvl="1">
              <a:buClr>
                <a:srgbClr val="0BD0D9"/>
              </a:buClr>
              <a:buSzPct val="95000"/>
              <a:buFont typeface="Courier New" panose="02070309020205020404" pitchFamily="49" charset="0"/>
              <a:buChar char="o"/>
              <a:defRPr/>
            </a:pPr>
            <a:r>
              <a:rPr lang="en-US" altLang="en-US" sz="1600" dirty="0" smtClean="0">
                <a:solidFill>
                  <a:schemeClr val="tx1">
                    <a:lumMod val="65000"/>
                    <a:lumOff val="35000"/>
                  </a:schemeClr>
                </a:solidFill>
              </a:rPr>
              <a:t>Insight timer, headspace ($), resources</a:t>
            </a:r>
          </a:p>
          <a:p>
            <a:pPr>
              <a:buClr>
                <a:srgbClr val="0BD0D9"/>
              </a:buClr>
              <a:buSzPct val="95000"/>
              <a:buFont typeface="Courier New" panose="02070309020205020404" pitchFamily="49" charset="0"/>
              <a:buChar char="o"/>
              <a:defRPr/>
            </a:pPr>
            <a:r>
              <a:rPr lang="en-US" altLang="en-US" sz="1800" dirty="0" smtClean="0">
                <a:solidFill>
                  <a:schemeClr val="tx1">
                    <a:lumMod val="65000"/>
                    <a:lumOff val="35000"/>
                  </a:schemeClr>
                </a:solidFill>
              </a:rPr>
              <a:t>Management of anxiety &amp; depression</a:t>
            </a:r>
            <a:endParaRPr lang="en-US" altLang="en-US" sz="1800" dirty="0">
              <a:solidFill>
                <a:schemeClr val="tx1">
                  <a:lumMod val="65000"/>
                  <a:lumOff val="35000"/>
                </a:schemeClr>
              </a:solidFill>
            </a:endParaRPr>
          </a:p>
          <a:p>
            <a:pPr>
              <a:buClr>
                <a:srgbClr val="0BD0D9"/>
              </a:buClr>
              <a:buSzPct val="95000"/>
              <a:buFont typeface="Courier New" panose="02070309020205020404" pitchFamily="49" charset="0"/>
              <a:buChar char="o"/>
              <a:defRPr/>
            </a:pPr>
            <a:r>
              <a:rPr lang="en-US" altLang="en-US" sz="1800" dirty="0" smtClean="0">
                <a:solidFill>
                  <a:schemeClr val="tx1">
                    <a:lumMod val="65000"/>
                    <a:lumOff val="35000"/>
                  </a:schemeClr>
                </a:solidFill>
              </a:rPr>
              <a:t>Communication</a:t>
            </a:r>
          </a:p>
          <a:p>
            <a:pPr lvl="1">
              <a:buClr>
                <a:srgbClr val="0BD0D9"/>
              </a:buClr>
              <a:buSzPct val="95000"/>
              <a:buFont typeface="Courier New" panose="02070309020205020404" pitchFamily="49" charset="0"/>
              <a:buChar char="o"/>
              <a:defRPr/>
            </a:pPr>
            <a:r>
              <a:rPr lang="en-US" altLang="en-US" sz="1600" dirty="0" smtClean="0">
                <a:solidFill>
                  <a:schemeClr val="tx1">
                    <a:lumMod val="65000"/>
                    <a:lumOff val="35000"/>
                  </a:schemeClr>
                </a:solidFill>
              </a:rPr>
              <a:t>Trust</a:t>
            </a:r>
          </a:p>
          <a:p>
            <a:pPr>
              <a:buClr>
                <a:srgbClr val="0BD0D9"/>
              </a:buClr>
              <a:buSzPct val="95000"/>
              <a:buFont typeface="Courier New" panose="02070309020205020404" pitchFamily="49" charset="0"/>
              <a:buChar char="o"/>
              <a:defRPr/>
            </a:pPr>
            <a:r>
              <a:rPr lang="en-US" altLang="en-US" sz="1800" dirty="0" smtClean="0">
                <a:solidFill>
                  <a:schemeClr val="tx1">
                    <a:lumMod val="65000"/>
                    <a:lumOff val="35000"/>
                  </a:schemeClr>
                </a:solidFill>
              </a:rPr>
              <a:t>Movement</a:t>
            </a:r>
            <a:endParaRPr lang="en-US" altLang="en-US" b="1" dirty="0">
              <a:solidFill>
                <a:srgbClr val="2E2224"/>
              </a:solidFill>
              <a:latin typeface="Arial Narrow" panose="020B0606020202030204" pitchFamily="34" charset="0"/>
            </a:endParaRPr>
          </a:p>
        </p:txBody>
      </p:sp>
      <p:sp>
        <p:nvSpPr>
          <p:cNvPr id="5" name="Content Placeholder 2"/>
          <p:cNvSpPr txBox="1">
            <a:spLocks/>
          </p:cNvSpPr>
          <p:nvPr/>
        </p:nvSpPr>
        <p:spPr>
          <a:xfrm>
            <a:off x="421106" y="1200151"/>
            <a:ext cx="3290471" cy="5109409"/>
          </a:xfrm>
          <a:prstGeom prst="rect">
            <a:avLst/>
          </a:prstGeom>
        </p:spPr>
        <p:txBody>
          <a:bodyPr>
            <a:normAutofit fontScale="92500" lnSpcReduction="10000"/>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0" indent="0" eaLnBrk="0" hangingPunct="0">
              <a:spcBef>
                <a:spcPct val="0"/>
              </a:spcBef>
              <a:spcAft>
                <a:spcPct val="0"/>
              </a:spcAft>
              <a:buClrTx/>
              <a:buSzPct val="95000"/>
              <a:buNone/>
              <a:defRPr/>
            </a:pPr>
            <a:r>
              <a:rPr lang="en-US" altLang="en-US" sz="2400" b="1" u="sng" spc="0" dirty="0">
                <a:solidFill>
                  <a:schemeClr val="tx1">
                    <a:lumMod val="65000"/>
                    <a:lumOff val="35000"/>
                  </a:schemeClr>
                </a:solidFill>
                <a:cs typeface="+mn-cs"/>
              </a:rPr>
              <a:t>PHARMACOLOGIC</a:t>
            </a:r>
          </a:p>
          <a:p>
            <a:pPr marL="0" indent="0" eaLnBrk="0" hangingPunct="0">
              <a:spcBef>
                <a:spcPct val="0"/>
              </a:spcBef>
              <a:spcAft>
                <a:spcPct val="0"/>
              </a:spcAft>
              <a:buClrTx/>
              <a:buSzPct val="95000"/>
              <a:buNone/>
              <a:defRPr/>
            </a:pPr>
            <a:endParaRPr lang="en-US" altLang="en-US" sz="1400" b="1" spc="0" dirty="0">
              <a:solidFill>
                <a:schemeClr val="tx1">
                  <a:lumMod val="65000"/>
                  <a:lumOff val="35000"/>
                </a:schemeClr>
              </a:solidFill>
              <a:latin typeface="Arial Narrow" panose="020B0606020202030204" pitchFamily="34" charset="0"/>
              <a:cs typeface="+mn-cs"/>
            </a:endParaRPr>
          </a:p>
          <a:p>
            <a:pPr marL="0" indent="0" eaLnBrk="0" hangingPunct="0">
              <a:spcBef>
                <a:spcPct val="20000"/>
              </a:spcBef>
              <a:spcAft>
                <a:spcPct val="0"/>
              </a:spcAft>
              <a:buClr>
                <a:srgbClr val="0BD0D9"/>
              </a:buClr>
              <a:buSzPct val="95000"/>
              <a:buNone/>
              <a:defRPr/>
            </a:pPr>
            <a:r>
              <a:rPr lang="en-US" altLang="en-US" sz="2000" b="1" spc="0" dirty="0" err="1">
                <a:solidFill>
                  <a:schemeClr val="tx1">
                    <a:lumMod val="65000"/>
                    <a:lumOff val="35000"/>
                  </a:schemeClr>
                </a:solidFill>
                <a:cs typeface="+mn-cs"/>
              </a:rPr>
              <a:t>Nonopioids</a:t>
            </a:r>
            <a:endParaRPr lang="en-US" altLang="en-US" sz="2000" b="1" spc="0" dirty="0">
              <a:solidFill>
                <a:schemeClr val="tx1">
                  <a:lumMod val="65000"/>
                  <a:lumOff val="35000"/>
                </a:schemeClr>
              </a:solidFill>
              <a:cs typeface="+mn-cs"/>
            </a:endParaRPr>
          </a:p>
          <a:p>
            <a:pPr marL="342900" indent="-342900" eaLnBrk="0" hangingPunct="0">
              <a:spcBef>
                <a:spcPct val="20000"/>
              </a:spcBef>
              <a:buClr>
                <a:srgbClr val="0BD0D9"/>
              </a:buClr>
              <a:buSzPct val="95000"/>
              <a:buFont typeface="Courier New" panose="02070309020205020404" pitchFamily="49" charset="0"/>
              <a:buChar char="o"/>
              <a:defRPr/>
            </a:pPr>
            <a:r>
              <a:rPr lang="en-US" altLang="en-US" sz="1900" dirty="0">
                <a:solidFill>
                  <a:schemeClr val="tx1">
                    <a:lumMod val="65000"/>
                    <a:lumOff val="35000"/>
                  </a:schemeClr>
                </a:solidFill>
                <a:cs typeface="+mn-cs"/>
              </a:rPr>
              <a:t>Acetaminophen</a:t>
            </a:r>
          </a:p>
          <a:p>
            <a:pPr marL="342900" indent="-342900" eaLnBrk="0" hangingPunct="0">
              <a:spcBef>
                <a:spcPct val="20000"/>
              </a:spcBef>
              <a:buClr>
                <a:srgbClr val="0BD0D9"/>
              </a:buClr>
              <a:buSzPct val="95000"/>
              <a:buFont typeface="Courier New" panose="02070309020205020404" pitchFamily="49" charset="0"/>
              <a:buChar char="o"/>
              <a:defRPr/>
            </a:pPr>
            <a:r>
              <a:rPr lang="en-US" altLang="en-US" sz="1900" dirty="0">
                <a:solidFill>
                  <a:schemeClr val="tx1">
                    <a:lumMod val="65000"/>
                    <a:lumOff val="35000"/>
                  </a:schemeClr>
                </a:solidFill>
                <a:cs typeface="+mn-cs"/>
              </a:rPr>
              <a:t>NSAIDS/Cox2</a:t>
            </a:r>
          </a:p>
          <a:p>
            <a:pPr marL="0" indent="0" eaLnBrk="0" hangingPunct="0">
              <a:spcBef>
                <a:spcPct val="20000"/>
              </a:spcBef>
              <a:spcAft>
                <a:spcPct val="0"/>
              </a:spcAft>
              <a:buClr>
                <a:srgbClr val="0BD0D9"/>
              </a:buClr>
              <a:buSzPct val="95000"/>
              <a:buNone/>
              <a:defRPr/>
            </a:pPr>
            <a:endParaRPr lang="en-US" altLang="en-US" sz="1400" b="1" spc="0" dirty="0">
              <a:solidFill>
                <a:schemeClr val="tx1">
                  <a:lumMod val="65000"/>
                  <a:lumOff val="35000"/>
                </a:schemeClr>
              </a:solidFill>
              <a:latin typeface="Constantia" panose="02030602050306030303" pitchFamily="18" charset="0"/>
              <a:cs typeface="+mn-cs"/>
            </a:endParaRPr>
          </a:p>
          <a:p>
            <a:pPr marL="0" indent="0" eaLnBrk="0" hangingPunct="0">
              <a:spcBef>
                <a:spcPct val="20000"/>
              </a:spcBef>
              <a:spcAft>
                <a:spcPct val="0"/>
              </a:spcAft>
              <a:buClr>
                <a:srgbClr val="0BD0D9"/>
              </a:buClr>
              <a:buSzPct val="95000"/>
              <a:buNone/>
              <a:defRPr/>
            </a:pPr>
            <a:r>
              <a:rPr lang="en-US" altLang="en-US" sz="2000" b="1" spc="0" dirty="0" smtClean="0">
                <a:solidFill>
                  <a:schemeClr val="tx1">
                    <a:lumMod val="65000"/>
                    <a:lumOff val="35000"/>
                  </a:schemeClr>
                </a:solidFill>
                <a:cs typeface="+mn-cs"/>
              </a:rPr>
              <a:t>Opioids**</a:t>
            </a:r>
            <a:endParaRPr lang="en-US" altLang="en-US" sz="2000" b="1" spc="0" dirty="0">
              <a:solidFill>
                <a:schemeClr val="tx1">
                  <a:lumMod val="65000"/>
                  <a:lumOff val="35000"/>
                </a:schemeClr>
              </a:solidFill>
              <a:cs typeface="+mn-cs"/>
            </a:endParaRPr>
          </a:p>
          <a:p>
            <a:pPr marL="0" indent="0" eaLnBrk="0" hangingPunct="0">
              <a:spcBef>
                <a:spcPct val="20000"/>
              </a:spcBef>
              <a:spcAft>
                <a:spcPct val="0"/>
              </a:spcAft>
              <a:buClr>
                <a:srgbClr val="0BD0D9"/>
              </a:buClr>
              <a:buSzPct val="95000"/>
              <a:buNone/>
              <a:defRPr/>
            </a:pPr>
            <a:endParaRPr lang="en-US" altLang="en-US" sz="1500" b="1" spc="0" dirty="0">
              <a:solidFill>
                <a:schemeClr val="tx1">
                  <a:lumMod val="65000"/>
                  <a:lumOff val="35000"/>
                </a:schemeClr>
              </a:solidFill>
              <a:cs typeface="+mn-cs"/>
            </a:endParaRPr>
          </a:p>
          <a:p>
            <a:pPr marL="0" indent="0" eaLnBrk="0" hangingPunct="0">
              <a:spcBef>
                <a:spcPct val="20000"/>
              </a:spcBef>
              <a:spcAft>
                <a:spcPct val="0"/>
              </a:spcAft>
              <a:buClr>
                <a:srgbClr val="0BD0D9"/>
              </a:buClr>
              <a:buSzPct val="95000"/>
              <a:buNone/>
              <a:defRPr/>
            </a:pPr>
            <a:r>
              <a:rPr lang="en-US" altLang="en-US" sz="2000" b="1" spc="0" dirty="0">
                <a:solidFill>
                  <a:schemeClr val="tx1">
                    <a:lumMod val="65000"/>
                    <a:lumOff val="35000"/>
                  </a:schemeClr>
                </a:solidFill>
                <a:cs typeface="+mn-cs"/>
              </a:rPr>
              <a:t>Adjuvants </a:t>
            </a:r>
          </a:p>
          <a:p>
            <a:pPr marL="285750" indent="-285750" eaLnBrk="0" hangingPunct="0">
              <a:spcBef>
                <a:spcPct val="20000"/>
              </a:spcBef>
              <a:buClr>
                <a:srgbClr val="0BD0D9"/>
              </a:buClr>
              <a:buSzPct val="95000"/>
              <a:buFont typeface="Courier New" panose="02070309020205020404" pitchFamily="49" charset="0"/>
              <a:buChar char="o"/>
              <a:defRPr/>
            </a:pPr>
            <a:r>
              <a:rPr lang="en-US" altLang="en-US" sz="1900" dirty="0" smtClean="0">
                <a:solidFill>
                  <a:schemeClr val="tx1">
                    <a:lumMod val="65000"/>
                    <a:lumOff val="35000"/>
                  </a:schemeClr>
                </a:solidFill>
                <a:cs typeface="+mn-cs"/>
              </a:rPr>
              <a:t>Muscle relaxants</a:t>
            </a:r>
            <a:endParaRPr lang="en-US" altLang="en-US" sz="1900" dirty="0">
              <a:solidFill>
                <a:schemeClr val="tx1">
                  <a:lumMod val="65000"/>
                  <a:lumOff val="35000"/>
                </a:schemeClr>
              </a:solidFill>
              <a:cs typeface="+mn-cs"/>
            </a:endParaRPr>
          </a:p>
          <a:p>
            <a:pPr marL="285750" indent="-285750" eaLnBrk="0" hangingPunct="0">
              <a:spcBef>
                <a:spcPct val="20000"/>
              </a:spcBef>
              <a:buClr>
                <a:srgbClr val="0BD0D9"/>
              </a:buClr>
              <a:buSzPct val="95000"/>
              <a:buFont typeface="Courier New" panose="02070309020205020404" pitchFamily="49" charset="0"/>
              <a:buChar char="o"/>
              <a:defRPr/>
            </a:pPr>
            <a:r>
              <a:rPr lang="en-US" altLang="en-US" sz="1900" dirty="0" smtClean="0">
                <a:solidFill>
                  <a:schemeClr val="tx1">
                    <a:lumMod val="65000"/>
                    <a:lumOff val="35000"/>
                  </a:schemeClr>
                </a:solidFill>
                <a:cs typeface="+mn-cs"/>
              </a:rPr>
              <a:t>Lidocaine </a:t>
            </a:r>
            <a:endParaRPr lang="en-US" altLang="en-US" sz="1900" dirty="0">
              <a:solidFill>
                <a:schemeClr val="tx1">
                  <a:lumMod val="65000"/>
                  <a:lumOff val="35000"/>
                </a:schemeClr>
              </a:solidFill>
              <a:cs typeface="+mn-cs"/>
            </a:endParaRPr>
          </a:p>
          <a:p>
            <a:pPr marL="285750" indent="-285750" eaLnBrk="0" hangingPunct="0">
              <a:spcBef>
                <a:spcPct val="20000"/>
              </a:spcBef>
              <a:buClr>
                <a:srgbClr val="0BD0D9"/>
              </a:buClr>
              <a:buSzPct val="95000"/>
              <a:buFont typeface="Courier New" panose="02070309020205020404" pitchFamily="49" charset="0"/>
              <a:buChar char="o"/>
              <a:defRPr/>
            </a:pPr>
            <a:r>
              <a:rPr lang="en-US" altLang="en-US" sz="1900" dirty="0" smtClean="0">
                <a:solidFill>
                  <a:schemeClr val="tx1">
                    <a:lumMod val="65000"/>
                    <a:lumOff val="35000"/>
                  </a:schemeClr>
                </a:solidFill>
                <a:cs typeface="+mn-cs"/>
              </a:rPr>
              <a:t>Ketamine</a:t>
            </a:r>
          </a:p>
          <a:p>
            <a:pPr marL="285750" indent="-285750" eaLnBrk="0" hangingPunct="0">
              <a:spcBef>
                <a:spcPct val="20000"/>
              </a:spcBef>
              <a:buClr>
                <a:srgbClr val="0BD0D9"/>
              </a:buClr>
              <a:buSzPct val="95000"/>
              <a:buFont typeface="Courier New" panose="02070309020205020404" pitchFamily="49" charset="0"/>
              <a:buChar char="o"/>
              <a:defRPr/>
            </a:pPr>
            <a:r>
              <a:rPr lang="en-US" altLang="en-US" sz="1900" dirty="0" smtClean="0">
                <a:solidFill>
                  <a:schemeClr val="tx1">
                    <a:lumMod val="65000"/>
                    <a:lumOff val="35000"/>
                  </a:schemeClr>
                </a:solidFill>
                <a:cs typeface="+mn-cs"/>
              </a:rPr>
              <a:t>Gabapentinoids*</a:t>
            </a:r>
          </a:p>
          <a:p>
            <a:pPr marL="285750" indent="-285750" eaLnBrk="0" hangingPunct="0">
              <a:spcBef>
                <a:spcPct val="20000"/>
              </a:spcBef>
              <a:buClr>
                <a:srgbClr val="0BD0D9"/>
              </a:buClr>
              <a:buSzPct val="95000"/>
              <a:buFont typeface="Courier New" panose="02070309020205020404" pitchFamily="49" charset="0"/>
              <a:buChar char="o"/>
              <a:defRPr/>
            </a:pPr>
            <a:r>
              <a:rPr lang="en-US" altLang="en-US" sz="1900" dirty="0" smtClean="0">
                <a:solidFill>
                  <a:schemeClr val="tx1">
                    <a:lumMod val="65000"/>
                    <a:lumOff val="35000"/>
                  </a:schemeClr>
                </a:solidFill>
                <a:cs typeface="+mn-cs"/>
              </a:rPr>
              <a:t>Regional techniques</a:t>
            </a:r>
          </a:p>
          <a:p>
            <a:pPr marL="458788" lvl="1" indent="-285750" eaLnBrk="0" hangingPunct="0">
              <a:spcBef>
                <a:spcPct val="20000"/>
              </a:spcBef>
              <a:buClr>
                <a:srgbClr val="0BD0D9"/>
              </a:buClr>
              <a:buSzPct val="95000"/>
              <a:buFont typeface="Courier New" panose="02070309020205020404" pitchFamily="49" charset="0"/>
              <a:buChar char="o"/>
              <a:defRPr/>
            </a:pPr>
            <a:r>
              <a:rPr lang="en-US" altLang="en-US" sz="1800" dirty="0" smtClean="0">
                <a:solidFill>
                  <a:schemeClr val="tx1">
                    <a:lumMod val="65000"/>
                    <a:lumOff val="35000"/>
                  </a:schemeClr>
                </a:solidFill>
                <a:cs typeface="+mn-cs"/>
              </a:rPr>
              <a:t>Epidural</a:t>
            </a:r>
          </a:p>
          <a:p>
            <a:pPr marL="458788" lvl="1" indent="-285750" eaLnBrk="0" hangingPunct="0">
              <a:spcBef>
                <a:spcPct val="20000"/>
              </a:spcBef>
              <a:buClr>
                <a:srgbClr val="0BD0D9"/>
              </a:buClr>
              <a:buSzPct val="95000"/>
              <a:buFont typeface="Courier New" panose="02070309020205020404" pitchFamily="49" charset="0"/>
              <a:buChar char="o"/>
              <a:defRPr/>
            </a:pPr>
            <a:r>
              <a:rPr lang="en-US" altLang="en-US" sz="1800" dirty="0" smtClean="0">
                <a:solidFill>
                  <a:schemeClr val="tx1">
                    <a:lumMod val="65000"/>
                    <a:lumOff val="35000"/>
                  </a:schemeClr>
                </a:solidFill>
                <a:cs typeface="+mn-cs"/>
              </a:rPr>
              <a:t>Perineural </a:t>
            </a:r>
          </a:p>
          <a:p>
            <a:pPr marL="458788" lvl="1" indent="-285750" eaLnBrk="0" hangingPunct="0">
              <a:spcBef>
                <a:spcPct val="20000"/>
              </a:spcBef>
              <a:buClr>
                <a:srgbClr val="0BD0D9"/>
              </a:buClr>
              <a:buSzPct val="95000"/>
              <a:buFont typeface="Courier New" panose="02070309020205020404" pitchFamily="49" charset="0"/>
              <a:buChar char="o"/>
              <a:defRPr/>
            </a:pPr>
            <a:r>
              <a:rPr lang="en-US" altLang="en-US" sz="1800" dirty="0" smtClean="0">
                <a:solidFill>
                  <a:schemeClr val="tx1">
                    <a:lumMod val="65000"/>
                    <a:lumOff val="35000"/>
                  </a:schemeClr>
                </a:solidFill>
                <a:cs typeface="+mn-cs"/>
              </a:rPr>
              <a:t>Single shot blocks</a:t>
            </a:r>
            <a:endParaRPr lang="en-US" altLang="en-US" sz="1800" dirty="0">
              <a:solidFill>
                <a:schemeClr val="tx1">
                  <a:lumMod val="65000"/>
                  <a:lumOff val="35000"/>
                </a:schemeClr>
              </a:solidFill>
              <a:cs typeface="+mn-cs"/>
            </a:endParaRPr>
          </a:p>
          <a:p>
            <a:pPr lvl="1">
              <a:defRPr/>
            </a:pPr>
            <a:endParaRPr lang="en-US" altLang="en-US" sz="1800" b="1" dirty="0">
              <a:solidFill>
                <a:schemeClr val="tx1"/>
              </a:solidFill>
              <a:latin typeface="Arial Narrow" panose="020B0606020202030204" pitchFamily="34" charset="0"/>
            </a:endParaRPr>
          </a:p>
          <a:p>
            <a:pPr marL="0" indent="0">
              <a:buNone/>
              <a:defRPr/>
            </a:pPr>
            <a:endParaRPr lang="en-CA" dirty="0"/>
          </a:p>
        </p:txBody>
      </p:sp>
      <p:sp>
        <p:nvSpPr>
          <p:cNvPr id="6" name="TextBox 5"/>
          <p:cNvSpPr txBox="1"/>
          <p:nvPr/>
        </p:nvSpPr>
        <p:spPr>
          <a:xfrm>
            <a:off x="1091531" y="6309560"/>
            <a:ext cx="11261558" cy="923330"/>
          </a:xfrm>
          <a:prstGeom prst="rect">
            <a:avLst/>
          </a:prstGeom>
          <a:noFill/>
        </p:spPr>
        <p:txBody>
          <a:bodyPr wrap="square" rtlCol="0">
            <a:spAutoFit/>
          </a:bodyPr>
          <a:lstStyle/>
          <a:p>
            <a:pPr marL="228600" indent="-228600">
              <a:buAutoNum type="arabicPeriod"/>
            </a:pPr>
            <a:r>
              <a:rPr lang="en-US" sz="1000" dirty="0" smtClean="0"/>
              <a:t>Mariano, E (et al.). (2021).  A </a:t>
            </a:r>
            <a:r>
              <a:rPr lang="en-US" sz="1000" dirty="0" err="1" smtClean="0"/>
              <a:t>multisociety</a:t>
            </a:r>
            <a:r>
              <a:rPr lang="en-US" sz="1000" dirty="0" smtClean="0"/>
              <a:t> organizational consensus process to </a:t>
            </a:r>
            <a:r>
              <a:rPr lang="en-US" sz="1000" dirty="0"/>
              <a:t>d</a:t>
            </a:r>
            <a:r>
              <a:rPr lang="en-US" sz="1000" dirty="0" smtClean="0"/>
              <a:t>efine guiding principles of acute perioperative pain management. </a:t>
            </a:r>
            <a:r>
              <a:rPr lang="en-US" sz="1000" i="1" dirty="0" smtClean="0"/>
              <a:t>Regional Anesthesia and Pain Medicine</a:t>
            </a:r>
          </a:p>
          <a:p>
            <a:pPr marL="228600" indent="-228600">
              <a:buAutoNum type="arabicPeriod"/>
            </a:pPr>
            <a:r>
              <a:rPr lang="en-US" sz="1000" dirty="0" smtClean="0"/>
              <a:t>Small, C., 7 </a:t>
            </a:r>
            <a:r>
              <a:rPr lang="en-US" sz="1000" dirty="0" err="1" smtClean="0"/>
              <a:t>Laycock</a:t>
            </a:r>
            <a:r>
              <a:rPr lang="en-US" sz="1000" dirty="0" smtClean="0"/>
              <a:t>, H. (2020).  Acute postoperative pain management.  </a:t>
            </a:r>
            <a:r>
              <a:rPr lang="en-US" sz="1000" i="1" dirty="0" smtClean="0"/>
              <a:t>British Journal of Medicine, 107, e70-80</a:t>
            </a:r>
          </a:p>
          <a:p>
            <a:pPr marL="228600" indent="-228600">
              <a:buAutoNum type="arabicPeriod"/>
            </a:pPr>
            <a:r>
              <a:rPr lang="en-US" sz="1000" dirty="0" smtClean="0"/>
              <a:t>Mazda, Y, </a:t>
            </a:r>
            <a:r>
              <a:rPr lang="en-US" sz="1000" dirty="0" err="1" smtClean="0"/>
              <a:t>Jadin</a:t>
            </a:r>
            <a:r>
              <a:rPr lang="en-US" sz="1000" dirty="0" smtClean="0"/>
              <a:t>, S, Khan, J.  (2021).  Postoperative pain management.  </a:t>
            </a:r>
            <a:r>
              <a:rPr lang="en-US" sz="1000" i="1" dirty="0" smtClean="0"/>
              <a:t>Canadian Journal of General Internal Medicine, 16, (1)</a:t>
            </a:r>
          </a:p>
          <a:p>
            <a:pPr marL="228600" indent="-228600">
              <a:buAutoNum type="arabicPeriod"/>
            </a:pPr>
            <a:endParaRPr lang="en-US" sz="1200" i="1" dirty="0" smtClean="0"/>
          </a:p>
          <a:p>
            <a:pPr marL="228600" indent="-228600">
              <a:buAutoNum type="arabicPeriod"/>
            </a:pPr>
            <a:endParaRPr lang="en-CA" sz="1200" i="1" dirty="0"/>
          </a:p>
        </p:txBody>
      </p:sp>
    </p:spTree>
    <p:extLst>
      <p:ext uri="{BB962C8B-B14F-4D97-AF65-F5344CB8AC3E}">
        <p14:creationId xmlns:p14="http://schemas.microsoft.com/office/powerpoint/2010/main" val="1775729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10" end="10"/>
                                            </p:txEl>
                                          </p:spTgt>
                                        </p:tgtEl>
                                        <p:attrNameLst>
                                          <p:attrName>style.visibility</p:attrName>
                                        </p:attrNameLst>
                                      </p:cBhvr>
                                      <p:to>
                                        <p:strVal val="visible"/>
                                      </p:to>
                                    </p:set>
                                  </p:childTnLst>
                                </p:cTn>
                              </p:par>
                            </p:childTnLst>
                          </p:cTn>
                        </p:par>
                        <p:par>
                          <p:cTn id="45" fill="hold" nodeType="afterGroup">
                            <p:stCondLst>
                              <p:cond delay="0"/>
                            </p:stCondLst>
                            <p:childTnLst>
                              <p:par>
                                <p:cTn id="46" presetID="1" presetClass="entr" presetSubtype="0" fill="hold" nodeType="afterEffect">
                                  <p:stCondLst>
                                    <p:cond delay="0"/>
                                  </p:stCondLst>
                                  <p:childTnLst>
                                    <p:set>
                                      <p:cBhvr>
                                        <p:cTn id="47" dur="1" fill="hold">
                                          <p:stCondLst>
                                            <p:cond delay="0"/>
                                          </p:stCondLst>
                                        </p:cTn>
                                        <p:tgtEl>
                                          <p:spTgt spid="5">
                                            <p:txEl>
                                              <p:pRg st="2" end="2"/>
                                            </p:txEl>
                                          </p:spTgt>
                                        </p:tgtEl>
                                        <p:attrNameLst>
                                          <p:attrName>style.visibility</p:attrName>
                                        </p:attrNameLst>
                                      </p:cBhvr>
                                      <p:to>
                                        <p:strVal val="visible"/>
                                      </p:to>
                                    </p:set>
                                  </p:childTnLst>
                                </p:cTn>
                              </p:par>
                            </p:childTnLst>
                          </p:cTn>
                        </p:par>
                        <p:par>
                          <p:cTn id="48" fill="hold" nodeType="afterGroup">
                            <p:stCondLst>
                              <p:cond delay="0"/>
                            </p:stCondLst>
                            <p:childTnLst>
                              <p:par>
                                <p:cTn id="49" presetID="1" presetClass="entr" presetSubtype="0" fill="hold" nodeType="afterEffect">
                                  <p:stCondLst>
                                    <p:cond delay="0"/>
                                  </p:stCondLst>
                                  <p:childTnLst>
                                    <p:set>
                                      <p:cBhvr>
                                        <p:cTn id="50" dur="1" fill="hold">
                                          <p:stCondLst>
                                            <p:cond delay="0"/>
                                          </p:stCondLst>
                                        </p:cTn>
                                        <p:tgtEl>
                                          <p:spTgt spid="5">
                                            <p:txEl>
                                              <p:pRg st="3" end="3"/>
                                            </p:txEl>
                                          </p:spTgt>
                                        </p:tgtEl>
                                        <p:attrNameLst>
                                          <p:attrName>style.visibility</p:attrName>
                                        </p:attrNameLst>
                                      </p:cBhvr>
                                      <p:to>
                                        <p:strVal val="visible"/>
                                      </p:to>
                                    </p:set>
                                  </p:childTnLst>
                                </p:cTn>
                              </p:par>
                            </p:childTnLst>
                          </p:cTn>
                        </p:par>
                        <p:par>
                          <p:cTn id="51" fill="hold" nodeType="afterGroup">
                            <p:stCondLst>
                              <p:cond delay="0"/>
                            </p:stCondLst>
                            <p:childTnLst>
                              <p:par>
                                <p:cTn id="52" presetID="1" presetClass="entr" presetSubtype="0" fill="hold" nodeType="afterEffect">
                                  <p:stCondLst>
                                    <p:cond delay="0"/>
                                  </p:stCondLst>
                                  <p:childTnLst>
                                    <p:set>
                                      <p:cBhvr>
                                        <p:cTn id="53"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nodeType="clickEffect">
                                  <p:stCondLst>
                                    <p:cond delay="0"/>
                                  </p:stCondLst>
                                  <p:childTnLst>
                                    <p:set>
                                      <p:cBhvr>
                                        <p:cTn id="57" dur="1" fill="hold">
                                          <p:stCondLst>
                                            <p:cond delay="0"/>
                                          </p:stCondLst>
                                        </p:cTn>
                                        <p:tgtEl>
                                          <p:spTgt spid="5">
                                            <p:txEl>
                                              <p:pRg st="8" end="8"/>
                                            </p:txEl>
                                          </p:spTgt>
                                        </p:tgtEl>
                                        <p:attrNameLst>
                                          <p:attrName>style.visibility</p:attrName>
                                        </p:attrNameLst>
                                      </p:cBhvr>
                                      <p:to>
                                        <p:strVal val="visible"/>
                                      </p:to>
                                    </p:set>
                                  </p:childTnLst>
                                </p:cTn>
                              </p:par>
                            </p:childTnLst>
                          </p:cTn>
                        </p:par>
                        <p:par>
                          <p:cTn id="58" fill="hold" nodeType="afterGroup">
                            <p:stCondLst>
                              <p:cond delay="0"/>
                            </p:stCondLst>
                            <p:childTnLst>
                              <p:par>
                                <p:cTn id="59" presetID="1" presetClass="entr" presetSubtype="0" fill="hold" nodeType="after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childTnLst>
                                </p:cTn>
                              </p:par>
                            </p:childTnLst>
                          </p:cTn>
                        </p:par>
                        <p:par>
                          <p:cTn id="61" fill="hold" nodeType="afterGroup">
                            <p:stCondLst>
                              <p:cond delay="0"/>
                            </p:stCondLst>
                            <p:childTnLst>
                              <p:par>
                                <p:cTn id="62" presetID="1" presetClass="entr" presetSubtype="0" fill="hold" nodeType="afterEffect">
                                  <p:stCondLst>
                                    <p:cond delay="0"/>
                                  </p:stCondLst>
                                  <p:childTnLst>
                                    <p:set>
                                      <p:cBhvr>
                                        <p:cTn id="63" dur="1" fill="hold">
                                          <p:stCondLst>
                                            <p:cond delay="0"/>
                                          </p:stCondLst>
                                        </p:cTn>
                                        <p:tgtEl>
                                          <p:spTgt spid="5">
                                            <p:txEl>
                                              <p:pRg st="10" end="10"/>
                                            </p:txEl>
                                          </p:spTgt>
                                        </p:tgtEl>
                                        <p:attrNameLst>
                                          <p:attrName>style.visibility</p:attrName>
                                        </p:attrNameLst>
                                      </p:cBhvr>
                                      <p:to>
                                        <p:strVal val="visible"/>
                                      </p:to>
                                    </p:set>
                                  </p:childTnLst>
                                </p:cTn>
                              </p:par>
                            </p:childTnLst>
                          </p:cTn>
                        </p:par>
                        <p:par>
                          <p:cTn id="64" fill="hold" nodeType="afterGroup">
                            <p:stCondLst>
                              <p:cond delay="0"/>
                            </p:stCondLst>
                            <p:childTnLst>
                              <p:par>
                                <p:cTn id="65" presetID="1" presetClass="entr" presetSubtype="0" fill="hold" nodeType="afterEffect">
                                  <p:stCondLst>
                                    <p:cond delay="0"/>
                                  </p:stCondLst>
                                  <p:childTnLst>
                                    <p:set>
                                      <p:cBhvr>
                                        <p:cTn id="66" dur="1" fill="hold">
                                          <p:stCondLst>
                                            <p:cond delay="0"/>
                                          </p:stCondLst>
                                        </p:cTn>
                                        <p:tgtEl>
                                          <p:spTgt spid="5">
                                            <p:txEl>
                                              <p:pRg st="11" end="11"/>
                                            </p:txEl>
                                          </p:spTgt>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nodeType="afterEffect">
                                  <p:stCondLst>
                                    <p:cond delay="0"/>
                                  </p:stCondLst>
                                  <p:childTnLst>
                                    <p:set>
                                      <p:cBhvr>
                                        <p:cTn id="69" dur="1" fill="hold">
                                          <p:stCondLst>
                                            <p:cond delay="0"/>
                                          </p:stCondLst>
                                        </p:cTn>
                                        <p:tgtEl>
                                          <p:spTgt spid="5">
                                            <p:txEl>
                                              <p:pRg st="12" end="12"/>
                                            </p:txEl>
                                          </p:spTgt>
                                        </p:tgtEl>
                                        <p:attrNameLst>
                                          <p:attrName>style.visibility</p:attrName>
                                        </p:attrNameLst>
                                      </p:cBhvr>
                                      <p:to>
                                        <p:strVal val="visible"/>
                                      </p:to>
                                    </p:set>
                                  </p:childTnLst>
                                </p:cTn>
                              </p:par>
                            </p:childTnLst>
                          </p:cTn>
                        </p:par>
                        <p:par>
                          <p:cTn id="70" fill="hold">
                            <p:stCondLst>
                              <p:cond delay="0"/>
                            </p:stCondLst>
                            <p:childTnLst>
                              <p:par>
                                <p:cTn id="71" presetID="1" presetClass="entr" presetSubtype="0" fill="hold" nodeType="afterEffect">
                                  <p:stCondLst>
                                    <p:cond delay="0"/>
                                  </p:stCondLst>
                                  <p:childTnLst>
                                    <p:set>
                                      <p:cBhvr>
                                        <p:cTn id="72" dur="1" fill="hold">
                                          <p:stCondLst>
                                            <p:cond delay="0"/>
                                          </p:stCondLst>
                                        </p:cTn>
                                        <p:tgtEl>
                                          <p:spTgt spid="5">
                                            <p:txEl>
                                              <p:pRg st="13" end="13"/>
                                            </p:txEl>
                                          </p:spTgt>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5">
                                            <p:txEl>
                                              <p:pRg st="14" end="14"/>
                                            </p:txEl>
                                          </p:spTgt>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nodeType="afterEffect">
                                  <p:stCondLst>
                                    <p:cond delay="0"/>
                                  </p:stCondLst>
                                  <p:childTnLst>
                                    <p:set>
                                      <p:cBhvr>
                                        <p:cTn id="78" dur="1" fill="hold">
                                          <p:stCondLst>
                                            <p:cond delay="0"/>
                                          </p:stCondLst>
                                        </p:cTn>
                                        <p:tgtEl>
                                          <p:spTgt spid="5">
                                            <p:txEl>
                                              <p:pRg st="15" end="15"/>
                                            </p:txEl>
                                          </p:spTgt>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nodeType="afterEffect">
                                  <p:stCondLst>
                                    <p:cond delay="0"/>
                                  </p:stCondLst>
                                  <p:childTnLst>
                                    <p:set>
                                      <p:cBhvr>
                                        <p:cTn id="81"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37" y="268063"/>
            <a:ext cx="11526253" cy="1609344"/>
          </a:xfrm>
        </p:spPr>
        <p:txBody>
          <a:bodyPr>
            <a:normAutofit/>
          </a:bodyPr>
          <a:lstStyle/>
          <a:p>
            <a:r>
              <a:rPr lang="en-US" sz="4000" dirty="0" smtClean="0"/>
              <a:t>What comes first in relation to opioids?</a:t>
            </a:r>
            <a:endParaRPr lang="en-CA" sz="4000" dirty="0"/>
          </a:p>
        </p:txBody>
      </p:sp>
      <p:pic>
        <p:nvPicPr>
          <p:cNvPr id="8" name="Content Placeholder 7"/>
          <p:cNvPicPr>
            <a:picLocks noGrp="1" noChangeAspect="1"/>
          </p:cNvPicPr>
          <p:nvPr>
            <p:ph idx="1"/>
          </p:nvPr>
        </p:nvPicPr>
        <p:blipFill>
          <a:blip r:embed="rId2"/>
          <a:stretch>
            <a:fillRect/>
          </a:stretch>
        </p:blipFill>
        <p:spPr>
          <a:xfrm>
            <a:off x="2983832" y="1757028"/>
            <a:ext cx="6524042" cy="3737325"/>
          </a:xfrm>
          <a:prstGeom prst="rect">
            <a:avLst/>
          </a:prstGeom>
        </p:spPr>
      </p:pic>
    </p:spTree>
    <p:extLst>
      <p:ext uri="{BB962C8B-B14F-4D97-AF65-F5344CB8AC3E}">
        <p14:creationId xmlns:p14="http://schemas.microsoft.com/office/powerpoint/2010/main" val="3789385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sz="quarter" idx="1"/>
          </p:nvPr>
        </p:nvSpPr>
        <p:spPr>
          <a:xfrm>
            <a:off x="2459371" y="280487"/>
            <a:ext cx="7467600" cy="1247523"/>
          </a:xfrm>
        </p:spPr>
        <p:txBody>
          <a:bodyPr>
            <a:normAutofit fontScale="92500" lnSpcReduction="10000"/>
          </a:bodyPr>
          <a:lstStyle/>
          <a:p>
            <a:pPr marL="0" indent="0" algn="ctr">
              <a:buNone/>
            </a:pPr>
            <a:r>
              <a:rPr lang="en-CA" altLang="en-US" sz="9600" dirty="0" smtClean="0"/>
              <a:t>Sedation</a:t>
            </a:r>
            <a:endParaRPr lang="en-CA" altLang="en-US" sz="9600" dirty="0"/>
          </a:p>
        </p:txBody>
      </p:sp>
      <p:pic>
        <p:nvPicPr>
          <p:cNvPr id="4" name="Picture 3"/>
          <p:cNvPicPr>
            <a:picLocks noChangeAspect="1"/>
          </p:cNvPicPr>
          <p:nvPr/>
        </p:nvPicPr>
        <p:blipFill>
          <a:blip r:embed="rId3"/>
          <a:stretch>
            <a:fillRect/>
          </a:stretch>
        </p:blipFill>
        <p:spPr>
          <a:xfrm>
            <a:off x="3635208" y="1528010"/>
            <a:ext cx="4867275" cy="4620666"/>
          </a:xfrm>
          <a:prstGeom prst="rect">
            <a:avLst/>
          </a:prstGeom>
        </p:spPr>
      </p:pic>
    </p:spTree>
    <p:extLst>
      <p:ext uri="{BB962C8B-B14F-4D97-AF65-F5344CB8AC3E}">
        <p14:creationId xmlns:p14="http://schemas.microsoft.com/office/powerpoint/2010/main" val="25969157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Reducing risk</a:t>
            </a:r>
            <a:r>
              <a:rPr lang="en-US" sz="3200" b="0" baseline="30000" dirty="0" smtClean="0"/>
              <a:t>1</a:t>
            </a:r>
            <a:endParaRPr lang="en-CA" sz="3200" b="0" dirty="0"/>
          </a:p>
        </p:txBody>
      </p:sp>
      <p:sp>
        <p:nvSpPr>
          <p:cNvPr id="3" name="Content Placeholder 2"/>
          <p:cNvSpPr>
            <a:spLocks noGrp="1"/>
          </p:cNvSpPr>
          <p:nvPr>
            <p:ph idx="1"/>
          </p:nvPr>
        </p:nvSpPr>
        <p:spPr/>
        <p:txBody>
          <a:bodyPr/>
          <a:lstStyle/>
          <a:p>
            <a:r>
              <a:rPr lang="en-US" sz="2200" dirty="0" smtClean="0"/>
              <a:t>Sedation is the most reliable clinical marker of opioid-induced </a:t>
            </a:r>
            <a:r>
              <a:rPr lang="en-US" sz="2200" dirty="0" err="1" smtClean="0"/>
              <a:t>ventilatory</a:t>
            </a:r>
            <a:r>
              <a:rPr lang="en-US" sz="2200" dirty="0" smtClean="0"/>
              <a:t> impairment</a:t>
            </a:r>
          </a:p>
          <a:p>
            <a:pPr lvl="1"/>
            <a:r>
              <a:rPr lang="en-US" sz="2200" dirty="0" smtClean="0"/>
              <a:t>RR or SPO</a:t>
            </a:r>
            <a:r>
              <a:rPr lang="en-US" sz="2200" baseline="-25000" dirty="0" smtClean="0"/>
              <a:t>2   </a:t>
            </a:r>
            <a:r>
              <a:rPr lang="en-US" sz="2200" dirty="0" smtClean="0"/>
              <a:t>does not correlate well to arterial partial pressures of carbon dioxide</a:t>
            </a:r>
          </a:p>
          <a:p>
            <a:r>
              <a:rPr lang="en-US" sz="2200" dirty="0" smtClean="0"/>
              <a:t>Patient receiving opioids should have their level of sedation assessed at appropriate time intervals</a:t>
            </a:r>
          </a:p>
          <a:p>
            <a:r>
              <a:rPr lang="en-US" sz="2200" dirty="0" smtClean="0"/>
              <a:t>Patient needs to be woken to assess for sedation</a:t>
            </a:r>
          </a:p>
          <a:p>
            <a:r>
              <a:rPr lang="en-US" sz="2200" dirty="0" smtClean="0"/>
              <a:t>Recommended to use a sedation scale that </a:t>
            </a:r>
            <a:r>
              <a:rPr lang="en-US" sz="2200" b="1" dirty="0" smtClean="0"/>
              <a:t>does not </a:t>
            </a:r>
            <a:r>
              <a:rPr lang="en-US" sz="2200" dirty="0" smtClean="0"/>
              <a:t>use ‘S’ for sleep</a:t>
            </a:r>
          </a:p>
          <a:p>
            <a:pPr marL="274320" lvl="1" indent="0">
              <a:buNone/>
            </a:pPr>
            <a:endParaRPr lang="en-US" dirty="0" smtClean="0"/>
          </a:p>
          <a:p>
            <a:endParaRPr lang="en-CA" dirty="0"/>
          </a:p>
        </p:txBody>
      </p:sp>
      <p:sp>
        <p:nvSpPr>
          <p:cNvPr id="4" name="TextBox 3"/>
          <p:cNvSpPr txBox="1"/>
          <p:nvPr/>
        </p:nvSpPr>
        <p:spPr>
          <a:xfrm>
            <a:off x="601579" y="5979694"/>
            <a:ext cx="11261558" cy="646331"/>
          </a:xfrm>
          <a:prstGeom prst="rect">
            <a:avLst/>
          </a:prstGeom>
          <a:noFill/>
        </p:spPr>
        <p:txBody>
          <a:bodyPr wrap="square" rtlCol="0">
            <a:spAutoFit/>
          </a:bodyPr>
          <a:lstStyle/>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pPr marL="228600" indent="-228600">
              <a:buAutoNum type="arabicPeriod"/>
            </a:pPr>
            <a:endParaRPr lang="en-CA" sz="1200" i="1" dirty="0"/>
          </a:p>
        </p:txBody>
      </p:sp>
    </p:spTree>
    <p:extLst>
      <p:ext uri="{BB962C8B-B14F-4D97-AF65-F5344CB8AC3E}">
        <p14:creationId xmlns:p14="http://schemas.microsoft.com/office/powerpoint/2010/main" val="21108430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2136775" y="228600"/>
            <a:ext cx="8153400" cy="990600"/>
          </a:xfrm>
        </p:spPr>
        <p:txBody>
          <a:bodyPr>
            <a:normAutofit fontScale="90000"/>
          </a:bodyPr>
          <a:lstStyle/>
          <a:p>
            <a:pPr eaLnBrk="1" hangingPunct="1"/>
            <a:r>
              <a:rPr lang="en-CA" altLang="en-US" dirty="0" smtClean="0"/>
              <a:t>Something to think about?</a:t>
            </a:r>
          </a:p>
        </p:txBody>
      </p:sp>
      <p:pic>
        <p:nvPicPr>
          <p:cNvPr id="38915"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841501" y="1557339"/>
            <a:ext cx="4583113" cy="43957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2927350" y="3860800"/>
            <a:ext cx="338455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919288" y="4076700"/>
            <a:ext cx="43926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19288" y="4365625"/>
            <a:ext cx="43926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389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9557" y="2709863"/>
            <a:ext cx="4232275" cy="1655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13265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Sedation Scales</a:t>
            </a:r>
            <a:endParaRPr lang="en-CA" dirty="0"/>
          </a:p>
        </p:txBody>
      </p:sp>
      <p:pic>
        <p:nvPicPr>
          <p:cNvPr id="4" name="Content Placeholder 3"/>
          <p:cNvPicPr>
            <a:picLocks noGrp="1" noChangeAspect="1"/>
          </p:cNvPicPr>
          <p:nvPr>
            <p:ph idx="1"/>
          </p:nvPr>
        </p:nvPicPr>
        <p:blipFill>
          <a:blip r:embed="rId3"/>
          <a:stretch>
            <a:fillRect/>
          </a:stretch>
        </p:blipFill>
        <p:spPr>
          <a:xfrm>
            <a:off x="2057400" y="1784292"/>
            <a:ext cx="7598861" cy="3079892"/>
          </a:xfrm>
          <a:prstGeom prst="rect">
            <a:avLst/>
          </a:prstGeom>
        </p:spPr>
      </p:pic>
      <p:sp>
        <p:nvSpPr>
          <p:cNvPr id="5" name="TextBox 4"/>
          <p:cNvSpPr txBox="1"/>
          <p:nvPr/>
        </p:nvSpPr>
        <p:spPr>
          <a:xfrm>
            <a:off x="468269" y="6211669"/>
            <a:ext cx="11261558" cy="646331"/>
          </a:xfrm>
          <a:prstGeom prst="rect">
            <a:avLst/>
          </a:prstGeom>
          <a:noFill/>
        </p:spPr>
        <p:txBody>
          <a:bodyPr wrap="square" rtlCol="0">
            <a:spAutoFit/>
          </a:bodyPr>
          <a:lstStyle/>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pPr marL="228600" indent="-228600">
              <a:buAutoNum type="arabicPeriod"/>
            </a:pPr>
            <a:endParaRPr lang="en-CA" sz="1200" i="1" dirty="0"/>
          </a:p>
        </p:txBody>
      </p:sp>
    </p:spTree>
    <p:extLst>
      <p:ext uri="{BB962C8B-B14F-4D97-AF65-F5344CB8AC3E}">
        <p14:creationId xmlns:p14="http://schemas.microsoft.com/office/powerpoint/2010/main" val="39780334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7" name="Group 3"/>
          <p:cNvGraphicFramePr>
            <a:graphicFrameLocks noGrp="1"/>
          </p:cNvGraphicFramePr>
          <p:nvPr>
            <p:extLst>
              <p:ext uri="{D42A27DB-BD31-4B8C-83A1-F6EECF244321}">
                <p14:modId xmlns:p14="http://schemas.microsoft.com/office/powerpoint/2010/main" val="921947252"/>
              </p:ext>
            </p:extLst>
          </p:nvPr>
        </p:nvGraphicFramePr>
        <p:xfrm>
          <a:off x="1703388" y="1343697"/>
          <a:ext cx="8610600" cy="4101428"/>
        </p:xfrm>
        <a:graphic>
          <a:graphicData uri="http://schemas.openxmlformats.org/drawingml/2006/table">
            <a:tbl>
              <a:tblPr/>
              <a:tblGrid>
                <a:gridCol w="1398588">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757612">
                  <a:extLst>
                    <a:ext uri="{9D8B030D-6E8A-4147-A177-3AD203B41FA5}">
                      <a16:colId xmlns:a16="http://schemas.microsoft.com/office/drawing/2014/main" val="20002"/>
                    </a:ext>
                  </a:extLst>
                </a:gridCol>
              </a:tblGrid>
              <a:tr h="518071">
                <a:tc gridSpan="3">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err="1" smtClean="0">
                          <a:ln>
                            <a:noFill/>
                          </a:ln>
                          <a:solidFill>
                            <a:schemeClr val="tx1"/>
                          </a:solidFill>
                          <a:effectLst/>
                          <a:latin typeface="+mn-lt"/>
                          <a:ea typeface="Times New Roman" pitchFamily="18" charset="0"/>
                          <a:cs typeface="Arial" charset="0"/>
                        </a:rPr>
                        <a:t>Pasero</a:t>
                      </a:r>
                      <a:r>
                        <a:rPr kumimoji="0" lang="en-US" altLang="en-US" sz="2800" b="1" i="0" u="none" strike="noStrike" cap="none" normalizeH="0" baseline="0" dirty="0" smtClean="0">
                          <a:ln>
                            <a:noFill/>
                          </a:ln>
                          <a:solidFill>
                            <a:schemeClr val="tx1"/>
                          </a:solidFill>
                          <a:effectLst/>
                          <a:latin typeface="+mn-lt"/>
                          <a:ea typeface="Times New Roman" pitchFamily="18" charset="0"/>
                          <a:cs typeface="Arial" charset="0"/>
                        </a:rPr>
                        <a:t> Opioid-Induced Sedation Scale (POSS)</a:t>
                      </a:r>
                      <a:r>
                        <a:rPr kumimoji="0" lang="en-US" altLang="en-US" sz="2800" b="0" i="0" u="none" strike="noStrike" cap="none" normalizeH="0" baseline="30000" dirty="0" smtClean="0">
                          <a:ln>
                            <a:noFill/>
                          </a:ln>
                          <a:solidFill>
                            <a:schemeClr val="tx1"/>
                          </a:solidFill>
                          <a:effectLst/>
                          <a:latin typeface="+mn-lt"/>
                          <a:ea typeface="Times New Roman" pitchFamily="18" charset="0"/>
                          <a:cs typeface="Arial" charset="0"/>
                        </a:rPr>
                        <a:t>[</a:t>
                      </a:r>
                      <a:r>
                        <a:rPr kumimoji="0" lang="en-US" altLang="en-US" sz="2800" b="0" i="0" u="none" strike="noStrike" cap="none" normalizeH="0" baseline="30000" dirty="0" err="1" smtClean="0">
                          <a:ln>
                            <a:noFill/>
                          </a:ln>
                          <a:solidFill>
                            <a:schemeClr val="tx1"/>
                          </a:solidFill>
                          <a:effectLst/>
                          <a:latin typeface="+mn-lt"/>
                          <a:ea typeface="Times New Roman" pitchFamily="18" charset="0"/>
                          <a:cs typeface="Arial" charset="0"/>
                        </a:rPr>
                        <a:t>i</a:t>
                      </a:r>
                      <a:r>
                        <a:rPr kumimoji="0" lang="en-US" altLang="en-US" sz="2800" b="0" i="0" u="none" strike="noStrike" cap="none" normalizeH="0" baseline="30000" dirty="0" smtClean="0">
                          <a:ln>
                            <a:noFill/>
                          </a:ln>
                          <a:solidFill>
                            <a:schemeClr val="tx1"/>
                          </a:solidFill>
                          <a:effectLst/>
                          <a:latin typeface="+mn-lt"/>
                          <a:ea typeface="Times New Roman" pitchFamily="18" charset="0"/>
                          <a:cs typeface="Arial" charset="0"/>
                        </a:rPr>
                        <a:t>]</a:t>
                      </a:r>
                      <a:endParaRPr kumimoji="0" lang="en-US" altLang="en-US" sz="2800" b="1"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0000"/>
                  </a:ext>
                </a:extLst>
              </a:tr>
              <a:tr h="42663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2200" b="1" i="0" u="none" strike="noStrike" cap="none" normalizeH="0" baseline="0" smtClean="0">
                          <a:ln>
                            <a:noFill/>
                          </a:ln>
                          <a:solidFill>
                            <a:srgbClr val="000000"/>
                          </a:solidFill>
                          <a:effectLst/>
                          <a:latin typeface="+mn-lt"/>
                          <a:ea typeface="Times New Roman" pitchFamily="18" charset="0"/>
                          <a:cs typeface="Arial" charset="0"/>
                        </a:rPr>
                        <a:t>Score </a:t>
                      </a:r>
                      <a:endParaRPr kumimoji="0" lang="en-CA" altLang="en-US" sz="2200" b="0" i="0" u="none" strike="noStrike" cap="none" normalizeH="0" baseline="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2200" b="1" i="0" u="none" strike="noStrike" cap="none" normalizeH="0" baseline="0" smtClean="0">
                          <a:ln>
                            <a:noFill/>
                          </a:ln>
                          <a:solidFill>
                            <a:srgbClr val="000000"/>
                          </a:solidFill>
                          <a:effectLst/>
                          <a:latin typeface="+mn-lt"/>
                          <a:ea typeface="Times New Roman" pitchFamily="18" charset="0"/>
                          <a:cs typeface="Arial" charset="0"/>
                        </a:rPr>
                        <a:t>Meaning of Score </a:t>
                      </a:r>
                      <a:endParaRPr kumimoji="0" lang="en-CA" altLang="en-US" sz="2200" b="0" i="0" u="none" strike="noStrike" cap="none" normalizeH="0" baseline="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en-CA" altLang="en-US" sz="2200" b="0" i="0" u="none" strike="noStrike" cap="none" normalizeH="0" baseline="0" smtClean="0">
                        <a:ln>
                          <a:noFill/>
                        </a:ln>
                        <a:solidFill>
                          <a:schemeClr val="tx1"/>
                        </a:solidFill>
                        <a:effectLst/>
                        <a:latin typeface="+mn-lt"/>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663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smtClean="0">
                          <a:ln>
                            <a:noFill/>
                          </a:ln>
                          <a:solidFill>
                            <a:srgbClr val="000000"/>
                          </a:solidFill>
                          <a:effectLst/>
                          <a:latin typeface="+mn-lt"/>
                          <a:ea typeface="Times New Roman" pitchFamily="18" charset="0"/>
                          <a:cs typeface="Arial" charset="0"/>
                        </a:rPr>
                        <a:t>1 </a:t>
                      </a:r>
                      <a:endParaRPr kumimoji="0" lang="en-CA" altLang="en-US" sz="1800" b="1" i="0" u="none" strike="noStrike" cap="none" normalizeH="0" baseline="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smtClean="0">
                          <a:ln>
                            <a:noFill/>
                          </a:ln>
                          <a:solidFill>
                            <a:srgbClr val="000000"/>
                          </a:solidFill>
                          <a:effectLst/>
                          <a:latin typeface="+mn-lt"/>
                          <a:ea typeface="Times New Roman" pitchFamily="18" charset="0"/>
                          <a:cs typeface="Arial" charset="0"/>
                        </a:rPr>
                        <a:t>Awake and alert </a:t>
                      </a:r>
                      <a:endParaRPr kumimoji="0" lang="en-CA" altLang="en-US" sz="1800" b="0" i="0" u="none" strike="noStrike" cap="none" normalizeH="0" baseline="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dirty="0" smtClean="0">
                          <a:ln>
                            <a:noFill/>
                          </a:ln>
                          <a:solidFill>
                            <a:srgbClr val="000000"/>
                          </a:solidFill>
                          <a:effectLst/>
                          <a:latin typeface="+mn-lt"/>
                          <a:ea typeface="Times New Roman" pitchFamily="18" charset="0"/>
                          <a:cs typeface="Arial" charset="0"/>
                        </a:rPr>
                        <a:t>Acceptable</a:t>
                      </a:r>
                      <a:r>
                        <a:rPr kumimoji="0" lang="en-CA" altLang="en-US" sz="1800" b="0" i="0" u="none" strike="noStrike" cap="none" normalizeH="0" baseline="0" dirty="0" smtClean="0">
                          <a:ln>
                            <a:noFill/>
                          </a:ln>
                          <a:solidFill>
                            <a:srgbClr val="000000"/>
                          </a:solidFill>
                          <a:effectLst/>
                          <a:latin typeface="+mn-lt"/>
                          <a:ea typeface="Times New Roman" pitchFamily="18" charset="0"/>
                          <a:cs typeface="Arial" charset="0"/>
                        </a:rPr>
                        <a:t> </a:t>
                      </a: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7738">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smtClean="0">
                          <a:ln>
                            <a:noFill/>
                          </a:ln>
                          <a:solidFill>
                            <a:srgbClr val="000000"/>
                          </a:solidFill>
                          <a:effectLst/>
                          <a:latin typeface="+mn-lt"/>
                          <a:ea typeface="Times New Roman" pitchFamily="18" charset="0"/>
                          <a:cs typeface="Arial" charset="0"/>
                        </a:rPr>
                        <a:t>2 </a:t>
                      </a:r>
                      <a:endParaRPr kumimoji="0" lang="en-CA" altLang="en-US" sz="1800" b="1" i="0" u="none" strike="noStrike" cap="none" normalizeH="0" baseline="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smtClean="0">
                          <a:ln>
                            <a:noFill/>
                          </a:ln>
                          <a:solidFill>
                            <a:srgbClr val="000000"/>
                          </a:solidFill>
                          <a:effectLst/>
                          <a:latin typeface="+mn-lt"/>
                          <a:ea typeface="Times New Roman" pitchFamily="18" charset="0"/>
                          <a:cs typeface="Arial" charset="0"/>
                        </a:rPr>
                        <a:t>Slightly drowsy, easily roused </a:t>
                      </a: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smtClean="0">
                          <a:ln>
                            <a:noFill/>
                          </a:ln>
                          <a:solidFill>
                            <a:srgbClr val="000000"/>
                          </a:solidFill>
                          <a:effectLst/>
                          <a:latin typeface="+mn-lt"/>
                          <a:ea typeface="Times New Roman" pitchFamily="18" charset="0"/>
                          <a:cs typeface="Arial" charset="0"/>
                        </a:rPr>
                        <a:t>Acceptable</a:t>
                      </a:r>
                      <a:endParaRPr kumimoji="0" lang="en-CA" altLang="en-US" sz="1800" b="0" i="0" u="none" strike="noStrike" cap="none" normalizeH="0" baseline="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51398">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dirty="0" smtClean="0">
                          <a:ln>
                            <a:noFill/>
                          </a:ln>
                          <a:solidFill>
                            <a:srgbClr val="000000"/>
                          </a:solidFill>
                          <a:effectLst/>
                          <a:latin typeface="+mn-lt"/>
                          <a:ea typeface="Times New Roman" pitchFamily="18" charset="0"/>
                          <a:cs typeface="Arial" charset="0"/>
                        </a:rPr>
                        <a:t>3 </a:t>
                      </a:r>
                      <a:endParaRPr kumimoji="0" lang="en-CA" altLang="en-US" sz="1800" b="1"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smtClean="0">
                          <a:ln>
                            <a:noFill/>
                          </a:ln>
                          <a:solidFill>
                            <a:srgbClr val="000000"/>
                          </a:solidFill>
                          <a:effectLst/>
                          <a:latin typeface="+mn-lt"/>
                          <a:ea typeface="Times New Roman" pitchFamily="18" charset="0"/>
                          <a:cs typeface="Arial" charset="0"/>
                        </a:rPr>
                        <a:t>Frequently drowsy, </a:t>
                      </a:r>
                      <a:r>
                        <a:rPr kumimoji="0" lang="en-CA" altLang="en-US" sz="1800" b="0" i="0" u="none" strike="noStrike" cap="none" normalizeH="0" baseline="0" dirty="0" err="1" smtClean="0">
                          <a:ln>
                            <a:noFill/>
                          </a:ln>
                          <a:solidFill>
                            <a:srgbClr val="000000"/>
                          </a:solidFill>
                          <a:effectLst/>
                          <a:latin typeface="+mn-lt"/>
                          <a:ea typeface="Times New Roman" pitchFamily="18" charset="0"/>
                          <a:cs typeface="Arial" charset="0"/>
                        </a:rPr>
                        <a:t>rousable</a:t>
                      </a:r>
                      <a:r>
                        <a:rPr kumimoji="0" lang="en-CA" altLang="en-US" sz="1800" b="0" i="0" u="none" strike="noStrike" cap="none" normalizeH="0" baseline="0" dirty="0" smtClean="0">
                          <a:ln>
                            <a:noFill/>
                          </a:ln>
                          <a:solidFill>
                            <a:srgbClr val="000000"/>
                          </a:solidFill>
                          <a:effectLst/>
                          <a:latin typeface="+mn-lt"/>
                          <a:ea typeface="Times New Roman" pitchFamily="18" charset="0"/>
                          <a:cs typeface="Arial" charset="0"/>
                        </a:rPr>
                        <a:t>, drifts off to sleep during conversation </a:t>
                      </a: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46038" algn="l"/>
                        </a:tabLst>
                        <a:defRPr sz="2800">
                          <a:solidFill>
                            <a:schemeClr val="tx1"/>
                          </a:solidFill>
                          <a:latin typeface="Arial" charset="0"/>
                        </a:defRPr>
                      </a:lvl1pPr>
                      <a:lvl2pPr marL="742950" indent="-285750">
                        <a:spcBef>
                          <a:spcPct val="20000"/>
                        </a:spcBef>
                        <a:tabLst>
                          <a:tab pos="46038" algn="l"/>
                        </a:tabLst>
                        <a:defRPr sz="2400">
                          <a:solidFill>
                            <a:schemeClr val="tx1"/>
                          </a:solidFill>
                          <a:latin typeface="Arial" charset="0"/>
                        </a:defRPr>
                      </a:lvl2pPr>
                      <a:lvl3pPr marL="1143000" indent="-228600">
                        <a:spcBef>
                          <a:spcPct val="20000"/>
                        </a:spcBef>
                        <a:tabLst>
                          <a:tab pos="46038" algn="l"/>
                        </a:tabLst>
                        <a:defRPr sz="2000">
                          <a:solidFill>
                            <a:schemeClr val="tx1"/>
                          </a:solidFill>
                          <a:latin typeface="Arial" charset="0"/>
                        </a:defRPr>
                      </a:lvl3pPr>
                      <a:lvl4pPr marL="1600200" indent="-228600">
                        <a:spcBef>
                          <a:spcPct val="20000"/>
                        </a:spcBef>
                        <a:tabLst>
                          <a:tab pos="46038" algn="l"/>
                        </a:tabLst>
                        <a:defRPr>
                          <a:solidFill>
                            <a:schemeClr val="tx1"/>
                          </a:solidFill>
                          <a:latin typeface="Arial" charset="0"/>
                        </a:defRPr>
                      </a:lvl4pPr>
                      <a:lvl5pPr marL="2057400" indent="-228600">
                        <a:spcBef>
                          <a:spcPct val="20000"/>
                        </a:spcBef>
                        <a:tabLst>
                          <a:tab pos="46038" algn="l"/>
                        </a:tabLst>
                        <a:defRPr>
                          <a:solidFill>
                            <a:schemeClr val="tx1"/>
                          </a:solidFill>
                          <a:latin typeface="Arial" charset="0"/>
                        </a:defRPr>
                      </a:lvl5pPr>
                      <a:lvl6pPr marL="2514600" indent="-228600" fontAlgn="base">
                        <a:spcBef>
                          <a:spcPct val="20000"/>
                        </a:spcBef>
                        <a:spcAft>
                          <a:spcPct val="0"/>
                        </a:spcAft>
                        <a:tabLst>
                          <a:tab pos="46038" algn="l"/>
                        </a:tabLst>
                        <a:defRPr>
                          <a:solidFill>
                            <a:schemeClr val="tx1"/>
                          </a:solidFill>
                          <a:latin typeface="Arial" charset="0"/>
                        </a:defRPr>
                      </a:lvl6pPr>
                      <a:lvl7pPr marL="2971800" indent="-228600" fontAlgn="base">
                        <a:spcBef>
                          <a:spcPct val="20000"/>
                        </a:spcBef>
                        <a:spcAft>
                          <a:spcPct val="0"/>
                        </a:spcAft>
                        <a:tabLst>
                          <a:tab pos="46038" algn="l"/>
                        </a:tabLst>
                        <a:defRPr>
                          <a:solidFill>
                            <a:schemeClr val="tx1"/>
                          </a:solidFill>
                          <a:latin typeface="Arial" charset="0"/>
                        </a:defRPr>
                      </a:lvl7pPr>
                      <a:lvl8pPr marL="3429000" indent="-228600" fontAlgn="base">
                        <a:spcBef>
                          <a:spcPct val="20000"/>
                        </a:spcBef>
                        <a:spcAft>
                          <a:spcPct val="0"/>
                        </a:spcAft>
                        <a:tabLst>
                          <a:tab pos="46038" algn="l"/>
                        </a:tabLst>
                        <a:defRPr>
                          <a:solidFill>
                            <a:schemeClr val="tx1"/>
                          </a:solidFill>
                          <a:latin typeface="Arial" charset="0"/>
                        </a:defRPr>
                      </a:lvl8pPr>
                      <a:lvl9pPr marL="3886200" indent="-228600" fontAlgn="base">
                        <a:spcBef>
                          <a:spcPct val="20000"/>
                        </a:spcBef>
                        <a:spcAft>
                          <a:spcPct val="0"/>
                        </a:spcAft>
                        <a:tabLst>
                          <a:tab pos="46038" algn="l"/>
                        </a:tabLs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6038" algn="l"/>
                        </a:tabLst>
                      </a:pPr>
                      <a:r>
                        <a:rPr kumimoji="0" lang="en-CA" altLang="en-US" sz="1800" b="1" i="0" u="none" strike="noStrike" cap="none" normalizeH="0" baseline="0" dirty="0" smtClean="0">
                          <a:ln>
                            <a:noFill/>
                          </a:ln>
                          <a:solidFill>
                            <a:srgbClr val="000000"/>
                          </a:solidFill>
                          <a:effectLst/>
                          <a:latin typeface="+mn-lt"/>
                          <a:ea typeface="Times New Roman" pitchFamily="18" charset="0"/>
                          <a:cs typeface="Arial" charset="0"/>
                        </a:rPr>
                        <a:t>Unacceptable </a:t>
                      </a: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p>
                      <a:pPr marL="0" marR="0" lvl="0" indent="0" algn="l" defTabSz="914400" rtl="0" eaLnBrk="1" fontAlgn="base" latinLnBrk="0" hangingPunct="1">
                        <a:lnSpc>
                          <a:spcPct val="100000"/>
                        </a:lnSpc>
                        <a:spcBef>
                          <a:spcPct val="0"/>
                        </a:spcBef>
                        <a:spcAft>
                          <a:spcPct val="0"/>
                        </a:spcAft>
                        <a:buClrTx/>
                        <a:buSzTx/>
                        <a:buFont typeface="Symbol" pitchFamily="18" charset="2"/>
                        <a:buChar char=""/>
                        <a:tabLst>
                          <a:tab pos="46038" algn="l"/>
                        </a:tabLst>
                      </a:pP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00737">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dirty="0" smtClean="0">
                          <a:ln>
                            <a:noFill/>
                          </a:ln>
                          <a:solidFill>
                            <a:srgbClr val="000000"/>
                          </a:solidFill>
                          <a:effectLst/>
                          <a:latin typeface="+mn-lt"/>
                          <a:ea typeface="Times New Roman" pitchFamily="18" charset="0"/>
                          <a:cs typeface="Arial" charset="0"/>
                        </a:rPr>
                        <a:t>4 </a:t>
                      </a:r>
                      <a:endParaRPr kumimoji="0" lang="en-CA" altLang="en-US" sz="1800" b="1"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smtClean="0">
                          <a:ln>
                            <a:noFill/>
                          </a:ln>
                          <a:solidFill>
                            <a:srgbClr val="000000"/>
                          </a:solidFill>
                          <a:effectLst/>
                          <a:latin typeface="+mn-lt"/>
                          <a:ea typeface="Times New Roman" pitchFamily="18" charset="0"/>
                          <a:cs typeface="Arial" charset="0"/>
                        </a:rPr>
                        <a:t>Somnolent, minimal or no response to verbal and physical stimulation </a:t>
                      </a: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92075" algn="l"/>
                        </a:tabLst>
                        <a:defRPr sz="2800">
                          <a:solidFill>
                            <a:schemeClr val="tx1"/>
                          </a:solidFill>
                          <a:latin typeface="Arial" charset="0"/>
                        </a:defRPr>
                      </a:lvl1pPr>
                      <a:lvl2pPr marL="742950" indent="-285750">
                        <a:spcBef>
                          <a:spcPct val="20000"/>
                        </a:spcBef>
                        <a:tabLst>
                          <a:tab pos="92075" algn="l"/>
                        </a:tabLst>
                        <a:defRPr sz="2400">
                          <a:solidFill>
                            <a:schemeClr val="tx1"/>
                          </a:solidFill>
                          <a:latin typeface="Arial" charset="0"/>
                        </a:defRPr>
                      </a:lvl2pPr>
                      <a:lvl3pPr marL="1143000" indent="-228600">
                        <a:spcBef>
                          <a:spcPct val="20000"/>
                        </a:spcBef>
                        <a:tabLst>
                          <a:tab pos="92075" algn="l"/>
                        </a:tabLst>
                        <a:defRPr sz="2000">
                          <a:solidFill>
                            <a:schemeClr val="tx1"/>
                          </a:solidFill>
                          <a:latin typeface="Arial" charset="0"/>
                        </a:defRPr>
                      </a:lvl3pPr>
                      <a:lvl4pPr marL="1600200" indent="-228600">
                        <a:spcBef>
                          <a:spcPct val="20000"/>
                        </a:spcBef>
                        <a:tabLst>
                          <a:tab pos="92075" algn="l"/>
                        </a:tabLst>
                        <a:defRPr>
                          <a:solidFill>
                            <a:schemeClr val="tx1"/>
                          </a:solidFill>
                          <a:latin typeface="Arial" charset="0"/>
                        </a:defRPr>
                      </a:lvl4pPr>
                      <a:lvl5pPr marL="2057400" indent="-228600">
                        <a:spcBef>
                          <a:spcPct val="20000"/>
                        </a:spcBef>
                        <a:tabLst>
                          <a:tab pos="92075" algn="l"/>
                        </a:tabLst>
                        <a:defRPr>
                          <a:solidFill>
                            <a:schemeClr val="tx1"/>
                          </a:solidFill>
                          <a:latin typeface="Arial" charset="0"/>
                        </a:defRPr>
                      </a:lvl5pPr>
                      <a:lvl6pPr marL="2514600" indent="-228600" fontAlgn="base">
                        <a:spcBef>
                          <a:spcPct val="20000"/>
                        </a:spcBef>
                        <a:spcAft>
                          <a:spcPct val="0"/>
                        </a:spcAft>
                        <a:tabLst>
                          <a:tab pos="92075" algn="l"/>
                        </a:tabLst>
                        <a:defRPr>
                          <a:solidFill>
                            <a:schemeClr val="tx1"/>
                          </a:solidFill>
                          <a:latin typeface="Arial" charset="0"/>
                        </a:defRPr>
                      </a:lvl6pPr>
                      <a:lvl7pPr marL="2971800" indent="-228600" fontAlgn="base">
                        <a:spcBef>
                          <a:spcPct val="20000"/>
                        </a:spcBef>
                        <a:spcAft>
                          <a:spcPct val="0"/>
                        </a:spcAft>
                        <a:tabLst>
                          <a:tab pos="92075" algn="l"/>
                        </a:tabLst>
                        <a:defRPr>
                          <a:solidFill>
                            <a:schemeClr val="tx1"/>
                          </a:solidFill>
                          <a:latin typeface="Arial" charset="0"/>
                        </a:defRPr>
                      </a:lvl7pPr>
                      <a:lvl8pPr marL="3429000" indent="-228600" fontAlgn="base">
                        <a:spcBef>
                          <a:spcPct val="20000"/>
                        </a:spcBef>
                        <a:spcAft>
                          <a:spcPct val="0"/>
                        </a:spcAft>
                        <a:tabLst>
                          <a:tab pos="92075" algn="l"/>
                        </a:tabLst>
                        <a:defRPr>
                          <a:solidFill>
                            <a:schemeClr val="tx1"/>
                          </a:solidFill>
                          <a:latin typeface="Arial" charset="0"/>
                        </a:defRPr>
                      </a:lvl8pPr>
                      <a:lvl9pPr marL="3886200" indent="-228600" fontAlgn="base">
                        <a:spcBef>
                          <a:spcPct val="20000"/>
                        </a:spcBef>
                        <a:spcAft>
                          <a:spcPct val="0"/>
                        </a:spcAft>
                        <a:tabLst>
                          <a:tab pos="92075" algn="l"/>
                        </a:tabLs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92075" algn="l"/>
                        </a:tabLst>
                      </a:pPr>
                      <a:r>
                        <a:rPr kumimoji="0" lang="en-CA" altLang="en-US" sz="1800" b="1" i="0" u="none" strike="noStrike" cap="none" normalizeH="0" baseline="0" dirty="0" smtClean="0">
                          <a:ln>
                            <a:noFill/>
                          </a:ln>
                          <a:solidFill>
                            <a:srgbClr val="000000"/>
                          </a:solidFill>
                          <a:effectLst/>
                          <a:latin typeface="+mn-lt"/>
                          <a:ea typeface="Times New Roman" pitchFamily="18" charset="0"/>
                          <a:cs typeface="Arial" charset="0"/>
                        </a:rPr>
                        <a:t>Unacceptable </a:t>
                      </a: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663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dirty="0" smtClean="0">
                          <a:ln>
                            <a:noFill/>
                          </a:ln>
                          <a:solidFill>
                            <a:srgbClr val="000000"/>
                          </a:solidFill>
                          <a:effectLst/>
                          <a:latin typeface="+mn-lt"/>
                          <a:ea typeface="Times New Roman" pitchFamily="18" charset="0"/>
                          <a:cs typeface="Arial" charset="0"/>
                        </a:rPr>
                        <a:t>S  **</a:t>
                      </a:r>
                      <a:endParaRPr kumimoji="0" lang="en-CA" altLang="en-US" sz="1800" b="1"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smtClean="0">
                          <a:ln>
                            <a:noFill/>
                          </a:ln>
                          <a:solidFill>
                            <a:srgbClr val="000000"/>
                          </a:solidFill>
                          <a:effectLst/>
                          <a:latin typeface="+mn-lt"/>
                          <a:ea typeface="Times New Roman" pitchFamily="18" charset="0"/>
                          <a:cs typeface="Arial" charset="0"/>
                        </a:rPr>
                        <a:t>Sleep, easy to rouse </a:t>
                      </a:r>
                      <a:endParaRPr kumimoji="0" lang="en-CA" altLang="en-US" sz="1800" b="0" i="0" u="none" strike="noStrike" cap="none" normalizeH="0" baseline="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en-US" sz="1800" b="1" i="0" u="none" strike="noStrike" cap="none" normalizeH="0" baseline="0" dirty="0" smtClean="0">
                          <a:ln>
                            <a:noFill/>
                          </a:ln>
                          <a:solidFill>
                            <a:srgbClr val="000000"/>
                          </a:solidFill>
                          <a:effectLst/>
                          <a:latin typeface="+mn-lt"/>
                          <a:ea typeface="Times New Roman" pitchFamily="18" charset="0"/>
                          <a:cs typeface="Arial" charset="0"/>
                        </a:rPr>
                        <a:t>Acceptable</a:t>
                      </a:r>
                      <a:endParaRPr kumimoji="0" lang="en-CA" altLang="en-US" sz="1800" b="0" i="0" u="none" strike="noStrike" cap="none" normalizeH="0" baseline="0" dirty="0" smtClean="0">
                        <a:ln>
                          <a:noFill/>
                        </a:ln>
                        <a:solidFill>
                          <a:schemeClr val="tx1"/>
                        </a:solidFill>
                        <a:effectLst/>
                        <a:latin typeface="+mn-lt"/>
                        <a:ea typeface="Times New Roman" pitchFamily="18" charset="0"/>
                        <a:cs typeface="Arial" charset="0"/>
                      </a:endParaRPr>
                    </a:p>
                  </a:txBody>
                  <a:tcPr marT="45678" marB="4567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6898" name="Rectangle 35"/>
          <p:cNvSpPr>
            <a:spLocks noChangeArrowheads="1"/>
          </p:cNvSpPr>
          <p:nvPr/>
        </p:nvSpPr>
        <p:spPr bwMode="auto">
          <a:xfrm>
            <a:off x="-550863" y="6845142"/>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CA" altLang="en-US" sz="800">
                <a:latin typeface="Arial" panose="020B0604020202020204" pitchFamily="34" charset="0"/>
              </a:rPr>
              <a:t/>
            </a:r>
            <a:br>
              <a:rPr lang="en-CA" altLang="en-US" sz="800">
                <a:latin typeface="Arial" panose="020B0604020202020204" pitchFamily="34" charset="0"/>
              </a:rPr>
            </a:br>
            <a:endParaRPr lang="en-CA" altLang="en-US" sz="1800">
              <a:latin typeface="Arial" panose="020B0604020202020204" pitchFamily="34" charset="0"/>
            </a:endParaRPr>
          </a:p>
        </p:txBody>
      </p:sp>
      <p:sp>
        <p:nvSpPr>
          <p:cNvPr id="36899" name="Rectangle 36"/>
          <p:cNvSpPr>
            <a:spLocks noChangeArrowheads="1"/>
          </p:cNvSpPr>
          <p:nvPr/>
        </p:nvSpPr>
        <p:spPr bwMode="auto">
          <a:xfrm>
            <a:off x="-550863" y="6985070"/>
            <a:ext cx="184731" cy="707886"/>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endParaRPr lang="en-US" altLang="en-US" sz="4000">
              <a:latin typeface="Times" panose="02020603050405020304" pitchFamily="18" charset="0"/>
            </a:endParaRPr>
          </a:p>
        </p:txBody>
      </p:sp>
      <p:sp>
        <p:nvSpPr>
          <p:cNvPr id="36900" name="Text Box 38"/>
          <p:cNvSpPr txBox="1">
            <a:spLocks noChangeArrowheads="1"/>
          </p:cNvSpPr>
          <p:nvPr/>
        </p:nvSpPr>
        <p:spPr bwMode="auto">
          <a:xfrm>
            <a:off x="1703388" y="5445125"/>
            <a:ext cx="8839200"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CA" altLang="en-US" sz="1400" b="1">
                <a:solidFill>
                  <a:srgbClr val="000000"/>
                </a:solidFill>
                <a:latin typeface="Arial" panose="020B0604020202020204" pitchFamily="34" charset="0"/>
              </a:rPr>
              <a:t>**NOTE</a:t>
            </a:r>
            <a:r>
              <a:rPr lang="en-CA" altLang="en-US" sz="1400">
                <a:solidFill>
                  <a:srgbClr val="000000"/>
                </a:solidFill>
                <a:latin typeface="Arial" panose="020B0604020202020204" pitchFamily="34" charset="0"/>
              </a:rPr>
              <a:t>: During the first 24hours after surgery and/or 24 hours after initiation of an opioid or 24 hours after an opioid increase, patient must be woken. </a:t>
            </a:r>
          </a:p>
          <a:p>
            <a:pPr algn="ctr" eaLnBrk="1" hangingPunct="1">
              <a:spcBef>
                <a:spcPct val="0"/>
              </a:spcBef>
              <a:buClrTx/>
              <a:buSzTx/>
              <a:buFontTx/>
              <a:buNone/>
            </a:pPr>
            <a:r>
              <a:rPr lang="en-CA" altLang="en-US" sz="1400" b="1">
                <a:solidFill>
                  <a:srgbClr val="000000"/>
                </a:solidFill>
                <a:latin typeface="Arial" panose="020B0604020202020204" pitchFamily="34" charset="0"/>
              </a:rPr>
              <a:t>S score is not acceptable during this time period</a:t>
            </a:r>
            <a:endParaRPr lang="en-CA" altLang="en-US" sz="1400">
              <a:latin typeface="Arial" panose="020B0604020202020204" pitchFamily="34" charset="0"/>
            </a:endParaRPr>
          </a:p>
        </p:txBody>
      </p:sp>
      <p:sp>
        <p:nvSpPr>
          <p:cNvPr id="6" name="Title 1"/>
          <p:cNvSpPr txBox="1">
            <a:spLocks/>
          </p:cNvSpPr>
          <p:nvPr/>
        </p:nvSpPr>
        <p:spPr>
          <a:xfrm>
            <a:off x="624679" y="244001"/>
            <a:ext cx="10058400" cy="1609344"/>
          </a:xfrm>
          <a:prstGeom prst="rect">
            <a:avLst/>
          </a:prstGeom>
        </p:spPr>
        <p:txBody>
          <a:bodyPr/>
          <a:lstStyle>
            <a:lvl1pPr algn="l" defTabSz="914400" rtl="0" eaLnBrk="1" latinLnBrk="0" hangingPunct="1">
              <a:lnSpc>
                <a:spcPct val="90000"/>
              </a:lnSpc>
              <a:spcBef>
                <a:spcPct val="0"/>
              </a:spcBef>
              <a:buNone/>
              <a:defRPr sz="4800" b="1" kern="1200" cap="none"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mtClean="0"/>
              <a:t>PHC</a:t>
            </a:r>
            <a:endParaRPr lang="en-CA" dirty="0"/>
          </a:p>
        </p:txBody>
      </p:sp>
    </p:spTree>
    <p:extLst>
      <p:ext uri="{BB962C8B-B14F-4D97-AF65-F5344CB8AC3E}">
        <p14:creationId xmlns:p14="http://schemas.microsoft.com/office/powerpoint/2010/main" val="8100354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62799" y="439739"/>
            <a:ext cx="11544717" cy="1219200"/>
          </a:xfrm>
        </p:spPr>
        <p:txBody>
          <a:bodyPr>
            <a:normAutofit fontScale="90000"/>
          </a:bodyPr>
          <a:lstStyle/>
          <a:p>
            <a:pPr algn="ctr" eaLnBrk="1" hangingPunct="1"/>
            <a:r>
              <a:rPr lang="en-US" altLang="en-US" dirty="0" smtClean="0">
                <a:cs typeface="Tunga" pitchFamily="34" charset="0"/>
              </a:rPr>
              <a:t>POSS </a:t>
            </a:r>
            <a:r>
              <a:rPr lang="en-US" altLang="en-US" dirty="0">
                <a:cs typeface="Tunga" pitchFamily="34" charset="0"/>
              </a:rPr>
              <a:t>3</a:t>
            </a:r>
            <a:r>
              <a:rPr lang="en-US" altLang="en-US" dirty="0" smtClean="0">
                <a:cs typeface="Tunga" pitchFamily="34" charset="0"/>
              </a:rPr>
              <a:t>  </a:t>
            </a:r>
            <a:br>
              <a:rPr lang="en-US" altLang="en-US" dirty="0" smtClean="0">
                <a:cs typeface="Tunga" pitchFamily="34" charset="0"/>
              </a:rPr>
            </a:br>
            <a:r>
              <a:rPr lang="en-US" altLang="en-US" b="1" dirty="0" smtClean="0">
                <a:cs typeface="Tunga" pitchFamily="34" charset="0"/>
              </a:rPr>
              <a:t>Drifts off to sleep during conversation</a:t>
            </a:r>
            <a:r>
              <a:rPr lang="en-US" altLang="en-US" sz="3800" dirty="0">
                <a:cs typeface="Tunga" pitchFamily="34" charset="0"/>
              </a:rPr>
              <a:t> </a:t>
            </a:r>
            <a:endParaRPr lang="en-CA" altLang="en-US" sz="3800" dirty="0">
              <a:cs typeface="Tunga" pitchFamily="34" charset="0"/>
            </a:endParaRPr>
          </a:p>
        </p:txBody>
      </p:sp>
      <p:pic>
        <p:nvPicPr>
          <p:cNvPr id="39942" name="Picture 1"/>
          <p:cNvPicPr>
            <a:picLocks noChangeAspect="1"/>
          </p:cNvPicPr>
          <p:nvPr/>
        </p:nvPicPr>
        <p:blipFill rotWithShape="1">
          <a:blip r:embed="rId3">
            <a:extLst>
              <a:ext uri="{28A0092B-C50C-407E-A947-70E740481C1C}">
                <a14:useLocalDpi xmlns:a14="http://schemas.microsoft.com/office/drawing/2010/main" val="0"/>
              </a:ext>
            </a:extLst>
          </a:blip>
          <a:srcRect l="7281" t="8606" r="6401" b="6355"/>
          <a:stretch/>
        </p:blipFill>
        <p:spPr bwMode="auto">
          <a:xfrm>
            <a:off x="3896138" y="1658939"/>
            <a:ext cx="3869635" cy="50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9375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7" y="484632"/>
            <a:ext cx="10504531" cy="1609344"/>
          </a:xfrm>
        </p:spPr>
        <p:txBody>
          <a:bodyPr>
            <a:normAutofit/>
          </a:bodyPr>
          <a:lstStyle/>
          <a:p>
            <a:r>
              <a:rPr lang="en-US" dirty="0" smtClean="0"/>
              <a:t>Who is at risk of opioid induced </a:t>
            </a:r>
            <a:r>
              <a:rPr lang="en-US" dirty="0" err="1" smtClean="0"/>
              <a:t>ventilatory</a:t>
            </a:r>
            <a:r>
              <a:rPr lang="en-US" dirty="0" smtClean="0"/>
              <a:t> impairment?</a:t>
            </a:r>
            <a:endParaRPr lang="en-CA" dirty="0"/>
          </a:p>
        </p:txBody>
      </p:sp>
      <p:pic>
        <p:nvPicPr>
          <p:cNvPr id="4" name="Content Placeholder 3"/>
          <p:cNvPicPr>
            <a:picLocks noGrp="1" noChangeAspect="1"/>
          </p:cNvPicPr>
          <p:nvPr>
            <p:ph idx="1"/>
          </p:nvPr>
        </p:nvPicPr>
        <p:blipFill>
          <a:blip r:embed="rId2"/>
          <a:stretch>
            <a:fillRect/>
          </a:stretch>
        </p:blipFill>
        <p:spPr>
          <a:xfrm>
            <a:off x="4562141" y="2534569"/>
            <a:ext cx="2857500" cy="2790825"/>
          </a:xfrm>
          <a:prstGeom prst="rect">
            <a:avLst/>
          </a:prstGeom>
        </p:spPr>
      </p:pic>
    </p:spTree>
    <p:extLst>
      <p:ext uri="{BB962C8B-B14F-4D97-AF65-F5344CB8AC3E}">
        <p14:creationId xmlns:p14="http://schemas.microsoft.com/office/powerpoint/2010/main" val="12790096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 y="45247"/>
            <a:ext cx="12007849" cy="1023936"/>
          </a:xfrm>
        </p:spPr>
        <p:txBody>
          <a:bodyPr>
            <a:noAutofit/>
          </a:bodyPr>
          <a:lstStyle/>
          <a:p>
            <a:pPr>
              <a:defRPr/>
            </a:pPr>
            <a:r>
              <a:rPr lang="en-CA" sz="3200" dirty="0"/>
              <a:t>Risk factors for opioid related </a:t>
            </a:r>
            <a:r>
              <a:rPr lang="en-CA" sz="3200" dirty="0" err="1" smtClean="0"/>
              <a:t>ventilatory</a:t>
            </a:r>
            <a:r>
              <a:rPr lang="en-CA" sz="3200" dirty="0" smtClean="0"/>
              <a:t> impairment </a:t>
            </a:r>
            <a:r>
              <a:rPr lang="en-CA" sz="3200" b="0" baseline="30000" dirty="0" smtClean="0"/>
              <a:t>1,2</a:t>
            </a:r>
            <a:endParaRPr lang="en-CA" sz="3200" b="0" baseline="30000" dirty="0"/>
          </a:p>
        </p:txBody>
      </p:sp>
      <p:sp>
        <p:nvSpPr>
          <p:cNvPr id="4" name="Content Placeholder 3"/>
          <p:cNvSpPr>
            <a:spLocks noGrp="1"/>
          </p:cNvSpPr>
          <p:nvPr>
            <p:ph sz="quarter" idx="2"/>
          </p:nvPr>
        </p:nvSpPr>
        <p:spPr>
          <a:xfrm>
            <a:off x="981661" y="1216026"/>
            <a:ext cx="3671887" cy="3455987"/>
          </a:xfrm>
        </p:spPr>
        <p:txBody>
          <a:bodyPr rtlCol="0">
            <a:normAutofit fontScale="92500"/>
          </a:bodyPr>
          <a:lstStyle/>
          <a:p>
            <a:pPr>
              <a:spcBef>
                <a:spcPts val="580"/>
              </a:spcBef>
              <a:defRPr/>
            </a:pPr>
            <a:r>
              <a:rPr lang="en-CA" sz="2200" dirty="0"/>
              <a:t>Age &gt; </a:t>
            </a:r>
            <a:r>
              <a:rPr lang="en-CA" sz="2200" dirty="0" smtClean="0"/>
              <a:t>55</a:t>
            </a:r>
          </a:p>
          <a:p>
            <a:pPr>
              <a:spcBef>
                <a:spcPts val="580"/>
              </a:spcBef>
              <a:defRPr/>
            </a:pPr>
            <a:r>
              <a:rPr lang="en-US" sz="2200" dirty="0" smtClean="0"/>
              <a:t>Obesity </a:t>
            </a:r>
            <a:endParaRPr lang="en-CA" sz="2200" dirty="0"/>
          </a:p>
          <a:p>
            <a:pPr>
              <a:spcBef>
                <a:spcPts val="580"/>
              </a:spcBef>
              <a:defRPr/>
            </a:pPr>
            <a:r>
              <a:rPr lang="en-CA" sz="2200" dirty="0" smtClean="0"/>
              <a:t>Sleep </a:t>
            </a:r>
            <a:r>
              <a:rPr lang="en-CA" sz="2200" dirty="0"/>
              <a:t>disordered breathing</a:t>
            </a:r>
          </a:p>
          <a:p>
            <a:pPr>
              <a:spcBef>
                <a:spcPts val="580"/>
              </a:spcBef>
              <a:defRPr/>
            </a:pPr>
            <a:r>
              <a:rPr lang="en-CA" sz="2200" dirty="0"/>
              <a:t>Untreated OSA</a:t>
            </a:r>
          </a:p>
          <a:p>
            <a:pPr>
              <a:spcBef>
                <a:spcPts val="580"/>
              </a:spcBef>
              <a:defRPr/>
            </a:pPr>
            <a:r>
              <a:rPr lang="en-CA" sz="2200" dirty="0"/>
              <a:t>Renal impairment</a:t>
            </a:r>
          </a:p>
          <a:p>
            <a:pPr>
              <a:spcBef>
                <a:spcPts val="580"/>
              </a:spcBef>
              <a:defRPr/>
            </a:pPr>
            <a:r>
              <a:rPr lang="en-CA" sz="2200" dirty="0"/>
              <a:t>Respiratory, cardiac and neurological diseases</a:t>
            </a:r>
          </a:p>
          <a:p>
            <a:pPr>
              <a:spcBef>
                <a:spcPts val="580"/>
              </a:spcBef>
              <a:defRPr/>
            </a:pPr>
            <a:r>
              <a:rPr lang="en-CA" sz="2200" dirty="0"/>
              <a:t>Diabetes mellitus</a:t>
            </a:r>
          </a:p>
          <a:p>
            <a:pPr>
              <a:spcBef>
                <a:spcPts val="580"/>
              </a:spcBef>
              <a:defRPr/>
            </a:pPr>
            <a:r>
              <a:rPr lang="en-CA" sz="2200" dirty="0"/>
              <a:t>Co administration </a:t>
            </a:r>
            <a:r>
              <a:rPr lang="en-CA" sz="2200" dirty="0" smtClean="0"/>
              <a:t>of sedating </a:t>
            </a:r>
            <a:r>
              <a:rPr lang="en-CA" sz="2200" dirty="0"/>
              <a:t>meds</a:t>
            </a:r>
          </a:p>
          <a:p>
            <a:pPr>
              <a:spcBef>
                <a:spcPts val="580"/>
              </a:spcBef>
              <a:defRPr/>
            </a:pPr>
            <a:endParaRPr lang="en-CA" dirty="0"/>
          </a:p>
        </p:txBody>
      </p:sp>
      <p:sp>
        <p:nvSpPr>
          <p:cNvPr id="6" name="Content Placeholder 5"/>
          <p:cNvSpPr>
            <a:spLocks noGrp="1"/>
          </p:cNvSpPr>
          <p:nvPr>
            <p:ph sz="quarter" idx="4"/>
          </p:nvPr>
        </p:nvSpPr>
        <p:spPr>
          <a:xfrm>
            <a:off x="6031498" y="1327612"/>
            <a:ext cx="3670300" cy="3311525"/>
          </a:xfrm>
        </p:spPr>
        <p:txBody>
          <a:bodyPr rtlCol="0">
            <a:normAutofit/>
          </a:bodyPr>
          <a:lstStyle/>
          <a:p>
            <a:pPr>
              <a:spcBef>
                <a:spcPts val="580"/>
              </a:spcBef>
              <a:defRPr/>
            </a:pPr>
            <a:r>
              <a:rPr lang="en-CA" sz="2200" dirty="0"/>
              <a:t>Dependent functional status</a:t>
            </a:r>
          </a:p>
          <a:p>
            <a:pPr>
              <a:spcBef>
                <a:spcPts val="580"/>
              </a:spcBef>
              <a:defRPr/>
            </a:pPr>
            <a:r>
              <a:rPr lang="en-CA" sz="2200" dirty="0"/>
              <a:t>Smoker</a:t>
            </a:r>
          </a:p>
          <a:p>
            <a:pPr>
              <a:spcBef>
                <a:spcPts val="580"/>
              </a:spcBef>
              <a:defRPr/>
            </a:pPr>
            <a:r>
              <a:rPr lang="en-CA" sz="2200" dirty="0"/>
              <a:t>Opioid naïve</a:t>
            </a:r>
          </a:p>
          <a:p>
            <a:pPr>
              <a:spcBef>
                <a:spcPts val="580"/>
              </a:spcBef>
              <a:defRPr/>
            </a:pPr>
            <a:r>
              <a:rPr lang="en-CA" sz="2200" dirty="0"/>
              <a:t>Opioid tolerant</a:t>
            </a:r>
          </a:p>
          <a:p>
            <a:pPr>
              <a:spcBef>
                <a:spcPts val="580"/>
              </a:spcBef>
              <a:defRPr/>
            </a:pPr>
            <a:r>
              <a:rPr lang="en-CA" sz="2200" dirty="0"/>
              <a:t>Prolonged surgery</a:t>
            </a:r>
          </a:p>
          <a:p>
            <a:pPr>
              <a:spcBef>
                <a:spcPts val="580"/>
              </a:spcBef>
              <a:defRPr/>
            </a:pPr>
            <a:r>
              <a:rPr lang="en-CA" sz="2200" dirty="0"/>
              <a:t>Thoracic/</a:t>
            </a:r>
            <a:r>
              <a:rPr lang="en-CA" sz="2200" dirty="0" err="1"/>
              <a:t>lg</a:t>
            </a:r>
            <a:r>
              <a:rPr lang="en-CA" sz="2200" dirty="0"/>
              <a:t> incision</a:t>
            </a:r>
          </a:p>
          <a:p>
            <a:pPr>
              <a:spcBef>
                <a:spcPts val="580"/>
              </a:spcBef>
              <a:defRPr/>
            </a:pPr>
            <a:r>
              <a:rPr lang="en-CA" sz="2200" dirty="0"/>
              <a:t>Continuous infusions</a:t>
            </a:r>
          </a:p>
          <a:p>
            <a:pPr marL="0" indent="0">
              <a:spcBef>
                <a:spcPts val="580"/>
              </a:spcBef>
              <a:buNone/>
              <a:defRPr/>
            </a:pPr>
            <a:endParaRPr lang="en-CA" dirty="0"/>
          </a:p>
          <a:p>
            <a:pPr marL="0" indent="0">
              <a:spcBef>
                <a:spcPts val="580"/>
              </a:spcBef>
              <a:buNone/>
              <a:defRPr/>
            </a:pPr>
            <a:endParaRPr lang="en-CA" dirty="0"/>
          </a:p>
        </p:txBody>
      </p:sp>
      <p:sp>
        <p:nvSpPr>
          <p:cNvPr id="30725" name="TextBox 6"/>
          <p:cNvSpPr txBox="1">
            <a:spLocks noChangeArrowheads="1"/>
          </p:cNvSpPr>
          <p:nvPr/>
        </p:nvSpPr>
        <p:spPr bwMode="auto">
          <a:xfrm>
            <a:off x="502986" y="6258441"/>
            <a:ext cx="110570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marL="228600" indent="-228600">
              <a:spcBef>
                <a:spcPts val="0"/>
              </a:spcBef>
              <a:buAutoNum type="arabicPeriod"/>
            </a:pPr>
            <a:r>
              <a:rPr lang="en-US" sz="1200" dirty="0"/>
              <a:t>Levy, N., (et. Al</a:t>
            </a:r>
            <a:r>
              <a:rPr lang="en-US" sz="1200" dirty="0" smtClean="0"/>
              <a:t>.) </a:t>
            </a:r>
            <a:r>
              <a:rPr lang="en-US" sz="1200" dirty="0"/>
              <a:t>(2020).  An international multidisciplinary consensus statement on the prevention of opioid-related harm in adult surgical patients.  </a:t>
            </a:r>
            <a:r>
              <a:rPr lang="en-US" sz="1200" i="1" dirty="0"/>
              <a:t>Association of </a:t>
            </a:r>
            <a:r>
              <a:rPr lang="en-US" sz="1200" i="1" dirty="0" err="1"/>
              <a:t>Anaesthetists</a:t>
            </a:r>
            <a:r>
              <a:rPr lang="en-US" sz="1200" i="1" dirty="0" smtClean="0"/>
              <a:t>.</a:t>
            </a:r>
          </a:p>
          <a:p>
            <a:pPr marL="228600" indent="-228600">
              <a:spcBef>
                <a:spcPts val="0"/>
              </a:spcBef>
              <a:buAutoNum type="arabicPeriod"/>
            </a:pPr>
            <a:r>
              <a:rPr lang="en-US" sz="1200" dirty="0" smtClean="0"/>
              <a:t>Lynn, L, curry, P. (2011).  Patterns of unexpected in-hospital deaths: a root cause analysis.  </a:t>
            </a:r>
            <a:r>
              <a:rPr lang="en-US" sz="1200" i="1" dirty="0" smtClean="0"/>
              <a:t>Patient Safety in surgery, 5 (3)</a:t>
            </a:r>
            <a:endParaRPr lang="en-CA" sz="1200" i="1" dirty="0"/>
          </a:p>
        </p:txBody>
      </p:sp>
      <p:sp>
        <p:nvSpPr>
          <p:cNvPr id="3" name="TextBox 2"/>
          <p:cNvSpPr txBox="1"/>
          <p:nvPr/>
        </p:nvSpPr>
        <p:spPr>
          <a:xfrm>
            <a:off x="478924" y="4930442"/>
            <a:ext cx="11105147"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eaLnBrk="1" hangingPunct="1">
              <a:defRPr/>
            </a:pPr>
            <a:r>
              <a:rPr lang="en-CA" b="1" dirty="0">
                <a:solidFill>
                  <a:prstClr val="black"/>
                </a:solidFill>
              </a:rPr>
              <a:t>Note: </a:t>
            </a:r>
          </a:p>
          <a:p>
            <a:pPr eaLnBrk="1" hangingPunct="1">
              <a:defRPr/>
            </a:pPr>
            <a:r>
              <a:rPr lang="en-CA" dirty="0">
                <a:solidFill>
                  <a:prstClr val="black"/>
                </a:solidFill>
              </a:rPr>
              <a:t>Many who develop opioid-induced </a:t>
            </a:r>
            <a:r>
              <a:rPr lang="en-CA" dirty="0" err="1">
                <a:solidFill>
                  <a:prstClr val="black"/>
                </a:solidFill>
              </a:rPr>
              <a:t>ventilatory</a:t>
            </a:r>
            <a:r>
              <a:rPr lang="en-CA" dirty="0">
                <a:solidFill>
                  <a:prstClr val="black"/>
                </a:solidFill>
              </a:rPr>
              <a:t> impairment have </a:t>
            </a:r>
            <a:r>
              <a:rPr lang="en-CA" b="1" dirty="0">
                <a:solidFill>
                  <a:prstClr val="black"/>
                </a:solidFill>
              </a:rPr>
              <a:t>NO </a:t>
            </a:r>
            <a:r>
              <a:rPr lang="en-CA" b="1" dirty="0" smtClean="0">
                <a:solidFill>
                  <a:prstClr val="black"/>
                </a:solidFill>
              </a:rPr>
              <a:t>IDENTIFIABLE </a:t>
            </a:r>
            <a:r>
              <a:rPr lang="en-CA" dirty="0" smtClean="0">
                <a:solidFill>
                  <a:prstClr val="black"/>
                </a:solidFill>
              </a:rPr>
              <a:t>risk </a:t>
            </a:r>
            <a:r>
              <a:rPr lang="en-CA" dirty="0">
                <a:solidFill>
                  <a:prstClr val="black"/>
                </a:solidFill>
              </a:rPr>
              <a:t>factors </a:t>
            </a:r>
          </a:p>
        </p:txBody>
      </p:sp>
    </p:spTree>
    <p:extLst>
      <p:ext uri="{BB962C8B-B14F-4D97-AF65-F5344CB8AC3E}">
        <p14:creationId xmlns:p14="http://schemas.microsoft.com/office/powerpoint/2010/main" val="1801040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1"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580">
                                          <p:stCondLst>
                                            <p:cond delay="0"/>
                                          </p:stCondLst>
                                        </p:cTn>
                                        <p:tgtEl>
                                          <p:spTgt spid="3"/>
                                        </p:tgtEl>
                                      </p:cBhvr>
                                    </p:animEffect>
                                    <p:anim calcmode="lin" valueType="num">
                                      <p:cBhvr>
                                        <p:cTn id="4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gtEl>
                                      </p:cBhvr>
                                      <p:to x="100000" y="60000"/>
                                    </p:animScale>
                                    <p:animScale>
                                      <p:cBhvr>
                                        <p:cTn id="48" dur="166" decel="50000">
                                          <p:stCondLst>
                                            <p:cond delay="676"/>
                                          </p:stCondLst>
                                        </p:cTn>
                                        <p:tgtEl>
                                          <p:spTgt spid="3"/>
                                        </p:tgtEl>
                                      </p:cBhvr>
                                      <p:to x="100000" y="100000"/>
                                    </p:animScale>
                                    <p:animScale>
                                      <p:cBhvr>
                                        <p:cTn id="49" dur="26">
                                          <p:stCondLst>
                                            <p:cond delay="1312"/>
                                          </p:stCondLst>
                                        </p:cTn>
                                        <p:tgtEl>
                                          <p:spTgt spid="3"/>
                                        </p:tgtEl>
                                      </p:cBhvr>
                                      <p:to x="100000" y="80000"/>
                                    </p:animScale>
                                    <p:animScale>
                                      <p:cBhvr>
                                        <p:cTn id="50" dur="166" decel="50000">
                                          <p:stCondLst>
                                            <p:cond delay="1338"/>
                                          </p:stCondLst>
                                        </p:cTn>
                                        <p:tgtEl>
                                          <p:spTgt spid="3"/>
                                        </p:tgtEl>
                                      </p:cBhvr>
                                      <p:to x="100000" y="100000"/>
                                    </p:animScale>
                                    <p:animScale>
                                      <p:cBhvr>
                                        <p:cTn id="51" dur="26">
                                          <p:stCondLst>
                                            <p:cond delay="1642"/>
                                          </p:stCondLst>
                                        </p:cTn>
                                        <p:tgtEl>
                                          <p:spTgt spid="3"/>
                                        </p:tgtEl>
                                      </p:cBhvr>
                                      <p:to x="100000" y="90000"/>
                                    </p:animScale>
                                    <p:animScale>
                                      <p:cBhvr>
                                        <p:cTn id="52" dur="166" decel="50000">
                                          <p:stCondLst>
                                            <p:cond delay="1668"/>
                                          </p:stCondLst>
                                        </p:cTn>
                                        <p:tgtEl>
                                          <p:spTgt spid="3"/>
                                        </p:tgtEl>
                                      </p:cBhvr>
                                      <p:to x="100000" y="100000"/>
                                    </p:animScale>
                                    <p:animScale>
                                      <p:cBhvr>
                                        <p:cTn id="53" dur="26">
                                          <p:stCondLst>
                                            <p:cond delay="1808"/>
                                          </p:stCondLst>
                                        </p:cTn>
                                        <p:tgtEl>
                                          <p:spTgt spid="3"/>
                                        </p:tgtEl>
                                      </p:cBhvr>
                                      <p:to x="100000" y="95000"/>
                                    </p:animScale>
                                    <p:animScale>
                                      <p:cBhvr>
                                        <p:cTn id="54" dur="166" decel="50000">
                                          <p:stCondLst>
                                            <p:cond delay="1834"/>
                                          </p:stCondLst>
                                        </p:cTn>
                                        <p:tgtEl>
                                          <p:spTgt spid="3"/>
                                        </p:tgtEl>
                                      </p:cBhvr>
                                      <p:to x="100000" y="100000"/>
                                    </p:animScale>
                                  </p:childTnLst>
                                </p:cTn>
                              </p:par>
                              <p:par>
                                <p:cTn id="55" presetID="1" presetClass="entr" presetSubtype="0" fill="hold" nodeType="with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xit" presetSubtype="4" fill="hold" grpId="0" nodeType="clickEffect">
                                  <p:stCondLst>
                                    <p:cond delay="0"/>
                                  </p:stCondLst>
                                  <p:childTnLst>
                                    <p:anim calcmode="lin" valueType="num">
                                      <p:cBhvr additive="base">
                                        <p:cTn id="62" dur="10"/>
                                        <p:tgtEl>
                                          <p:spTgt spid="3"/>
                                        </p:tgtEl>
                                        <p:attrNameLst>
                                          <p:attrName>ppt_x</p:attrName>
                                        </p:attrNameLst>
                                      </p:cBhvr>
                                      <p:tavLst>
                                        <p:tav tm="0">
                                          <p:val>
                                            <p:strVal val="ppt_x"/>
                                          </p:val>
                                        </p:tav>
                                        <p:tav tm="100000">
                                          <p:val>
                                            <p:strVal val="ppt_x"/>
                                          </p:val>
                                        </p:tav>
                                      </p:tavLst>
                                    </p:anim>
                                    <p:anim calcmode="lin" valueType="num">
                                      <p:cBhvr additive="base">
                                        <p:cTn id="63" dur="10"/>
                                        <p:tgtEl>
                                          <p:spTgt spid="3"/>
                                        </p:tgtEl>
                                        <p:attrNameLst>
                                          <p:attrName>ppt_y</p:attrName>
                                        </p:attrNameLst>
                                      </p:cBhvr>
                                      <p:tavLst>
                                        <p:tav tm="0">
                                          <p:val>
                                            <p:strVal val="ppt_y"/>
                                          </p:val>
                                        </p:tav>
                                        <p:tav tm="100000">
                                          <p:val>
                                            <p:strVal val="1+ppt_h/2"/>
                                          </p:val>
                                        </p:tav>
                                      </p:tavLst>
                                    </p:anim>
                                    <p:set>
                                      <p:cBhvr>
                                        <p:cTn id="64" dur="1" fill="hold">
                                          <p:stCondLst>
                                            <p:cond delay="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uiExpand="1" build="p"/>
      <p:bldP spid="3" grpId="0" animBg="1"/>
      <p:bldP spid="3"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idx="4294967295"/>
          </p:nvPr>
        </p:nvSpPr>
        <p:spPr>
          <a:xfrm>
            <a:off x="2141538" y="77788"/>
            <a:ext cx="8526462" cy="1657350"/>
          </a:xfrm>
        </p:spPr>
        <p:txBody>
          <a:bodyPr>
            <a:normAutofit fontScale="90000"/>
          </a:bodyPr>
          <a:lstStyle/>
          <a:p>
            <a:pPr eaLnBrk="1" hangingPunct="1"/>
            <a:r>
              <a:rPr lang="en-US" altLang="en-US" sz="2800" dirty="0"/>
              <a:t>Type II pattern of unexpected death (CO2 narcosis)</a:t>
            </a:r>
            <a:r>
              <a:rPr lang="en-CA" altLang="en-US" sz="2800" dirty="0"/>
              <a:t> </a:t>
            </a:r>
            <a:r>
              <a:rPr lang="en-US" altLang="en-US" sz="2800" dirty="0"/>
              <a:t/>
            </a:r>
            <a:br>
              <a:rPr lang="en-US" altLang="en-US" sz="2800" dirty="0"/>
            </a:br>
            <a:r>
              <a:rPr lang="en-CA" altLang="en-US" sz="1800" dirty="0"/>
              <a:t>Progressive rise in PaCO2 (and etCO2) and fall in SPO2 over 15 minutes to many hours. (Often due to too much opioid or sedatives)</a:t>
            </a:r>
            <a:r>
              <a:rPr lang="en-US" altLang="en-US" sz="2800" dirty="0"/>
              <a:t/>
            </a:r>
            <a:br>
              <a:rPr lang="en-US" altLang="en-US" sz="2800" dirty="0"/>
            </a:br>
            <a:endParaRPr lang="en-US" altLang="en-US" sz="2800" dirty="0"/>
          </a:p>
        </p:txBody>
      </p:sp>
      <p:pic>
        <p:nvPicPr>
          <p:cNvPr id="58372" name="Picture 4"/>
          <p:cNvPicPr>
            <a:picLocks noChangeAspect="1" noChangeArrowheads="1"/>
          </p:cNvPicPr>
          <p:nvPr/>
        </p:nvPicPr>
        <p:blipFill>
          <a:blip r:embed="rId3"/>
          <a:srcRect/>
          <a:stretch>
            <a:fillRect/>
          </a:stretch>
        </p:blipFill>
        <p:spPr bwMode="auto">
          <a:xfrm>
            <a:off x="2841625" y="1328738"/>
            <a:ext cx="6172200" cy="498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8373" name="Text Box 5"/>
          <p:cNvSpPr txBox="1">
            <a:spLocks noChangeArrowheads="1"/>
          </p:cNvSpPr>
          <p:nvPr/>
        </p:nvSpPr>
        <p:spPr bwMode="auto">
          <a:xfrm>
            <a:off x="3981450" y="4038600"/>
            <a:ext cx="339725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r>
              <a:rPr lang="en-US" altLang="en-US" sz="1800" b="1" dirty="0">
                <a:solidFill>
                  <a:srgbClr val="000000"/>
                </a:solidFill>
                <a:latin typeface="Garamond" pitchFamily="18" charset="0"/>
              </a:rPr>
              <a:t>Pa CO2: 35 – 45</a:t>
            </a:r>
            <a:r>
              <a:rPr lang="en-US" altLang="en-US" sz="1800" b="1" dirty="0">
                <a:solidFill>
                  <a:srgbClr val="FFFFFF"/>
                </a:solidFill>
                <a:latin typeface="Garamond" pitchFamily="18" charset="0"/>
              </a:rPr>
              <a:t> </a:t>
            </a:r>
            <a:r>
              <a:rPr lang="en-US" altLang="en-US" sz="1800" b="1" dirty="0">
                <a:solidFill>
                  <a:srgbClr val="000000"/>
                </a:solidFill>
                <a:latin typeface="Garamond" pitchFamily="18" charset="0"/>
              </a:rPr>
              <a:t>mmhg</a:t>
            </a:r>
            <a:r>
              <a:rPr lang="en-US" altLang="en-US" sz="1800" b="1" dirty="0">
                <a:solidFill>
                  <a:srgbClr val="FFFFFF"/>
                </a:solidFill>
                <a:latin typeface="Garamond" pitchFamily="18" charset="0"/>
              </a:rPr>
              <a:t> </a:t>
            </a:r>
            <a:r>
              <a:rPr lang="en-US" altLang="en-US" sz="1800" b="1" dirty="0">
                <a:solidFill>
                  <a:srgbClr val="000000"/>
                </a:solidFill>
                <a:latin typeface="Garamond" pitchFamily="18" charset="0"/>
              </a:rPr>
              <a:t>=</a:t>
            </a:r>
            <a:r>
              <a:rPr lang="en-US" altLang="en-US" sz="1800" b="1" dirty="0">
                <a:solidFill>
                  <a:srgbClr val="FFFFFF"/>
                </a:solidFill>
                <a:latin typeface="Garamond" pitchFamily="18" charset="0"/>
              </a:rPr>
              <a:t> </a:t>
            </a:r>
            <a:r>
              <a:rPr lang="en-US" altLang="en-US" sz="1800" b="1" dirty="0">
                <a:solidFill>
                  <a:srgbClr val="000000"/>
                </a:solidFill>
                <a:latin typeface="Garamond" pitchFamily="18" charset="0"/>
              </a:rPr>
              <a:t>normal</a:t>
            </a:r>
          </a:p>
        </p:txBody>
      </p:sp>
      <p:sp>
        <p:nvSpPr>
          <p:cNvPr id="113668" name="Text Box 4"/>
          <p:cNvSpPr txBox="1">
            <a:spLocks noChangeArrowheads="1"/>
          </p:cNvSpPr>
          <p:nvPr/>
        </p:nvSpPr>
        <p:spPr bwMode="auto">
          <a:xfrm>
            <a:off x="6496050" y="4419601"/>
            <a:ext cx="194310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66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defRPr/>
            </a:pPr>
            <a:r>
              <a:rPr lang="en-US" altLang="en-US" sz="1800" b="1" dirty="0">
                <a:solidFill>
                  <a:srgbClr val="FF6600"/>
                </a:solidFill>
              </a:rPr>
              <a:t>What is the patient</a:t>
            </a:r>
            <a:r>
              <a:rPr lang="ja-JP" altLang="en-US" sz="1800" b="1" dirty="0">
                <a:solidFill>
                  <a:srgbClr val="FF6600"/>
                </a:solidFill>
              </a:rPr>
              <a:t>’</a:t>
            </a:r>
            <a:r>
              <a:rPr lang="en-US" altLang="ja-JP" sz="1800" b="1" dirty="0">
                <a:solidFill>
                  <a:srgbClr val="FF6600"/>
                </a:solidFill>
              </a:rPr>
              <a:t>s sedation level?</a:t>
            </a:r>
            <a:endParaRPr lang="en-US" altLang="en-US" sz="1800" b="1" dirty="0">
              <a:solidFill>
                <a:srgbClr val="FF6600"/>
              </a:solidFill>
            </a:endParaRPr>
          </a:p>
        </p:txBody>
      </p:sp>
      <p:sp>
        <p:nvSpPr>
          <p:cNvPr id="113670" name="AutoShape 6"/>
          <p:cNvSpPr>
            <a:spLocks noChangeArrowheads="1"/>
          </p:cNvSpPr>
          <p:nvPr/>
        </p:nvSpPr>
        <p:spPr bwMode="auto">
          <a:xfrm rot="3045513">
            <a:off x="6538119" y="3653631"/>
            <a:ext cx="838200" cy="236538"/>
          </a:xfrm>
          <a:prstGeom prst="leftArrow">
            <a:avLst>
              <a:gd name="adj1" fmla="val 50000"/>
              <a:gd name="adj2" fmla="val 66443"/>
            </a:avLst>
          </a:prstGeom>
          <a:solidFill>
            <a:srgbClr val="FF6600"/>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rot="10800000" vert="eaVert" wrap="none" anchor="ct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endParaRPr lang="en-CA" altLang="en-US" sz="1800">
              <a:solidFill>
                <a:srgbClr val="000000"/>
              </a:solidFill>
              <a:latin typeface="Arial" panose="020B0604020202020204" pitchFamily="34" charset="0"/>
              <a:ea typeface="MS PGothic" panose="020B0600070205080204" pitchFamily="34" charset="-128"/>
            </a:endParaRPr>
          </a:p>
        </p:txBody>
      </p:sp>
      <p:sp>
        <p:nvSpPr>
          <p:cNvPr id="8" name="TextBox 6"/>
          <p:cNvSpPr txBox="1">
            <a:spLocks noChangeArrowheads="1"/>
          </p:cNvSpPr>
          <p:nvPr/>
        </p:nvSpPr>
        <p:spPr bwMode="auto">
          <a:xfrm>
            <a:off x="502986" y="6258441"/>
            <a:ext cx="110570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marL="228600" indent="-228600">
              <a:spcBef>
                <a:spcPts val="0"/>
              </a:spcBef>
              <a:buAutoNum type="arabicPeriod"/>
            </a:pPr>
            <a:r>
              <a:rPr lang="en-US" sz="1200" dirty="0"/>
              <a:t>Levy, N., (et. Al</a:t>
            </a:r>
            <a:r>
              <a:rPr lang="en-US" sz="1200" dirty="0" smtClean="0"/>
              <a:t>.) </a:t>
            </a:r>
            <a:r>
              <a:rPr lang="en-US" sz="1200" dirty="0"/>
              <a:t>(2020).  An international multidisciplinary consensus statement on the prevention of opioid-related harm in adult surgical patients.  </a:t>
            </a:r>
            <a:r>
              <a:rPr lang="en-US" sz="1200" i="1" dirty="0"/>
              <a:t>Association of </a:t>
            </a:r>
            <a:r>
              <a:rPr lang="en-US" sz="1200" i="1" dirty="0" err="1"/>
              <a:t>Anaesthetists</a:t>
            </a:r>
            <a:r>
              <a:rPr lang="en-US" sz="1200" i="1" dirty="0" smtClean="0"/>
              <a:t>.</a:t>
            </a:r>
          </a:p>
          <a:p>
            <a:pPr marL="228600" indent="-228600">
              <a:spcBef>
                <a:spcPts val="0"/>
              </a:spcBef>
              <a:buAutoNum type="arabicPeriod"/>
            </a:pPr>
            <a:r>
              <a:rPr lang="en-US" sz="1200" dirty="0" smtClean="0"/>
              <a:t>Lynn, L, curry, P. (2011).  Patterns of unexpected in-hospital deaths: a root cause analysis.  </a:t>
            </a:r>
            <a:r>
              <a:rPr lang="en-US" sz="1200" i="1" dirty="0" smtClean="0"/>
              <a:t>Patient Safety in surgery, 5 (3)</a:t>
            </a:r>
            <a:endParaRPr lang="en-CA" sz="1200" i="1" dirty="0"/>
          </a:p>
        </p:txBody>
      </p:sp>
    </p:spTree>
    <p:extLst>
      <p:ext uri="{BB962C8B-B14F-4D97-AF65-F5344CB8AC3E}">
        <p14:creationId xmlns:p14="http://schemas.microsoft.com/office/powerpoint/2010/main" val="21917945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6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p:bldP spid="11367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t>Post operative management</a:t>
            </a:r>
            <a:r>
              <a:rPr lang="en-US" sz="2700" b="0" baseline="30000" dirty="0" smtClean="0"/>
              <a:t>1,2,3</a:t>
            </a:r>
            <a:endParaRPr lang="en-CA" dirty="0"/>
          </a:p>
        </p:txBody>
      </p:sp>
      <p:sp>
        <p:nvSpPr>
          <p:cNvPr id="8" name="Content Placeholder 7"/>
          <p:cNvSpPr>
            <a:spLocks noGrp="1"/>
          </p:cNvSpPr>
          <p:nvPr>
            <p:ph sz="half" idx="1"/>
          </p:nvPr>
        </p:nvSpPr>
        <p:spPr/>
        <p:txBody>
          <a:bodyPr/>
          <a:lstStyle/>
          <a:p>
            <a:r>
              <a:rPr lang="en-US" dirty="0" smtClean="0"/>
              <a:t>Use a functional pain goals</a:t>
            </a:r>
          </a:p>
          <a:p>
            <a:pPr lvl="1"/>
            <a:r>
              <a:rPr lang="en-US" dirty="0" smtClean="0"/>
              <a:t>Realistic goals</a:t>
            </a:r>
          </a:p>
          <a:p>
            <a:r>
              <a:rPr lang="en-US" dirty="0" smtClean="0"/>
              <a:t>Communication</a:t>
            </a:r>
          </a:p>
          <a:p>
            <a:pPr lvl="1"/>
            <a:r>
              <a:rPr lang="en-US" dirty="0" smtClean="0"/>
              <a:t>Not as easy as it looks</a:t>
            </a:r>
          </a:p>
          <a:p>
            <a:pPr marL="548640" lvl="2" indent="0">
              <a:buNone/>
            </a:pPr>
            <a:endParaRPr lang="en-US" dirty="0"/>
          </a:p>
        </p:txBody>
      </p:sp>
      <p:sp>
        <p:nvSpPr>
          <p:cNvPr id="3" name="Content Placeholder 2"/>
          <p:cNvSpPr>
            <a:spLocks noGrp="1"/>
          </p:cNvSpPr>
          <p:nvPr>
            <p:ph sz="half" idx="2"/>
          </p:nvPr>
        </p:nvSpPr>
        <p:spPr>
          <a:xfrm>
            <a:off x="6364224" y="2194560"/>
            <a:ext cx="4754880" cy="2337683"/>
          </a:xfrm>
        </p:spPr>
        <p:txBody>
          <a:bodyPr/>
          <a:lstStyle/>
          <a:p>
            <a:r>
              <a:rPr lang="en-US" dirty="0"/>
              <a:t>Multimodal analgesia</a:t>
            </a:r>
          </a:p>
          <a:p>
            <a:pPr lvl="1"/>
            <a:r>
              <a:rPr lang="en-US" dirty="0"/>
              <a:t>Acetaminophen</a:t>
            </a:r>
          </a:p>
          <a:p>
            <a:pPr lvl="1"/>
            <a:r>
              <a:rPr lang="en-US" dirty="0"/>
              <a:t>+/-NSAID’s</a:t>
            </a:r>
          </a:p>
          <a:p>
            <a:pPr lvl="1"/>
            <a:r>
              <a:rPr lang="en-US" dirty="0"/>
              <a:t>Ketamine/lidocaine</a:t>
            </a:r>
          </a:p>
          <a:p>
            <a:pPr lvl="1"/>
            <a:r>
              <a:rPr lang="en-US" dirty="0" smtClean="0"/>
              <a:t>Opioids</a:t>
            </a:r>
          </a:p>
          <a:p>
            <a:pPr lvl="1"/>
            <a:r>
              <a:rPr lang="en-US" dirty="0" smtClean="0"/>
              <a:t>Regional techniques</a:t>
            </a:r>
            <a:endParaRPr lang="en-US" dirty="0"/>
          </a:p>
          <a:p>
            <a:endParaRPr lang="en-CA" dirty="0"/>
          </a:p>
        </p:txBody>
      </p:sp>
      <p:sp>
        <p:nvSpPr>
          <p:cNvPr id="4" name="TextBox 6"/>
          <p:cNvSpPr txBox="1">
            <a:spLocks noChangeArrowheads="1"/>
          </p:cNvSpPr>
          <p:nvPr/>
        </p:nvSpPr>
        <p:spPr bwMode="auto">
          <a:xfrm>
            <a:off x="464485" y="5962032"/>
            <a:ext cx="115767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marL="228600" indent="-228600">
              <a:spcBef>
                <a:spcPts val="0"/>
              </a:spcBef>
              <a:buAutoNum type="arabicPeriod"/>
            </a:pPr>
            <a:r>
              <a:rPr lang="en-US" sz="1200" dirty="0"/>
              <a:t>Levy, N., (et. Al</a:t>
            </a:r>
            <a:r>
              <a:rPr lang="en-US" sz="1200" dirty="0" smtClean="0"/>
              <a:t>.) </a:t>
            </a:r>
            <a:r>
              <a:rPr lang="en-US" sz="1200" dirty="0"/>
              <a:t>(2020).  An international multidisciplinary consensus statement on the prevention of opioid-related harm in adult surgical patients.  </a:t>
            </a:r>
            <a:r>
              <a:rPr lang="en-US" sz="1200" i="1" dirty="0"/>
              <a:t>Association of </a:t>
            </a:r>
            <a:r>
              <a:rPr lang="en-US" sz="1200" i="1" dirty="0" err="1"/>
              <a:t>Anaesthetists</a:t>
            </a:r>
            <a:r>
              <a:rPr lang="en-US" sz="1200" i="1" dirty="0" smtClean="0"/>
              <a:t>.</a:t>
            </a:r>
          </a:p>
          <a:p>
            <a:pPr marL="228600" indent="-228600">
              <a:spcBef>
                <a:spcPts val="0"/>
              </a:spcBef>
              <a:buFont typeface="Wingdings" panose="05000000000000000000" pitchFamily="2" charset="2"/>
              <a:buAutoNum type="arabicPeriod"/>
            </a:pPr>
            <a:r>
              <a:rPr lang="en-US" sz="1200" dirty="0"/>
              <a:t>Mariano, E (et al.). (2021).  A </a:t>
            </a:r>
            <a:r>
              <a:rPr lang="en-US" sz="1200" dirty="0" err="1"/>
              <a:t>multisociety</a:t>
            </a:r>
            <a:r>
              <a:rPr lang="en-US" sz="1200" dirty="0"/>
              <a:t> organizational consensus process to define guiding principles of acute perioperative pain management. </a:t>
            </a:r>
            <a:r>
              <a:rPr lang="en-US" sz="1200" i="1" dirty="0"/>
              <a:t>Regional Anesthesia and Pain </a:t>
            </a:r>
            <a:r>
              <a:rPr lang="en-US" sz="1200" i="1" dirty="0" smtClean="0"/>
              <a:t>Medicine</a:t>
            </a:r>
          </a:p>
          <a:p>
            <a:pPr marL="228600" indent="-228600">
              <a:spcBef>
                <a:spcPts val="0"/>
              </a:spcBef>
              <a:buFont typeface="Wingdings" panose="05000000000000000000" pitchFamily="2" charset="2"/>
              <a:buAutoNum type="arabicPeriod"/>
            </a:pPr>
            <a:r>
              <a:rPr lang="en-US" sz="1200" dirty="0" smtClean="0"/>
              <a:t>Mazda, </a:t>
            </a:r>
            <a:r>
              <a:rPr lang="en-US" sz="1200" dirty="0" err="1" smtClean="0"/>
              <a:t>Jadin</a:t>
            </a:r>
            <a:r>
              <a:rPr lang="en-US" sz="1200" dirty="0" smtClean="0"/>
              <a:t>, Khan, (2022)  Post operative pain management.  </a:t>
            </a:r>
            <a:r>
              <a:rPr lang="en-US" sz="1200" i="1" dirty="0" smtClean="0"/>
              <a:t>Canadian Journal of General Internal Medicine, 16,1</a:t>
            </a:r>
          </a:p>
          <a:p>
            <a:pPr marL="228600" indent="-228600">
              <a:spcBef>
                <a:spcPts val="0"/>
              </a:spcBef>
              <a:buFont typeface="Wingdings" panose="05000000000000000000" pitchFamily="2" charset="2"/>
              <a:buAutoNum type="arabicPeriod"/>
            </a:pPr>
            <a:endParaRPr lang="en-US" sz="1200" i="1" dirty="0"/>
          </a:p>
          <a:p>
            <a:pPr marL="228600" indent="-228600">
              <a:spcBef>
                <a:spcPts val="0"/>
              </a:spcBef>
              <a:buAutoNum type="arabicPeriod"/>
            </a:pPr>
            <a:endParaRPr lang="en-US" sz="1200" i="1" dirty="0" smtClean="0"/>
          </a:p>
        </p:txBody>
      </p:sp>
      <p:pic>
        <p:nvPicPr>
          <p:cNvPr id="5" name="Picture 4"/>
          <p:cNvPicPr>
            <a:picLocks noChangeAspect="1"/>
          </p:cNvPicPr>
          <p:nvPr/>
        </p:nvPicPr>
        <p:blipFill rotWithShape="1">
          <a:blip r:embed="rId3"/>
          <a:srcRect b="3436"/>
          <a:stretch/>
        </p:blipFill>
        <p:spPr>
          <a:xfrm>
            <a:off x="1474193" y="3779882"/>
            <a:ext cx="2689267" cy="1504722"/>
          </a:xfrm>
          <a:prstGeom prst="rect">
            <a:avLst/>
          </a:prstGeom>
        </p:spPr>
      </p:pic>
    </p:spTree>
    <p:extLst>
      <p:ext uri="{BB962C8B-B14F-4D97-AF65-F5344CB8AC3E}">
        <p14:creationId xmlns:p14="http://schemas.microsoft.com/office/powerpoint/2010/main" val="34825817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op Management</a:t>
            </a:r>
            <a:r>
              <a:rPr lang="en-US" sz="2800" b="0" baseline="30000" dirty="0"/>
              <a:t>1,2,3</a:t>
            </a:r>
            <a:endParaRPr lang="en-CA" sz="2800" dirty="0"/>
          </a:p>
        </p:txBody>
      </p:sp>
      <p:sp>
        <p:nvSpPr>
          <p:cNvPr id="3" name="Content Placeholder 2"/>
          <p:cNvSpPr>
            <a:spLocks noGrp="1"/>
          </p:cNvSpPr>
          <p:nvPr>
            <p:ph idx="1"/>
          </p:nvPr>
        </p:nvSpPr>
        <p:spPr/>
        <p:txBody>
          <a:bodyPr>
            <a:normAutofit/>
          </a:bodyPr>
          <a:lstStyle/>
          <a:p>
            <a:r>
              <a:rPr lang="en-US" dirty="0" smtClean="0"/>
              <a:t>Opioids</a:t>
            </a:r>
          </a:p>
          <a:p>
            <a:pPr lvl="1"/>
            <a:r>
              <a:rPr lang="en-US" dirty="0" smtClean="0"/>
              <a:t>Assess if opioid responsive – escalating doses without intended pain relief</a:t>
            </a:r>
            <a:r>
              <a:rPr lang="en-CA" sz="2800" dirty="0" smtClean="0">
                <a:sym typeface="APLPLUS" panose="05000009000000000000" pitchFamily="49" charset="2"/>
              </a:rPr>
              <a:t></a:t>
            </a:r>
            <a:r>
              <a:rPr lang="en-US" dirty="0" smtClean="0"/>
              <a:t>risk</a:t>
            </a:r>
          </a:p>
          <a:p>
            <a:pPr lvl="1"/>
            <a:r>
              <a:rPr lang="en-US" dirty="0" smtClean="0"/>
              <a:t>Age adjust opioid dosing</a:t>
            </a:r>
          </a:p>
          <a:p>
            <a:pPr lvl="1"/>
            <a:r>
              <a:rPr lang="en-US" dirty="0" smtClean="0"/>
              <a:t>Titrate opioids to function</a:t>
            </a:r>
          </a:p>
          <a:p>
            <a:pPr lvl="1"/>
            <a:r>
              <a:rPr lang="en-US" dirty="0" smtClean="0"/>
              <a:t>Regular ± prn</a:t>
            </a:r>
          </a:p>
          <a:p>
            <a:r>
              <a:rPr lang="en-US" dirty="0" smtClean="0"/>
              <a:t>Use immediate release opioids only (Avoid long-acting formulations)</a:t>
            </a:r>
          </a:p>
          <a:p>
            <a:r>
              <a:rPr lang="en-US" dirty="0" smtClean="0"/>
              <a:t>Concurrent use of opioids and other sedating meds (including benzo’s and </a:t>
            </a:r>
            <a:r>
              <a:rPr lang="en-US" dirty="0" err="1" smtClean="0"/>
              <a:t>gabapentinoids</a:t>
            </a:r>
            <a:r>
              <a:rPr lang="en-US" dirty="0" smtClean="0"/>
              <a:t>) </a:t>
            </a:r>
            <a:r>
              <a:rPr lang="en-CA" sz="2800" dirty="0" smtClean="0">
                <a:sym typeface="APLPLUS" panose="05000009000000000000" pitchFamily="49" charset="2"/>
              </a:rPr>
              <a:t></a:t>
            </a:r>
            <a:r>
              <a:rPr lang="en-US" dirty="0" smtClean="0"/>
              <a:t>risk</a:t>
            </a:r>
          </a:p>
          <a:p>
            <a:endParaRPr lang="en-US" dirty="0" smtClean="0"/>
          </a:p>
          <a:p>
            <a:pPr marL="0" indent="0">
              <a:buNone/>
            </a:pPr>
            <a:endParaRPr lang="en-CA" dirty="0"/>
          </a:p>
        </p:txBody>
      </p:sp>
      <p:sp>
        <p:nvSpPr>
          <p:cNvPr id="6" name="TextBox 6"/>
          <p:cNvSpPr txBox="1">
            <a:spLocks noChangeArrowheads="1"/>
          </p:cNvSpPr>
          <p:nvPr/>
        </p:nvSpPr>
        <p:spPr bwMode="auto">
          <a:xfrm>
            <a:off x="464485" y="5962032"/>
            <a:ext cx="115767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marL="228600" indent="-228600">
              <a:spcBef>
                <a:spcPts val="0"/>
              </a:spcBef>
              <a:buAutoNum type="arabicPeriod"/>
            </a:pPr>
            <a:r>
              <a:rPr lang="en-US" sz="1200" dirty="0"/>
              <a:t>Levy, N., (et. Al</a:t>
            </a:r>
            <a:r>
              <a:rPr lang="en-US" sz="1200" dirty="0" smtClean="0"/>
              <a:t>.) </a:t>
            </a:r>
            <a:r>
              <a:rPr lang="en-US" sz="1200" dirty="0"/>
              <a:t>(2020).  An international multidisciplinary consensus statement on the prevention of opioid-related harm in adult surgical patients.  </a:t>
            </a:r>
            <a:r>
              <a:rPr lang="en-US" sz="1200" i="1" dirty="0" smtClean="0"/>
              <a:t>Anaesthesia 2020.</a:t>
            </a:r>
          </a:p>
          <a:p>
            <a:pPr marL="228600" indent="-228600">
              <a:spcBef>
                <a:spcPts val="0"/>
              </a:spcBef>
              <a:buFont typeface="Wingdings" panose="05000000000000000000" pitchFamily="2" charset="2"/>
              <a:buAutoNum type="arabicPeriod"/>
            </a:pPr>
            <a:r>
              <a:rPr lang="en-US" sz="1200" dirty="0"/>
              <a:t>Mariano, E (et al.). (2021).  A </a:t>
            </a:r>
            <a:r>
              <a:rPr lang="en-US" sz="1200" dirty="0" err="1"/>
              <a:t>multisociety</a:t>
            </a:r>
            <a:r>
              <a:rPr lang="en-US" sz="1200" dirty="0"/>
              <a:t> organizational consensus process to define guiding principles of acute perioperative pain management. </a:t>
            </a:r>
            <a:r>
              <a:rPr lang="en-US" sz="1200" i="1" dirty="0"/>
              <a:t>Regional Anesthesia and Pain </a:t>
            </a:r>
            <a:r>
              <a:rPr lang="en-US" sz="1200" i="1" dirty="0" smtClean="0"/>
              <a:t>Medicine</a:t>
            </a:r>
          </a:p>
          <a:p>
            <a:pPr marL="228600" indent="-228600">
              <a:spcBef>
                <a:spcPts val="0"/>
              </a:spcBef>
              <a:buFont typeface="Wingdings" panose="05000000000000000000" pitchFamily="2" charset="2"/>
              <a:buAutoNum type="arabicPeriod"/>
            </a:pPr>
            <a:r>
              <a:rPr lang="en-US" sz="1200" dirty="0" smtClean="0"/>
              <a:t>Mazda, </a:t>
            </a:r>
            <a:r>
              <a:rPr lang="en-US" sz="1200" dirty="0" err="1" smtClean="0"/>
              <a:t>Jadin</a:t>
            </a:r>
            <a:r>
              <a:rPr lang="en-US" sz="1200" dirty="0" smtClean="0"/>
              <a:t>, Khan, (2022)  Post operative pain management.  </a:t>
            </a:r>
            <a:r>
              <a:rPr lang="en-US" sz="1200" i="1" dirty="0" smtClean="0"/>
              <a:t>Canadian Journal of General Internal Medicine, 16,1</a:t>
            </a:r>
          </a:p>
          <a:p>
            <a:pPr marL="228600" indent="-228600">
              <a:spcBef>
                <a:spcPts val="0"/>
              </a:spcBef>
              <a:buFont typeface="Wingdings" panose="05000000000000000000" pitchFamily="2" charset="2"/>
              <a:buAutoNum type="arabicPeriod"/>
            </a:pPr>
            <a:endParaRPr lang="en-US" sz="1200" i="1" dirty="0"/>
          </a:p>
          <a:p>
            <a:pPr marL="228600" indent="-228600">
              <a:spcBef>
                <a:spcPts val="0"/>
              </a:spcBef>
              <a:buAutoNum type="arabicPeriod"/>
            </a:pPr>
            <a:endParaRPr lang="en-US" sz="1200" i="1" dirty="0" smtClean="0"/>
          </a:p>
        </p:txBody>
      </p:sp>
    </p:spTree>
    <p:extLst>
      <p:ext uri="{BB962C8B-B14F-4D97-AF65-F5344CB8AC3E}">
        <p14:creationId xmlns:p14="http://schemas.microsoft.com/office/powerpoint/2010/main" val="35012261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r>
              <a:rPr lang="en-US" altLang="ja-JP" dirty="0" smtClean="0">
                <a:ea typeface="ＭＳ Ｐゴシック" panose="020B0600070205080204" pitchFamily="34" charset="-128"/>
              </a:rPr>
              <a:t>Post operative Pain-Challenges </a:t>
            </a:r>
            <a:endParaRPr lang="en-US" altLang="ja-JP" dirty="0">
              <a:ea typeface="ＭＳ Ｐゴシック" panose="020B0600070205080204" pitchFamily="34" charset="-128"/>
            </a:endParaRPr>
          </a:p>
        </p:txBody>
      </p:sp>
      <p:sp>
        <p:nvSpPr>
          <p:cNvPr id="345091" name="Rectangle 3"/>
          <p:cNvSpPr>
            <a:spLocks noGrp="1" noChangeArrowheads="1"/>
          </p:cNvSpPr>
          <p:nvPr>
            <p:ph idx="1"/>
          </p:nvPr>
        </p:nvSpPr>
        <p:spPr>
          <a:xfrm>
            <a:off x="1226258" y="1784524"/>
            <a:ext cx="10058400" cy="3870318"/>
          </a:xfrm>
        </p:spPr>
        <p:txBody>
          <a:bodyPr>
            <a:normAutofit fontScale="92500" lnSpcReduction="10000"/>
          </a:bodyPr>
          <a:lstStyle/>
          <a:p>
            <a:r>
              <a:rPr lang="en-US" altLang="ja-JP" sz="2400" dirty="0">
                <a:ea typeface="ＭＳ Ｐゴシック" panose="020B0600070205080204" pitchFamily="34" charset="-128"/>
              </a:rPr>
              <a:t>Appreciation that severe acute pain can lead to changes in the nervous system that result in chronic pain (</a:t>
            </a:r>
            <a:r>
              <a:rPr lang="en-US" altLang="ja-JP" sz="2400" dirty="0" smtClean="0">
                <a:ea typeface="ＭＳ Ｐゴシック" panose="020B0600070205080204" pitchFamily="34" charset="-128"/>
              </a:rPr>
              <a:t>neuroplasticity)</a:t>
            </a:r>
            <a:r>
              <a:rPr lang="en-US" altLang="ja-JP" sz="2400" baseline="30000" dirty="0" smtClean="0">
                <a:ea typeface="ＭＳ Ｐゴシック" panose="020B0600070205080204" pitchFamily="34" charset="-128"/>
              </a:rPr>
              <a:t>1,2,3</a:t>
            </a:r>
            <a:endParaRPr lang="en-US" altLang="ja-JP" sz="2400" dirty="0">
              <a:ea typeface="ＭＳ Ｐゴシック" panose="020B0600070205080204" pitchFamily="34" charset="-128"/>
            </a:endParaRPr>
          </a:p>
          <a:p>
            <a:r>
              <a:rPr lang="en-US" altLang="ja-JP" sz="2400" dirty="0" smtClean="0">
                <a:ea typeface="ＭＳ Ｐゴシック" panose="020B0600070205080204" pitchFamily="34" charset="-128"/>
              </a:rPr>
              <a:t>Higher doses of opioids can sometimes result in worsening pain and acute tolerance (hyperalgesia)</a:t>
            </a:r>
            <a:r>
              <a:rPr lang="en-US" altLang="ja-JP" sz="2400" baseline="30000" dirty="0" smtClean="0">
                <a:ea typeface="ＭＳ Ｐゴシック" panose="020B0600070205080204" pitchFamily="34" charset="-128"/>
              </a:rPr>
              <a:t>1,2,3</a:t>
            </a:r>
            <a:endParaRPr lang="en-US" altLang="ja-JP" sz="2400" dirty="0" smtClean="0">
              <a:ea typeface="ＭＳ Ｐゴシック" panose="020B0600070205080204" pitchFamily="34" charset="-128"/>
            </a:endParaRPr>
          </a:p>
          <a:p>
            <a:r>
              <a:rPr lang="en-US" altLang="ja-JP" sz="2400" dirty="0" smtClean="0">
                <a:ea typeface="ＭＳ Ｐゴシック" panose="020B0600070205080204" pitchFamily="34" charset="-128"/>
              </a:rPr>
              <a:t>Not all pain responsive to opioids – How do you know?</a:t>
            </a:r>
          </a:p>
          <a:p>
            <a:pPr lvl="1"/>
            <a:r>
              <a:rPr lang="en-US" altLang="ja-JP" sz="2200" dirty="0" smtClean="0">
                <a:ea typeface="ＭＳ Ｐゴシック" panose="020B0600070205080204" pitchFamily="34" charset="-128"/>
              </a:rPr>
              <a:t>increased pain may lead to increasing ineffective opioid doses</a:t>
            </a:r>
            <a:r>
              <a:rPr lang="en-US" altLang="ja-JP" sz="2200" baseline="30000" dirty="0" smtClean="0">
                <a:ea typeface="ＭＳ Ｐゴシック" panose="020B0600070205080204" pitchFamily="34" charset="-128"/>
              </a:rPr>
              <a:t>1,2,3</a:t>
            </a:r>
            <a:endParaRPr lang="en-US" altLang="ja-JP" sz="2200" dirty="0">
              <a:ea typeface="ＭＳ Ｐゴシック" panose="020B0600070205080204" pitchFamily="34" charset="-128"/>
            </a:endParaRPr>
          </a:p>
          <a:p>
            <a:r>
              <a:rPr lang="en-US" altLang="ja-JP" sz="2400" dirty="0">
                <a:ea typeface="ＭＳ Ｐゴシック" panose="020B0600070205080204" pitchFamily="34" charset="-128"/>
              </a:rPr>
              <a:t>Application of multimodal balanced </a:t>
            </a:r>
            <a:r>
              <a:rPr lang="en-US" altLang="ja-JP" sz="2400" dirty="0" smtClean="0">
                <a:ea typeface="ＭＳ Ｐゴシック" panose="020B0600070205080204" pitchFamily="34" charset="-128"/>
              </a:rPr>
              <a:t>analgesia</a:t>
            </a:r>
            <a:endParaRPr lang="en-US" altLang="ja-JP" sz="2400" dirty="0">
              <a:ea typeface="ＭＳ Ｐゴシック" panose="020B0600070205080204" pitchFamily="34" charset="-128"/>
            </a:endParaRPr>
          </a:p>
          <a:p>
            <a:r>
              <a:rPr lang="en-US" altLang="ja-JP" sz="2400" dirty="0" smtClean="0">
                <a:ea typeface="ＭＳ Ｐゴシック" panose="020B0600070205080204" pitchFamily="34" charset="-128"/>
              </a:rPr>
              <a:t>Assessment</a:t>
            </a:r>
            <a:r>
              <a:rPr lang="en-US" altLang="ja-JP" sz="2400" baseline="30000" dirty="0" smtClean="0">
                <a:ea typeface="ＭＳ Ｐゴシック" panose="020B0600070205080204" pitchFamily="34" charset="-128"/>
              </a:rPr>
              <a:t>2</a:t>
            </a:r>
            <a:endParaRPr lang="en-US" altLang="ja-JP" sz="2400" dirty="0" smtClean="0">
              <a:ea typeface="ＭＳ Ｐゴシック" panose="020B0600070205080204" pitchFamily="34" charset="-128"/>
            </a:endParaRPr>
          </a:p>
          <a:p>
            <a:r>
              <a:rPr lang="en-US" altLang="ja-JP" sz="2400" dirty="0" smtClean="0">
                <a:ea typeface="ＭＳ Ｐゴシック" panose="020B0600070205080204" pitchFamily="34" charset="-128"/>
              </a:rPr>
              <a:t>Timely responses</a:t>
            </a:r>
            <a:r>
              <a:rPr lang="en-US" altLang="ja-JP" sz="2400" baseline="30000" dirty="0">
                <a:ea typeface="ＭＳ Ｐゴシック" panose="020B0600070205080204" pitchFamily="34" charset="-128"/>
              </a:rPr>
              <a:t>2</a:t>
            </a:r>
            <a:endParaRPr lang="en-US" altLang="ja-JP" sz="2400" dirty="0">
              <a:ea typeface="ＭＳ Ｐゴシック" panose="020B0600070205080204" pitchFamily="34" charset="-128"/>
            </a:endParaRPr>
          </a:p>
          <a:p>
            <a:r>
              <a:rPr lang="en-US" altLang="ja-JP" sz="2400" dirty="0">
                <a:ea typeface="ＭＳ Ｐゴシック" panose="020B0600070205080204" pitchFamily="34" charset="-128"/>
              </a:rPr>
              <a:t>Safety </a:t>
            </a:r>
            <a:r>
              <a:rPr lang="en-US" altLang="ja-JP" sz="2400" dirty="0" smtClean="0">
                <a:ea typeface="ＭＳ Ｐゴシック" panose="020B0600070205080204" pitchFamily="34" charset="-128"/>
              </a:rPr>
              <a:t>Issues</a:t>
            </a:r>
            <a:r>
              <a:rPr lang="en-US" altLang="ja-JP" sz="2400" baseline="30000" dirty="0" smtClean="0">
                <a:ea typeface="ＭＳ Ｐゴシック" panose="020B0600070205080204" pitchFamily="34" charset="-128"/>
              </a:rPr>
              <a:t>1,2,3</a:t>
            </a:r>
            <a:endParaRPr lang="en-US" altLang="ja-JP" sz="2400" dirty="0">
              <a:ea typeface="ＭＳ Ｐゴシック" panose="020B0600070205080204" pitchFamily="34" charset="-128"/>
            </a:endParaRPr>
          </a:p>
          <a:p>
            <a:pPr marL="0" indent="0">
              <a:buNone/>
            </a:pPr>
            <a:endParaRPr lang="en-US" altLang="ja-JP" sz="2400" i="1" dirty="0">
              <a:ea typeface="ＭＳ Ｐゴシック" panose="020B0600070205080204" pitchFamily="34" charset="-128"/>
            </a:endParaRPr>
          </a:p>
        </p:txBody>
      </p:sp>
      <p:sp>
        <p:nvSpPr>
          <p:cNvPr id="5" name="TextBox 4"/>
          <p:cNvSpPr txBox="1"/>
          <p:nvPr/>
        </p:nvSpPr>
        <p:spPr>
          <a:xfrm>
            <a:off x="601579" y="5979694"/>
            <a:ext cx="11261558" cy="1015663"/>
          </a:xfrm>
          <a:prstGeom prst="rect">
            <a:avLst/>
          </a:prstGeom>
          <a:noFill/>
        </p:spPr>
        <p:txBody>
          <a:bodyPr wrap="square" rtlCol="0">
            <a:spAutoFit/>
          </a:bodyPr>
          <a:lstStyle/>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pPr marL="228600" indent="-228600">
              <a:buAutoNum type="arabicPeriod"/>
            </a:pPr>
            <a:r>
              <a:rPr lang="en-US" sz="1200" dirty="0" smtClean="0"/>
              <a:t>Larach, d., Ha, J., </a:t>
            </a:r>
            <a:r>
              <a:rPr lang="en-US" sz="1200" dirty="0" err="1" smtClean="0"/>
              <a:t>Brummett</a:t>
            </a:r>
            <a:r>
              <a:rPr lang="en-US" sz="1200" dirty="0" smtClean="0"/>
              <a:t>, C (2022).  Perioperative opioids, the opioid crisis, and the anesthesiologist.  </a:t>
            </a:r>
            <a:r>
              <a:rPr lang="en-US" sz="1200" i="1" dirty="0" smtClean="0"/>
              <a:t>Anesthesiology, V, 136</a:t>
            </a:r>
            <a:r>
              <a:rPr lang="en-US" sz="1200" dirty="0" smtClean="0"/>
              <a:t>, 594-608.</a:t>
            </a:r>
          </a:p>
          <a:p>
            <a:pPr marL="228600" indent="-228600">
              <a:buAutoNum type="arabicPeriod"/>
            </a:pPr>
            <a:r>
              <a:rPr lang="en-US" sz="1200" dirty="0" smtClean="0"/>
              <a:t>Small, C., 7 </a:t>
            </a:r>
            <a:r>
              <a:rPr lang="en-US" sz="1200" dirty="0" err="1" smtClean="0"/>
              <a:t>Laycock</a:t>
            </a:r>
            <a:r>
              <a:rPr lang="en-US" sz="1200" dirty="0" smtClean="0"/>
              <a:t>, H. (2020).  Acute postoperative pain management.  </a:t>
            </a:r>
            <a:r>
              <a:rPr lang="en-US" sz="1200" i="1" dirty="0" smtClean="0"/>
              <a:t>British Journal of Medicine, 107, e70-80</a:t>
            </a:r>
          </a:p>
          <a:p>
            <a:pPr marL="228600" indent="-228600">
              <a:buAutoNum type="arabicPeriod"/>
            </a:pPr>
            <a:endParaRPr lang="en-CA" sz="1200" i="1" dirty="0"/>
          </a:p>
        </p:txBody>
      </p:sp>
    </p:spTree>
    <p:extLst>
      <p:ext uri="{BB962C8B-B14F-4D97-AF65-F5344CB8AC3E}">
        <p14:creationId xmlns:p14="http://schemas.microsoft.com/office/powerpoint/2010/main" val="1880081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057" y="133799"/>
            <a:ext cx="10058400" cy="1093437"/>
          </a:xfrm>
        </p:spPr>
        <p:txBody>
          <a:bodyPr/>
          <a:lstStyle/>
          <a:p>
            <a:r>
              <a:rPr lang="en-US" dirty="0" smtClean="0"/>
              <a:t>Preparing for discharge</a:t>
            </a:r>
            <a:endParaRPr lang="en-CA" dirty="0"/>
          </a:p>
        </p:txBody>
      </p:sp>
      <p:sp>
        <p:nvSpPr>
          <p:cNvPr id="3" name="Content Placeholder 2"/>
          <p:cNvSpPr>
            <a:spLocks noGrp="1"/>
          </p:cNvSpPr>
          <p:nvPr>
            <p:ph idx="1"/>
          </p:nvPr>
        </p:nvSpPr>
        <p:spPr>
          <a:xfrm>
            <a:off x="1069848" y="1578069"/>
            <a:ext cx="10058400" cy="4050792"/>
          </a:xfrm>
        </p:spPr>
        <p:txBody>
          <a:bodyPr/>
          <a:lstStyle/>
          <a:p>
            <a:r>
              <a:rPr lang="en-US" dirty="0" smtClean="0"/>
              <a:t>Education</a:t>
            </a:r>
            <a:r>
              <a:rPr lang="en-US" baseline="30000" dirty="0" smtClean="0"/>
              <a:t>1,2</a:t>
            </a:r>
          </a:p>
          <a:p>
            <a:pPr lvl="1"/>
            <a:r>
              <a:rPr lang="en-US" dirty="0" smtClean="0"/>
              <a:t>Recommend trialing </a:t>
            </a:r>
            <a:r>
              <a:rPr lang="en-US" dirty="0" err="1" smtClean="0"/>
              <a:t>nonopioid</a:t>
            </a:r>
            <a:r>
              <a:rPr lang="en-US" dirty="0" smtClean="0"/>
              <a:t> analgesia</a:t>
            </a:r>
          </a:p>
          <a:p>
            <a:pPr lvl="1"/>
            <a:r>
              <a:rPr lang="en-US" dirty="0" smtClean="0"/>
              <a:t>Provide information of the anticipated duration of opioid consumption after surgery</a:t>
            </a:r>
          </a:p>
          <a:p>
            <a:pPr lvl="1"/>
            <a:r>
              <a:rPr lang="en-US" dirty="0" smtClean="0"/>
              <a:t>Set expectation for the lowest opioid dose for the shortest amount of time</a:t>
            </a:r>
          </a:p>
        </p:txBody>
      </p:sp>
      <p:sp>
        <p:nvSpPr>
          <p:cNvPr id="4" name="TextBox 3"/>
          <p:cNvSpPr txBox="1"/>
          <p:nvPr/>
        </p:nvSpPr>
        <p:spPr>
          <a:xfrm>
            <a:off x="601579" y="5979694"/>
            <a:ext cx="11261558" cy="1015663"/>
          </a:xfrm>
          <a:prstGeom prst="rect">
            <a:avLst/>
          </a:prstGeom>
          <a:noFill/>
        </p:spPr>
        <p:txBody>
          <a:bodyPr wrap="square" rtlCol="0">
            <a:spAutoFit/>
          </a:bodyPr>
          <a:lstStyle/>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pPr marL="228600" indent="-228600">
              <a:buAutoNum type="arabicPeriod"/>
            </a:pPr>
            <a:r>
              <a:rPr lang="en-US" sz="1200" dirty="0" smtClean="0"/>
              <a:t>Larach, d., Ha, J., </a:t>
            </a:r>
            <a:r>
              <a:rPr lang="en-US" sz="1200" dirty="0" err="1" smtClean="0"/>
              <a:t>Brummett</a:t>
            </a:r>
            <a:r>
              <a:rPr lang="en-US" sz="1200" dirty="0" smtClean="0"/>
              <a:t>, C (2022).  Perioperative opioids, the opioid crisis, and the anesthesiologist.  </a:t>
            </a:r>
            <a:r>
              <a:rPr lang="en-US" sz="1200" i="1" dirty="0" smtClean="0"/>
              <a:t>Anesthesiology, V, 136</a:t>
            </a:r>
            <a:r>
              <a:rPr lang="en-US" sz="1200" dirty="0" smtClean="0"/>
              <a:t>, 594-608.</a:t>
            </a:r>
          </a:p>
          <a:p>
            <a:pPr marL="228600" indent="-228600">
              <a:buAutoNum type="arabicPeriod"/>
            </a:pPr>
            <a:r>
              <a:rPr lang="en-US" sz="1200" dirty="0" smtClean="0"/>
              <a:t>Small, C., 7 </a:t>
            </a:r>
            <a:r>
              <a:rPr lang="en-US" sz="1200" dirty="0" err="1" smtClean="0"/>
              <a:t>Laycock</a:t>
            </a:r>
            <a:r>
              <a:rPr lang="en-US" sz="1200" dirty="0" smtClean="0"/>
              <a:t>, H. (2020).  Acute postoperative pain management.  </a:t>
            </a:r>
            <a:r>
              <a:rPr lang="en-US" sz="1200" i="1" dirty="0" smtClean="0"/>
              <a:t>British Journal of Medicine, 107, e70-80</a:t>
            </a:r>
          </a:p>
          <a:p>
            <a:pPr marL="228600" indent="-228600">
              <a:buAutoNum type="arabicPeriod"/>
            </a:pPr>
            <a:endParaRPr lang="en-CA" sz="1200" i="1" dirty="0"/>
          </a:p>
        </p:txBody>
      </p:sp>
      <p:pic>
        <p:nvPicPr>
          <p:cNvPr id="5" name="Picture 4"/>
          <p:cNvPicPr>
            <a:picLocks noChangeAspect="1"/>
          </p:cNvPicPr>
          <p:nvPr/>
        </p:nvPicPr>
        <p:blipFill>
          <a:blip r:embed="rId2"/>
          <a:stretch>
            <a:fillRect/>
          </a:stretch>
        </p:blipFill>
        <p:spPr>
          <a:xfrm>
            <a:off x="3319854" y="3409297"/>
            <a:ext cx="4124325" cy="2419350"/>
          </a:xfrm>
          <a:prstGeom prst="rect">
            <a:avLst/>
          </a:prstGeom>
        </p:spPr>
      </p:pic>
    </p:spTree>
    <p:extLst>
      <p:ext uri="{BB962C8B-B14F-4D97-AF65-F5344CB8AC3E}">
        <p14:creationId xmlns:p14="http://schemas.microsoft.com/office/powerpoint/2010/main" val="1352729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057" y="133799"/>
            <a:ext cx="10058400" cy="1093437"/>
          </a:xfrm>
        </p:spPr>
        <p:txBody>
          <a:bodyPr/>
          <a:lstStyle/>
          <a:p>
            <a:r>
              <a:rPr lang="en-US" dirty="0" smtClean="0"/>
              <a:t>Preparing for discharge</a:t>
            </a:r>
            <a:endParaRPr lang="en-CA" dirty="0"/>
          </a:p>
        </p:txBody>
      </p:sp>
      <p:sp>
        <p:nvSpPr>
          <p:cNvPr id="3" name="Content Placeholder 2"/>
          <p:cNvSpPr>
            <a:spLocks noGrp="1"/>
          </p:cNvSpPr>
          <p:nvPr>
            <p:ph idx="1"/>
          </p:nvPr>
        </p:nvSpPr>
        <p:spPr>
          <a:xfrm>
            <a:off x="1069848" y="1578069"/>
            <a:ext cx="10058400" cy="4050792"/>
          </a:xfrm>
        </p:spPr>
        <p:txBody>
          <a:bodyPr/>
          <a:lstStyle/>
          <a:p>
            <a:r>
              <a:rPr lang="en-US" dirty="0" smtClean="0"/>
              <a:t>Education</a:t>
            </a:r>
            <a:r>
              <a:rPr lang="en-US" baseline="30000" dirty="0" smtClean="0"/>
              <a:t>1,2</a:t>
            </a:r>
          </a:p>
          <a:p>
            <a:pPr lvl="1"/>
            <a:r>
              <a:rPr lang="en-US" dirty="0" smtClean="0"/>
              <a:t>Proper storage and disposal</a:t>
            </a:r>
          </a:p>
          <a:p>
            <a:pPr lvl="2"/>
            <a:r>
              <a:rPr lang="en-US" dirty="0" smtClean="0"/>
              <a:t>Patients typically stop taking opioids for post op pain before pain cessation occurs</a:t>
            </a:r>
            <a:r>
              <a:rPr lang="en-US" baseline="30000" dirty="0" smtClean="0"/>
              <a:t>2</a:t>
            </a:r>
          </a:p>
          <a:p>
            <a:pPr lvl="1"/>
            <a:r>
              <a:rPr lang="en-US" dirty="0" smtClean="0"/>
              <a:t>Signs of too much opioid</a:t>
            </a:r>
          </a:p>
          <a:p>
            <a:pPr lvl="1"/>
            <a:r>
              <a:rPr lang="en-US" dirty="0" smtClean="0"/>
              <a:t>Signs of withdrawal</a:t>
            </a:r>
          </a:p>
          <a:p>
            <a:pPr lvl="1"/>
            <a:endParaRPr lang="en-US" dirty="0" smtClean="0"/>
          </a:p>
        </p:txBody>
      </p:sp>
      <p:sp>
        <p:nvSpPr>
          <p:cNvPr id="4" name="TextBox 3"/>
          <p:cNvSpPr txBox="1"/>
          <p:nvPr/>
        </p:nvSpPr>
        <p:spPr>
          <a:xfrm>
            <a:off x="601579" y="5979694"/>
            <a:ext cx="11261558" cy="1015663"/>
          </a:xfrm>
          <a:prstGeom prst="rect">
            <a:avLst/>
          </a:prstGeom>
          <a:noFill/>
        </p:spPr>
        <p:txBody>
          <a:bodyPr wrap="square" rtlCol="0">
            <a:spAutoFit/>
          </a:bodyPr>
          <a:lstStyle/>
          <a:p>
            <a:pPr marL="228600" indent="-228600">
              <a:buAutoNum type="arabicPeriod"/>
            </a:pPr>
            <a:r>
              <a:rPr lang="en-US" sz="1200" dirty="0" smtClean="0"/>
              <a:t>Levy, N., (et. Al. (2020).  An international multidisciplinary consensus statement on the prevention of opioid-related harm in adult surgical patients. </a:t>
            </a:r>
            <a:r>
              <a:rPr lang="en-US" sz="1200" i="1" dirty="0" smtClean="0"/>
              <a:t>Anaesthesia 2020.</a:t>
            </a:r>
          </a:p>
          <a:p>
            <a:pPr marL="228600" indent="-228600">
              <a:buAutoNum type="arabicPeriod"/>
            </a:pPr>
            <a:r>
              <a:rPr lang="en-US" sz="1200" dirty="0" smtClean="0"/>
              <a:t>Larach, d., Ha, J., </a:t>
            </a:r>
            <a:r>
              <a:rPr lang="en-US" sz="1200" dirty="0" err="1" smtClean="0"/>
              <a:t>Brummett</a:t>
            </a:r>
            <a:r>
              <a:rPr lang="en-US" sz="1200" dirty="0" smtClean="0"/>
              <a:t>, C (2022).  Perioperative opioids, the opioid crisis, and the anesthesiologist.  </a:t>
            </a:r>
            <a:r>
              <a:rPr lang="en-US" sz="1200" i="1" dirty="0" smtClean="0"/>
              <a:t>Anesthesiology, V, 136</a:t>
            </a:r>
            <a:r>
              <a:rPr lang="en-US" sz="1200" dirty="0" smtClean="0"/>
              <a:t>, 594-608.</a:t>
            </a:r>
          </a:p>
          <a:p>
            <a:pPr marL="228600" indent="-228600">
              <a:buAutoNum type="arabicPeriod"/>
            </a:pPr>
            <a:r>
              <a:rPr lang="en-US" sz="1200" dirty="0" smtClean="0"/>
              <a:t>Small, C., 7 </a:t>
            </a:r>
            <a:r>
              <a:rPr lang="en-US" sz="1200" dirty="0" err="1" smtClean="0"/>
              <a:t>Laycock</a:t>
            </a:r>
            <a:r>
              <a:rPr lang="en-US" sz="1200" dirty="0" smtClean="0"/>
              <a:t>, H. (2020).  Acute postoperative pain management.  </a:t>
            </a:r>
            <a:r>
              <a:rPr lang="en-US" sz="1200" i="1" dirty="0" smtClean="0"/>
              <a:t>British Journal of Medicine, 107, e70-80</a:t>
            </a:r>
          </a:p>
          <a:p>
            <a:pPr marL="228600" indent="-228600">
              <a:buAutoNum type="arabicPeriod"/>
            </a:pPr>
            <a:endParaRPr lang="en-CA" sz="1200" i="1" dirty="0"/>
          </a:p>
        </p:txBody>
      </p:sp>
      <p:pic>
        <p:nvPicPr>
          <p:cNvPr id="5" name="Picture 4"/>
          <p:cNvPicPr>
            <a:picLocks noChangeAspect="1"/>
          </p:cNvPicPr>
          <p:nvPr/>
        </p:nvPicPr>
        <p:blipFill>
          <a:blip r:embed="rId2"/>
          <a:stretch>
            <a:fillRect/>
          </a:stretch>
        </p:blipFill>
        <p:spPr>
          <a:xfrm>
            <a:off x="3319854" y="3409297"/>
            <a:ext cx="4124325" cy="2419350"/>
          </a:xfrm>
          <a:prstGeom prst="rect">
            <a:avLst/>
          </a:prstGeom>
        </p:spPr>
      </p:pic>
    </p:spTree>
    <p:extLst>
      <p:ext uri="{BB962C8B-B14F-4D97-AF65-F5344CB8AC3E}">
        <p14:creationId xmlns:p14="http://schemas.microsoft.com/office/powerpoint/2010/main" val="26204107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CA" dirty="0"/>
          </a:p>
        </p:txBody>
      </p:sp>
      <p:sp>
        <p:nvSpPr>
          <p:cNvPr id="3" name="Content Placeholder 2"/>
          <p:cNvSpPr>
            <a:spLocks noGrp="1"/>
          </p:cNvSpPr>
          <p:nvPr>
            <p:ph idx="1"/>
          </p:nvPr>
        </p:nvSpPr>
        <p:spPr>
          <a:xfrm>
            <a:off x="604233" y="1962382"/>
            <a:ext cx="10989630" cy="4050792"/>
          </a:xfrm>
        </p:spPr>
        <p:txBody>
          <a:bodyPr/>
          <a:lstStyle/>
          <a:p>
            <a:r>
              <a:rPr lang="en-US" dirty="0" smtClean="0"/>
              <a:t>Pain is a multifaceted personal experience </a:t>
            </a:r>
          </a:p>
          <a:p>
            <a:r>
              <a:rPr lang="en-US" dirty="0" smtClean="0"/>
              <a:t>Optimum </a:t>
            </a:r>
            <a:r>
              <a:rPr lang="en-US" dirty="0"/>
              <a:t>pain management starts before </a:t>
            </a:r>
            <a:r>
              <a:rPr lang="en-US" dirty="0" smtClean="0"/>
              <a:t>surgery</a:t>
            </a:r>
          </a:p>
          <a:p>
            <a:r>
              <a:rPr lang="en-US" dirty="0" smtClean="0"/>
              <a:t>Pain assessment is more than a one dimensional pain scale</a:t>
            </a:r>
          </a:p>
          <a:p>
            <a:pPr lvl="1"/>
            <a:r>
              <a:rPr lang="en-US" dirty="0" smtClean="0"/>
              <a:t>Context matters </a:t>
            </a:r>
            <a:r>
              <a:rPr lang="en-US" dirty="0" smtClean="0">
                <a:sym typeface="Wingdings" panose="05000000000000000000" pitchFamily="2" charset="2"/>
              </a:rPr>
              <a:t></a:t>
            </a:r>
          </a:p>
          <a:p>
            <a:r>
              <a:rPr lang="en-US" dirty="0" smtClean="0">
                <a:sym typeface="Wingdings" panose="05000000000000000000" pitchFamily="2" charset="2"/>
              </a:rPr>
              <a:t>Goal of post operative pain management is to restore function rather than eliminate pain</a:t>
            </a:r>
            <a:endParaRPr lang="en-US" dirty="0"/>
          </a:p>
          <a:p>
            <a:r>
              <a:rPr lang="en-US" dirty="0" smtClean="0"/>
              <a:t>Opioids require a safe balance</a:t>
            </a:r>
          </a:p>
          <a:p>
            <a:pPr lvl="1"/>
            <a:r>
              <a:rPr lang="en-US" dirty="0" smtClean="0"/>
              <a:t>Sedation assessment is imperative to safety</a:t>
            </a:r>
            <a:endParaRPr lang="en-CA"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7830" y="368162"/>
            <a:ext cx="4421188" cy="2395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15778215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930" y="0"/>
            <a:ext cx="10058400" cy="808383"/>
          </a:xfrm>
        </p:spPr>
        <p:txBody>
          <a:bodyPr>
            <a:normAutofit/>
          </a:bodyPr>
          <a:lstStyle/>
          <a:p>
            <a:r>
              <a:rPr lang="en-US" sz="3000" dirty="0" smtClean="0"/>
              <a:t>References</a:t>
            </a:r>
            <a:endParaRPr lang="en-CA" sz="3000" dirty="0"/>
          </a:p>
        </p:txBody>
      </p:sp>
      <p:sp>
        <p:nvSpPr>
          <p:cNvPr id="5" name="Content Placeholder 4"/>
          <p:cNvSpPr>
            <a:spLocks noGrp="1"/>
          </p:cNvSpPr>
          <p:nvPr>
            <p:ph idx="1"/>
          </p:nvPr>
        </p:nvSpPr>
        <p:spPr>
          <a:xfrm>
            <a:off x="251791" y="649357"/>
            <a:ext cx="11754679" cy="5910469"/>
          </a:xfrm>
        </p:spPr>
        <p:txBody>
          <a:bodyPr>
            <a:normAutofit fontScale="77500" lnSpcReduction="20000"/>
          </a:bodyPr>
          <a:lstStyle/>
          <a:p>
            <a:pPr marL="457200" indent="-457200">
              <a:buFont typeface="+mj-lt"/>
              <a:buAutoNum type="arabicPeriod"/>
            </a:pPr>
            <a:r>
              <a:rPr lang="en-US" dirty="0" smtClean="0"/>
              <a:t>Clarke, H., Soneji, N., </a:t>
            </a:r>
            <a:r>
              <a:rPr lang="en-US" dirty="0" err="1" smtClean="0"/>
              <a:t>Ko</a:t>
            </a:r>
            <a:r>
              <a:rPr lang="en-US" dirty="0" smtClean="0"/>
              <a:t>, D., </a:t>
            </a:r>
            <a:r>
              <a:rPr lang="en-US" dirty="0" err="1" smtClean="0"/>
              <a:t>Longson</a:t>
            </a:r>
            <a:r>
              <a:rPr lang="en-US" dirty="0" smtClean="0"/>
              <a:t>, Yun, </a:t>
            </a:r>
            <a:r>
              <a:rPr lang="en-US" dirty="0" err="1" smtClean="0"/>
              <a:t>Wijeysundera</a:t>
            </a:r>
            <a:r>
              <a:rPr lang="en-US" dirty="0" smtClean="0"/>
              <a:t>, D. (2014).  Rates and risk factors for prolonged opioid use after major surgery: population based cohort study.  </a:t>
            </a:r>
            <a:r>
              <a:rPr lang="en-US" i="1" dirty="0" smtClean="0"/>
              <a:t>British Medical Journal, 348</a:t>
            </a:r>
            <a:r>
              <a:rPr lang="en-US" dirty="0" smtClean="0"/>
              <a:t>, </a:t>
            </a:r>
            <a:r>
              <a:rPr lang="en-US" dirty="0" err="1" smtClean="0"/>
              <a:t>doi</a:t>
            </a:r>
            <a:r>
              <a:rPr lang="en-US" dirty="0" smtClean="0"/>
              <a:t>: 10.1136/bmj.g1251</a:t>
            </a:r>
          </a:p>
          <a:p>
            <a:pPr marL="457200" indent="-457200">
              <a:buFont typeface="+mj-lt"/>
              <a:buAutoNum type="arabicPeriod"/>
            </a:pPr>
            <a:r>
              <a:rPr lang="en-US" dirty="0" smtClean="0"/>
              <a:t>Fletcher, D., </a:t>
            </a:r>
            <a:r>
              <a:rPr lang="en-US" dirty="0" err="1" smtClean="0"/>
              <a:t>Stamer</a:t>
            </a:r>
            <a:r>
              <a:rPr lang="en-US" dirty="0" smtClean="0"/>
              <a:t>, U, </a:t>
            </a:r>
            <a:r>
              <a:rPr lang="en-US" dirty="0" err="1" smtClean="0"/>
              <a:t>Pogatski</a:t>
            </a:r>
            <a:r>
              <a:rPr lang="en-US" dirty="0" smtClean="0"/>
              <a:t>-Zahn, E. (et. al).  (2015).  Chronic postsurgical pain in Europe: An observational study.  </a:t>
            </a:r>
            <a:r>
              <a:rPr lang="en-US" i="1" dirty="0" smtClean="0"/>
              <a:t>European Journal of Anesthesiology, 32,</a:t>
            </a:r>
            <a:r>
              <a:rPr lang="en-US" dirty="0" smtClean="0"/>
              <a:t> 725-734.</a:t>
            </a:r>
            <a:r>
              <a:rPr lang="en-CA" dirty="0"/>
              <a:t> DOI:10.1097/EJA.0000000000000319</a:t>
            </a:r>
            <a:endParaRPr lang="en-US" dirty="0" smtClean="0"/>
          </a:p>
          <a:p>
            <a:pPr marL="457200" indent="-457200">
              <a:buFont typeface="+mj-lt"/>
              <a:buAutoNum type="arabicPeriod"/>
            </a:pPr>
            <a:r>
              <a:rPr lang="en-US" dirty="0" err="1" smtClean="0"/>
              <a:t>Gan</a:t>
            </a:r>
            <a:r>
              <a:rPr lang="en-US" dirty="0" smtClean="0"/>
              <a:t>, T. (2017).  Poorly controlled postoperative pain: prevalence, consequences, and prevention.  </a:t>
            </a:r>
            <a:r>
              <a:rPr lang="en-US" i="1" dirty="0" smtClean="0"/>
              <a:t>Journal of Pain Research, </a:t>
            </a:r>
            <a:r>
              <a:rPr lang="en-US" dirty="0" smtClean="0"/>
              <a:t>10, 2287-2298.</a:t>
            </a:r>
          </a:p>
          <a:p>
            <a:pPr marL="457200" indent="-457200">
              <a:buFont typeface="+mj-lt"/>
              <a:buAutoNum type="arabicPeriod"/>
            </a:pPr>
            <a:r>
              <a:rPr lang="en-US" dirty="0" err="1" smtClean="0"/>
              <a:t>Larach</a:t>
            </a:r>
            <a:r>
              <a:rPr lang="en-US" dirty="0" smtClean="0"/>
              <a:t>, D., Hah, J., &amp; </a:t>
            </a:r>
            <a:r>
              <a:rPr lang="en-US" dirty="0" err="1" smtClean="0"/>
              <a:t>Brummett</a:t>
            </a:r>
            <a:r>
              <a:rPr lang="en-US" dirty="0" smtClean="0"/>
              <a:t>, C.(2022).  Perioperative opioids, the opioid crisis and the anesthesiologist.  </a:t>
            </a:r>
            <a:r>
              <a:rPr lang="en-US" i="1" dirty="0" smtClean="0"/>
              <a:t>Anesthesiology, V 136, (4),</a:t>
            </a:r>
            <a:r>
              <a:rPr lang="en-US" dirty="0" smtClean="0"/>
              <a:t> 594-608. doi:10.1097/ALN.00000000004109</a:t>
            </a:r>
          </a:p>
          <a:p>
            <a:pPr marL="457200" indent="-457200">
              <a:buFont typeface="+mj-lt"/>
              <a:buAutoNum type="arabicPeriod"/>
            </a:pPr>
            <a:r>
              <a:rPr lang="en-US" dirty="0" smtClean="0"/>
              <a:t>Levy</a:t>
            </a:r>
            <a:r>
              <a:rPr lang="en-US" dirty="0"/>
              <a:t>, N., Quinlan, J., El-</a:t>
            </a:r>
            <a:r>
              <a:rPr lang="en-US" dirty="0" err="1"/>
              <a:t>Boghdadly</a:t>
            </a:r>
            <a:r>
              <a:rPr lang="en-US" dirty="0"/>
              <a:t>, K., et. al. (2020).  An international multidisciplinary consensus statement on the prevention of opioid-related harm in adult surgical patients.  </a:t>
            </a:r>
            <a:r>
              <a:rPr lang="en-US" i="1" dirty="0" smtClean="0"/>
              <a:t>Anaesthesia 2020</a:t>
            </a:r>
            <a:r>
              <a:rPr lang="en-US" dirty="0" smtClean="0"/>
              <a:t>.  </a:t>
            </a:r>
            <a:r>
              <a:rPr lang="en-US" dirty="0" err="1"/>
              <a:t>Doi</a:t>
            </a:r>
            <a:r>
              <a:rPr lang="en-US" dirty="0"/>
              <a:t>: </a:t>
            </a:r>
            <a:r>
              <a:rPr lang="en-US" dirty="0" smtClean="0"/>
              <a:t>10.1111/anae.1562</a:t>
            </a:r>
          </a:p>
          <a:p>
            <a:pPr marL="457200" indent="-457200">
              <a:buFont typeface="+mj-lt"/>
              <a:buAutoNum type="arabicPeriod"/>
            </a:pPr>
            <a:r>
              <a:rPr lang="en-US" dirty="0" smtClean="0"/>
              <a:t>Mazda, Y., </a:t>
            </a:r>
            <a:r>
              <a:rPr lang="en-US" dirty="0" err="1" smtClean="0"/>
              <a:t>Jadin</a:t>
            </a:r>
            <a:r>
              <a:rPr lang="en-US" dirty="0" smtClean="0"/>
              <a:t>, S., &amp; Khan, J. (2021).  Postoperative pain management.   Canadian Journal of General Internal </a:t>
            </a:r>
            <a:r>
              <a:rPr lang="en-US" dirty="0"/>
              <a:t>Medicine, 16,(1). </a:t>
            </a:r>
            <a:r>
              <a:rPr lang="en-US" dirty="0" err="1"/>
              <a:t>Doi</a:t>
            </a:r>
            <a:r>
              <a:rPr lang="en-US" dirty="0"/>
              <a:t>: 1022374/cjgim.v16isp1.529</a:t>
            </a:r>
          </a:p>
          <a:p>
            <a:pPr marL="457200" indent="-457200">
              <a:buFont typeface="+mj-lt"/>
              <a:buAutoNum type="arabicPeriod"/>
            </a:pPr>
            <a:r>
              <a:rPr lang="en-US" dirty="0" smtClean="0"/>
              <a:t>Mariano, E, Dickerson, D., </a:t>
            </a:r>
            <a:r>
              <a:rPr lang="en-US" dirty="0" err="1" smtClean="0"/>
              <a:t>Szokol</a:t>
            </a:r>
            <a:r>
              <a:rPr lang="en-US" dirty="0" smtClean="0"/>
              <a:t>, J. et. Al.  (2021).  A </a:t>
            </a:r>
            <a:r>
              <a:rPr lang="en-US" dirty="0" err="1" smtClean="0"/>
              <a:t>multisociety</a:t>
            </a:r>
            <a:r>
              <a:rPr lang="en-US" dirty="0" smtClean="0"/>
              <a:t> organizational consensus process to define guiding principles for acute perioperative pain management.  </a:t>
            </a:r>
            <a:r>
              <a:rPr lang="en-US" i="1" dirty="0" smtClean="0"/>
              <a:t>Regional Anesthesia and Pain Medicine., 0,(1). </a:t>
            </a:r>
            <a:r>
              <a:rPr lang="en-US" dirty="0" smtClean="0"/>
              <a:t>1-10.  </a:t>
            </a:r>
            <a:r>
              <a:rPr lang="en-US" dirty="0" err="1" smtClean="0"/>
              <a:t>doi</a:t>
            </a:r>
            <a:r>
              <a:rPr lang="en-US" dirty="0" smtClean="0"/>
              <a:t>: 10.1136/rapm-2021-103083</a:t>
            </a:r>
          </a:p>
          <a:p>
            <a:pPr marL="457200" indent="-457200">
              <a:buFont typeface="+mj-lt"/>
              <a:buAutoNum type="arabicPeriod"/>
            </a:pPr>
            <a:r>
              <a:rPr lang="en-US" dirty="0" smtClean="0"/>
              <a:t>Raja</a:t>
            </a:r>
            <a:r>
              <a:rPr lang="en-US" dirty="0"/>
              <a:t>, S., Can, D., Cohen, M. (et al).(2020) The revised </a:t>
            </a:r>
            <a:r>
              <a:rPr lang="en-US" dirty="0" smtClean="0"/>
              <a:t>International Association </a:t>
            </a:r>
            <a:r>
              <a:rPr lang="en-US" dirty="0"/>
              <a:t>for the Study of Pain definition of pain: c</a:t>
            </a:r>
            <a:r>
              <a:rPr lang="en-US" dirty="0" smtClean="0"/>
              <a:t>oncepts</a:t>
            </a:r>
            <a:r>
              <a:rPr lang="en-US" dirty="0"/>
              <a:t>, challenges and compromises.  </a:t>
            </a:r>
            <a:r>
              <a:rPr lang="en-US" i="1" dirty="0"/>
              <a:t>Pain, 161, </a:t>
            </a:r>
            <a:r>
              <a:rPr lang="en-US" i="1" dirty="0" smtClean="0"/>
              <a:t>1976-1982 </a:t>
            </a:r>
            <a:r>
              <a:rPr lang="en-CA" dirty="0" smtClean="0"/>
              <a:t>doi.org/10.1097/j.pain.0000000000001939</a:t>
            </a:r>
          </a:p>
          <a:p>
            <a:pPr marL="457200" indent="-457200">
              <a:buFont typeface="+mj-lt"/>
              <a:buAutoNum type="arabicPeriod"/>
            </a:pPr>
            <a:r>
              <a:rPr lang="en-US" dirty="0" err="1" smtClean="0"/>
              <a:t>Richebe</a:t>
            </a:r>
            <a:r>
              <a:rPr lang="en-US" dirty="0" smtClean="0"/>
              <a:t>, P, </a:t>
            </a:r>
            <a:r>
              <a:rPr lang="en-US" dirty="0" err="1" smtClean="0"/>
              <a:t>Capdevila</a:t>
            </a:r>
            <a:r>
              <a:rPr lang="en-US" dirty="0" smtClean="0"/>
              <a:t>, X. &amp; </a:t>
            </a:r>
            <a:r>
              <a:rPr lang="en-US" dirty="0" err="1" smtClean="0"/>
              <a:t>Rivat</a:t>
            </a:r>
            <a:r>
              <a:rPr lang="en-US" dirty="0" smtClean="0"/>
              <a:t>, C. (2018).  Persistent postsurgical pain: Pathophysiology and preventative pharmacologic considerations.  </a:t>
            </a:r>
            <a:r>
              <a:rPr lang="en-US" i="1" dirty="0" smtClean="0"/>
              <a:t>Anesthesiology, V129, </a:t>
            </a:r>
            <a:r>
              <a:rPr lang="en-US" dirty="0" smtClean="0"/>
              <a:t>(3), 590-607.</a:t>
            </a:r>
            <a:endParaRPr lang="en-CA" dirty="0" smtClean="0"/>
          </a:p>
          <a:p>
            <a:pPr marL="457200" indent="-457200">
              <a:buFont typeface="+mj-lt"/>
              <a:buAutoNum type="arabicPeriod"/>
            </a:pPr>
            <a:r>
              <a:rPr lang="en-US" dirty="0" err="1" smtClean="0"/>
              <a:t>Schug</a:t>
            </a:r>
            <a:r>
              <a:rPr lang="en-US" dirty="0" smtClean="0"/>
              <a:t>, S., </a:t>
            </a:r>
            <a:r>
              <a:rPr lang="en-US" dirty="0" err="1" smtClean="0"/>
              <a:t>Lavand’homme</a:t>
            </a:r>
            <a:r>
              <a:rPr lang="en-US" dirty="0" smtClean="0"/>
              <a:t>, P, </a:t>
            </a:r>
            <a:r>
              <a:rPr lang="en-US" dirty="0" err="1" smtClean="0"/>
              <a:t>Barke</a:t>
            </a:r>
            <a:r>
              <a:rPr lang="en-US" dirty="0" smtClean="0"/>
              <a:t>, A., </a:t>
            </a:r>
            <a:r>
              <a:rPr lang="en-US" dirty="0" err="1" smtClean="0"/>
              <a:t>Korwisi</a:t>
            </a:r>
            <a:r>
              <a:rPr lang="en-US" dirty="0" smtClean="0"/>
              <a:t>, B., </a:t>
            </a:r>
            <a:r>
              <a:rPr lang="en-US" dirty="0" err="1" smtClean="0"/>
              <a:t>Rief</a:t>
            </a:r>
            <a:r>
              <a:rPr lang="en-US" dirty="0" smtClean="0"/>
              <a:t>, W., </a:t>
            </a:r>
            <a:r>
              <a:rPr lang="en-US" dirty="0" err="1" smtClean="0"/>
              <a:t>Treede</a:t>
            </a:r>
            <a:r>
              <a:rPr lang="en-US" dirty="0" smtClean="0"/>
              <a:t>, RD. (2019).  PAIN, 160,(1). </a:t>
            </a:r>
            <a:r>
              <a:rPr lang="en-US" dirty="0" err="1" smtClean="0"/>
              <a:t>Doi</a:t>
            </a:r>
            <a:r>
              <a:rPr lang="en-US" dirty="0" smtClean="0"/>
              <a:t>:.org/10.1097/j.pain.00000000001413</a:t>
            </a:r>
          </a:p>
          <a:p>
            <a:pPr marL="457200" indent="-457200">
              <a:buFont typeface="+mj-lt"/>
              <a:buAutoNum type="arabicPeriod"/>
            </a:pPr>
            <a:r>
              <a:rPr lang="en-US" dirty="0" smtClean="0"/>
              <a:t>Small, C. &amp; </a:t>
            </a:r>
            <a:r>
              <a:rPr lang="en-US" dirty="0" err="1" smtClean="0"/>
              <a:t>Laycock</a:t>
            </a:r>
            <a:r>
              <a:rPr lang="en-US" dirty="0" smtClean="0"/>
              <a:t>, H. (2020).  Acute postoperative pain management</a:t>
            </a:r>
            <a:r>
              <a:rPr lang="en-US" i="1" dirty="0" smtClean="0"/>
              <a:t>.  British Journal of Surgery, 107, </a:t>
            </a:r>
            <a:r>
              <a:rPr lang="en-US" dirty="0" smtClean="0"/>
              <a:t>70-80.</a:t>
            </a:r>
          </a:p>
          <a:p>
            <a:pPr marL="457200" indent="-457200">
              <a:buFont typeface="+mj-lt"/>
              <a:buAutoNum type="arabicPeriod"/>
            </a:pPr>
            <a:r>
              <a:rPr lang="en-US" altLang="en-US" smtClean="0">
                <a:solidFill>
                  <a:srgbClr val="000000"/>
                </a:solidFill>
                <a:cs typeface="Times New Roman" panose="02020603050405020304" pitchFamily="18" charset="0"/>
              </a:rPr>
              <a:t>VA </a:t>
            </a:r>
            <a:r>
              <a:rPr lang="en-US" altLang="en-US" dirty="0">
                <a:solidFill>
                  <a:srgbClr val="000000"/>
                </a:solidFill>
                <a:cs typeface="Times New Roman" panose="02020603050405020304" pitchFamily="18" charset="0"/>
              </a:rPr>
              <a:t>PRN Program Curriculum and Planning </a:t>
            </a:r>
            <a:r>
              <a:rPr lang="en-US" altLang="en-US">
                <a:solidFill>
                  <a:srgbClr val="000000"/>
                </a:solidFill>
                <a:cs typeface="Times New Roman" panose="02020603050405020304" pitchFamily="18" charset="0"/>
              </a:rPr>
              <a:t>Guide   </a:t>
            </a:r>
            <a:r>
              <a:rPr lang="en-US" altLang="en-US" smtClean="0">
                <a:solidFill>
                  <a:srgbClr val="000000"/>
                </a:solidFill>
                <a:cs typeface="Times New Roman" panose="02020603050405020304" pitchFamily="18" charset="0"/>
              </a:rPr>
              <a:t>Copyright </a:t>
            </a:r>
            <a:r>
              <a:rPr lang="en-US" altLang="en-US" dirty="0">
                <a:solidFill>
                  <a:srgbClr val="000000"/>
                </a:solidFill>
                <a:cs typeface="Times New Roman" panose="02020603050405020304" pitchFamily="18" charset="0"/>
              </a:rPr>
              <a:t>2012 • University of Wisconsin Board of Regents</a:t>
            </a:r>
          </a:p>
          <a:p>
            <a:pPr marL="457200" indent="-457200">
              <a:buFont typeface="+mj-lt"/>
              <a:buAutoNum type="arabicPeriod"/>
            </a:pPr>
            <a:endParaRPr lang="en-CA" dirty="0" smtClean="0"/>
          </a:p>
        </p:txBody>
      </p:sp>
    </p:spTree>
    <p:extLst>
      <p:ext uri="{BB962C8B-B14F-4D97-AF65-F5344CB8AC3E}">
        <p14:creationId xmlns:p14="http://schemas.microsoft.com/office/powerpoint/2010/main" val="23311852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6855</TotalTime>
  <Words>4780</Words>
  <Application>Microsoft Office PowerPoint</Application>
  <PresentationFormat>Widescreen</PresentationFormat>
  <Paragraphs>405</Paragraphs>
  <Slides>40</Slides>
  <Notes>21</Notes>
  <HiddenSlides>0</HiddenSlides>
  <MMClips>1</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40</vt:i4>
      </vt:variant>
    </vt:vector>
  </HeadingPairs>
  <TitlesOfParts>
    <vt:vector size="63" baseType="lpstr">
      <vt:lpstr>ＭＳ Ｐゴシック</vt:lpstr>
      <vt:lpstr>ＭＳ Ｐゴシック</vt:lpstr>
      <vt:lpstr>Yu Gothic</vt:lpstr>
      <vt:lpstr>APLPLUS</vt:lpstr>
      <vt:lpstr>Arial</vt:lpstr>
      <vt:lpstr>Arial Narrow</vt:lpstr>
      <vt:lpstr>Calibri</vt:lpstr>
      <vt:lpstr>Constantia</vt:lpstr>
      <vt:lpstr>Courier New</vt:lpstr>
      <vt:lpstr>Franklin Gothic Book</vt:lpstr>
      <vt:lpstr>Garamond</vt:lpstr>
      <vt:lpstr>Georgia</vt:lpstr>
      <vt:lpstr>Symbol</vt:lpstr>
      <vt:lpstr>Tahoma</vt:lpstr>
      <vt:lpstr>Times</vt:lpstr>
      <vt:lpstr>Times New Roman</vt:lpstr>
      <vt:lpstr>Trebuchet MS</vt:lpstr>
      <vt:lpstr>Tunga</vt:lpstr>
      <vt:lpstr>Tw Cen MT</vt:lpstr>
      <vt:lpstr>Wingdings</vt:lpstr>
      <vt:lpstr>Wingdings 2</vt:lpstr>
      <vt:lpstr>Wingdings 3</vt:lpstr>
      <vt:lpstr>Wood Type</vt:lpstr>
      <vt:lpstr>Pain &amp; Perioperative Opioid Safety</vt:lpstr>
      <vt:lpstr>Outline</vt:lpstr>
      <vt:lpstr>IASP Pain Definition (Revised 2020)</vt:lpstr>
      <vt:lpstr>Context</vt:lpstr>
      <vt:lpstr>Pain Experience</vt:lpstr>
      <vt:lpstr>Pain Experience</vt:lpstr>
      <vt:lpstr>Pain Experience</vt:lpstr>
      <vt:lpstr>Pain Experience</vt:lpstr>
      <vt:lpstr>Post Operative Pain</vt:lpstr>
      <vt:lpstr>Post Operative Pain</vt:lpstr>
      <vt:lpstr>Chronic Post Surgical Pain (CPSP) – updated 2019 </vt:lpstr>
      <vt:lpstr>Incidence of CPSP</vt:lpstr>
      <vt:lpstr>Persistent post operative opioid use</vt:lpstr>
      <vt:lpstr>Persistent post operative opioid use</vt:lpstr>
      <vt:lpstr>Persistent post operative opioid use</vt:lpstr>
      <vt:lpstr>Pre-operative risk factors1,2</vt:lpstr>
      <vt:lpstr>Pre-op planning</vt:lpstr>
      <vt:lpstr>Post operative</vt:lpstr>
      <vt:lpstr>Pain is the 5th Vital Sign </vt:lpstr>
      <vt:lpstr>Assessment Pain Severity Scales</vt:lpstr>
      <vt:lpstr>Context matters</vt:lpstr>
      <vt:lpstr>Function</vt:lpstr>
      <vt:lpstr>Nociceptive (Acute) Pain Management</vt:lpstr>
      <vt:lpstr>What comes first in relation to opioids?</vt:lpstr>
      <vt:lpstr>PowerPoint Presentation</vt:lpstr>
      <vt:lpstr>Reducing risk1</vt:lpstr>
      <vt:lpstr>Something to think about?</vt:lpstr>
      <vt:lpstr>Sedation Scales</vt:lpstr>
      <vt:lpstr>PowerPoint Presentation</vt:lpstr>
      <vt:lpstr>POSS 3   Drifts off to sleep during conversation </vt:lpstr>
      <vt:lpstr>Who is at risk of opioid induced ventilatory impairment?</vt:lpstr>
      <vt:lpstr>Risk factors for opioid related ventilatory impairment 1,2</vt:lpstr>
      <vt:lpstr>Type II pattern of unexpected death (CO2 narcosis)  Progressive rise in PaCO2 (and etCO2) and fall in SPO2 over 15 minutes to many hours. (Often due to too much opioid or sedatives) </vt:lpstr>
      <vt:lpstr>Post operative management1,2,3</vt:lpstr>
      <vt:lpstr>Post op Management1,2,3</vt:lpstr>
      <vt:lpstr>Post operative Pain-Challenges </vt:lpstr>
      <vt:lpstr>Preparing for discharge</vt:lpstr>
      <vt:lpstr>Preparing for discharge</vt:lpstr>
      <vt:lpstr>Conclusion</vt:lpstr>
      <vt:lpstr>References</vt:lpstr>
    </vt:vector>
  </TitlesOfParts>
  <Company>BC Clinical and Support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Matras, PJ [PH]</dc:creator>
  <cp:lastModifiedBy>Matras, PJ [PH]</cp:lastModifiedBy>
  <cp:revision>164</cp:revision>
  <dcterms:created xsi:type="dcterms:W3CDTF">2022-04-19T00:08:50Z</dcterms:created>
  <dcterms:modified xsi:type="dcterms:W3CDTF">2022-04-30T16:19:43Z</dcterms:modified>
</cp:coreProperties>
</file>