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48"/>
  </p:notesMasterIdLst>
  <p:handoutMasterIdLst>
    <p:handoutMasterId r:id="rId49"/>
  </p:handoutMasterIdLst>
  <p:sldIdLst>
    <p:sldId id="258" r:id="rId2"/>
    <p:sldId id="259" r:id="rId3"/>
    <p:sldId id="260" r:id="rId4"/>
    <p:sldId id="261" r:id="rId5"/>
    <p:sldId id="262" r:id="rId6"/>
    <p:sldId id="264" r:id="rId7"/>
    <p:sldId id="429" r:id="rId8"/>
    <p:sldId id="415" r:id="rId9"/>
    <p:sldId id="436" r:id="rId10"/>
    <p:sldId id="390" r:id="rId11"/>
    <p:sldId id="427" r:id="rId12"/>
    <p:sldId id="275" r:id="rId13"/>
    <p:sldId id="392" r:id="rId14"/>
    <p:sldId id="433" r:id="rId15"/>
    <p:sldId id="432" r:id="rId16"/>
    <p:sldId id="435" r:id="rId17"/>
    <p:sldId id="404" r:id="rId18"/>
    <p:sldId id="399" r:id="rId19"/>
    <p:sldId id="400" r:id="rId20"/>
    <p:sldId id="403" r:id="rId21"/>
    <p:sldId id="393" r:id="rId22"/>
    <p:sldId id="394" r:id="rId23"/>
    <p:sldId id="395" r:id="rId24"/>
    <p:sldId id="397" r:id="rId25"/>
    <p:sldId id="402" r:id="rId26"/>
    <p:sldId id="434" r:id="rId27"/>
    <p:sldId id="437" r:id="rId28"/>
    <p:sldId id="406" r:id="rId29"/>
    <p:sldId id="408" r:id="rId30"/>
    <p:sldId id="409" r:id="rId31"/>
    <p:sldId id="410" r:id="rId32"/>
    <p:sldId id="407" r:id="rId33"/>
    <p:sldId id="418" r:id="rId34"/>
    <p:sldId id="422" r:id="rId35"/>
    <p:sldId id="419" r:id="rId36"/>
    <p:sldId id="420" r:id="rId37"/>
    <p:sldId id="421" r:id="rId38"/>
    <p:sldId id="423" r:id="rId39"/>
    <p:sldId id="424" r:id="rId40"/>
    <p:sldId id="425" r:id="rId41"/>
    <p:sldId id="428" r:id="rId42"/>
    <p:sldId id="405" r:id="rId43"/>
    <p:sldId id="387" r:id="rId44"/>
    <p:sldId id="411" r:id="rId45"/>
    <p:sldId id="281" r:id="rId46"/>
    <p:sldId id="417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4888"/>
    <a:srgbClr val="597B7C"/>
    <a:srgbClr val="B2B2B2"/>
    <a:srgbClr val="897FA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6" autoAdjust="0"/>
    <p:restoredTop sz="90311"/>
  </p:normalViewPr>
  <p:slideViewPr>
    <p:cSldViewPr snapToGrid="0">
      <p:cViewPr>
        <p:scale>
          <a:sx n="108" d="100"/>
          <a:sy n="108" d="100"/>
        </p:scale>
        <p:origin x="624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9" d="100"/>
          <a:sy n="119" d="100"/>
        </p:scale>
        <p:origin x="128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7A2F34-3C3F-3343-AD0A-D46D379C57E5}" type="doc">
      <dgm:prSet loTypeId="urn:microsoft.com/office/officeart/2005/8/layout/process4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15AE16C-60AE-3941-9B95-19E13EE8E75E}">
      <dgm:prSet phldrT="[Text]" custT="1"/>
      <dgm:spPr/>
      <dgm:t>
        <a:bodyPr/>
        <a:lstStyle/>
        <a:p>
          <a:r>
            <a:rPr lang="en-US" sz="2400" dirty="0"/>
            <a:t>Identify Reversible Causes</a:t>
          </a:r>
        </a:p>
      </dgm:t>
    </dgm:pt>
    <dgm:pt modelId="{0636E69A-FC4C-0D4A-B79B-CE42A80F9D84}" type="parTrans" cxnId="{B9E1BF0D-52C8-D24B-B475-79417C6307F7}">
      <dgm:prSet/>
      <dgm:spPr/>
      <dgm:t>
        <a:bodyPr/>
        <a:lstStyle/>
        <a:p>
          <a:endParaRPr lang="en-US" sz="2000"/>
        </a:p>
      </dgm:t>
    </dgm:pt>
    <dgm:pt modelId="{945D297C-E974-7D4C-9216-1E14BA7636EF}" type="sibTrans" cxnId="{B9E1BF0D-52C8-D24B-B475-79417C6307F7}">
      <dgm:prSet/>
      <dgm:spPr/>
      <dgm:t>
        <a:bodyPr/>
        <a:lstStyle/>
        <a:p>
          <a:endParaRPr lang="en-US" sz="2000"/>
        </a:p>
      </dgm:t>
    </dgm:pt>
    <dgm:pt modelId="{B435BD6A-B430-D64A-9C01-CDA4CAE03052}">
      <dgm:prSet phldrT="[Text]" custT="1"/>
      <dgm:spPr/>
      <dgm:t>
        <a:bodyPr/>
        <a:lstStyle/>
        <a:p>
          <a:r>
            <a:rPr lang="en-US" sz="2400" dirty="0"/>
            <a:t>Non-Pharmacological Approaches</a:t>
          </a:r>
        </a:p>
      </dgm:t>
    </dgm:pt>
    <dgm:pt modelId="{9A6C2265-4422-024D-B513-F2DC4E9690E0}" type="parTrans" cxnId="{DAF8FF21-1AC9-3244-9FAA-FA1932C8372B}">
      <dgm:prSet/>
      <dgm:spPr/>
      <dgm:t>
        <a:bodyPr/>
        <a:lstStyle/>
        <a:p>
          <a:endParaRPr lang="en-US" sz="2000"/>
        </a:p>
      </dgm:t>
    </dgm:pt>
    <dgm:pt modelId="{D9350BEB-39BE-FD4D-9A5D-67A104969F94}" type="sibTrans" cxnId="{DAF8FF21-1AC9-3244-9FAA-FA1932C8372B}">
      <dgm:prSet/>
      <dgm:spPr/>
      <dgm:t>
        <a:bodyPr/>
        <a:lstStyle/>
        <a:p>
          <a:endParaRPr lang="en-US" sz="2000"/>
        </a:p>
      </dgm:t>
    </dgm:pt>
    <dgm:pt modelId="{675618E4-4AB3-7F44-B5C4-584C7E7C4432}">
      <dgm:prSet phldrT="[Text]" custT="1"/>
      <dgm:spPr/>
      <dgm:t>
        <a:bodyPr/>
        <a:lstStyle/>
        <a:p>
          <a:r>
            <a:rPr lang="en-US" sz="2400" dirty="0"/>
            <a:t>Pharmacological Intervention</a:t>
          </a:r>
        </a:p>
      </dgm:t>
    </dgm:pt>
    <dgm:pt modelId="{1A42575C-17CE-AC45-B8D7-715E88C33734}" type="parTrans" cxnId="{59C952CA-E429-8449-8ADE-EB0B632B98FF}">
      <dgm:prSet/>
      <dgm:spPr/>
      <dgm:t>
        <a:bodyPr/>
        <a:lstStyle/>
        <a:p>
          <a:endParaRPr lang="en-US" sz="2000"/>
        </a:p>
      </dgm:t>
    </dgm:pt>
    <dgm:pt modelId="{9B191C60-DEC1-5F40-8B2A-44E784EC8B8B}" type="sibTrans" cxnId="{59C952CA-E429-8449-8ADE-EB0B632B98FF}">
      <dgm:prSet/>
      <dgm:spPr/>
      <dgm:t>
        <a:bodyPr/>
        <a:lstStyle/>
        <a:p>
          <a:endParaRPr lang="en-US" sz="2000"/>
        </a:p>
      </dgm:t>
    </dgm:pt>
    <dgm:pt modelId="{A6E44314-1F57-D34F-89FB-D6EA1C7E78AD}">
      <dgm:prSet phldrT="[Text]" custT="1"/>
      <dgm:spPr/>
      <dgm:t>
        <a:bodyPr/>
        <a:lstStyle/>
        <a:p>
          <a:r>
            <a:rPr lang="en-US" sz="1600" b="1" dirty="0"/>
            <a:t>Re-orientation &amp; de-escalation techniques</a:t>
          </a:r>
        </a:p>
      </dgm:t>
    </dgm:pt>
    <dgm:pt modelId="{E1F89875-A892-8F49-9CE7-30694E293087}" type="parTrans" cxnId="{BBCD3D25-FE66-E847-830D-29502B0C40B6}">
      <dgm:prSet/>
      <dgm:spPr/>
      <dgm:t>
        <a:bodyPr/>
        <a:lstStyle/>
        <a:p>
          <a:endParaRPr lang="en-US" sz="2000"/>
        </a:p>
      </dgm:t>
    </dgm:pt>
    <dgm:pt modelId="{29129C6D-75E8-5843-AD68-EA2E7677E4DD}" type="sibTrans" cxnId="{BBCD3D25-FE66-E847-830D-29502B0C40B6}">
      <dgm:prSet/>
      <dgm:spPr/>
      <dgm:t>
        <a:bodyPr/>
        <a:lstStyle/>
        <a:p>
          <a:endParaRPr lang="en-US" sz="2000"/>
        </a:p>
      </dgm:t>
    </dgm:pt>
    <dgm:pt modelId="{EF2ACAB5-A655-3F4E-8FF5-E7048F6E2D79}">
      <dgm:prSet phldrT="[Text]" custT="1"/>
      <dgm:spPr/>
      <dgm:t>
        <a:bodyPr/>
        <a:lstStyle/>
        <a:p>
          <a:r>
            <a:rPr lang="en-US" sz="1600" b="1" dirty="0"/>
            <a:t>Low dose anti-psychotic (e.g. haloperidol, </a:t>
          </a:r>
          <a:r>
            <a:rPr lang="en-US" sz="1600" b="1" dirty="0" err="1"/>
            <a:t>loxapine</a:t>
          </a:r>
          <a:r>
            <a:rPr lang="en-US" sz="1600" b="1" dirty="0"/>
            <a:t>) – off label</a:t>
          </a:r>
        </a:p>
      </dgm:t>
    </dgm:pt>
    <dgm:pt modelId="{B18D9F9C-55BE-FF4E-863D-DEE2FFFA994E}" type="parTrans" cxnId="{DB2CCE52-2904-9A48-B632-C9716E2D390A}">
      <dgm:prSet/>
      <dgm:spPr/>
      <dgm:t>
        <a:bodyPr/>
        <a:lstStyle/>
        <a:p>
          <a:endParaRPr lang="en-US" sz="2000"/>
        </a:p>
      </dgm:t>
    </dgm:pt>
    <dgm:pt modelId="{2D5C032D-17EF-9646-8973-70CCD57C1DA1}" type="sibTrans" cxnId="{DB2CCE52-2904-9A48-B632-C9716E2D390A}">
      <dgm:prSet/>
      <dgm:spPr/>
      <dgm:t>
        <a:bodyPr/>
        <a:lstStyle/>
        <a:p>
          <a:endParaRPr lang="en-US" sz="2000"/>
        </a:p>
      </dgm:t>
    </dgm:pt>
    <dgm:pt modelId="{1312A995-E331-514C-A15A-335A19F2B82A}">
      <dgm:prSet phldrT="[Text]" custT="1"/>
      <dgm:spPr/>
      <dgm:t>
        <a:bodyPr/>
        <a:lstStyle/>
        <a:p>
          <a:r>
            <a:rPr lang="en-US" sz="1600" b="1" dirty="0"/>
            <a:t>Dexmedetomidine (PACU) – off label</a:t>
          </a:r>
        </a:p>
      </dgm:t>
    </dgm:pt>
    <dgm:pt modelId="{D910318A-806F-604A-87E6-05644AD94088}" type="parTrans" cxnId="{124CBB84-2B94-7942-97A6-8CAC582201BF}">
      <dgm:prSet/>
      <dgm:spPr/>
      <dgm:t>
        <a:bodyPr/>
        <a:lstStyle/>
        <a:p>
          <a:endParaRPr lang="en-US" sz="2000"/>
        </a:p>
      </dgm:t>
    </dgm:pt>
    <dgm:pt modelId="{478802A7-FA00-B94E-A5E3-1461E8014801}" type="sibTrans" cxnId="{124CBB84-2B94-7942-97A6-8CAC582201BF}">
      <dgm:prSet/>
      <dgm:spPr/>
      <dgm:t>
        <a:bodyPr/>
        <a:lstStyle/>
        <a:p>
          <a:endParaRPr lang="en-US" sz="2000"/>
        </a:p>
      </dgm:t>
    </dgm:pt>
    <dgm:pt modelId="{0554A23B-A29C-D940-8706-B977FAB7866B}">
      <dgm:prSet custT="1"/>
      <dgm:spPr/>
      <dgm:t>
        <a:bodyPr/>
        <a:lstStyle/>
        <a:p>
          <a:r>
            <a:rPr lang="en-US" sz="1600" b="1" dirty="0"/>
            <a:t>Drugs: remove (benzo, sleep aids) or add (melatonin)</a:t>
          </a:r>
        </a:p>
      </dgm:t>
    </dgm:pt>
    <dgm:pt modelId="{4427090E-E28D-2140-BEE6-34A7E95006DC}" type="parTrans" cxnId="{84AEF69C-DEC2-B74F-BEBA-627BDA077FB0}">
      <dgm:prSet/>
      <dgm:spPr/>
      <dgm:t>
        <a:bodyPr/>
        <a:lstStyle/>
        <a:p>
          <a:endParaRPr lang="en-US" sz="2000"/>
        </a:p>
      </dgm:t>
    </dgm:pt>
    <dgm:pt modelId="{CD5381E3-A83F-984C-B852-C413F0C000AF}" type="sibTrans" cxnId="{84AEF69C-DEC2-B74F-BEBA-627BDA077FB0}">
      <dgm:prSet/>
      <dgm:spPr/>
      <dgm:t>
        <a:bodyPr/>
        <a:lstStyle/>
        <a:p>
          <a:endParaRPr lang="en-US" sz="2000"/>
        </a:p>
      </dgm:t>
    </dgm:pt>
    <dgm:pt modelId="{B545B493-B2F9-3F41-996A-E87484998321}">
      <dgm:prSet custT="1"/>
      <dgm:spPr/>
      <dgm:t>
        <a:bodyPr/>
        <a:lstStyle/>
        <a:p>
          <a:r>
            <a:rPr lang="en-US" sz="1600" b="1" dirty="0"/>
            <a:t>Correct electrolytes, dehydration, treat pain</a:t>
          </a:r>
        </a:p>
      </dgm:t>
    </dgm:pt>
    <dgm:pt modelId="{91888808-5200-DA4B-82AA-0C99D3971DC8}" type="parTrans" cxnId="{B5B99775-8CCB-9D41-8F54-A830C7B0845D}">
      <dgm:prSet/>
      <dgm:spPr/>
      <dgm:t>
        <a:bodyPr/>
        <a:lstStyle/>
        <a:p>
          <a:endParaRPr lang="en-US" sz="2000"/>
        </a:p>
      </dgm:t>
    </dgm:pt>
    <dgm:pt modelId="{83BFEC04-3BC1-1C43-A906-7A1DC6FB2D7D}" type="sibTrans" cxnId="{B5B99775-8CCB-9D41-8F54-A830C7B0845D}">
      <dgm:prSet/>
      <dgm:spPr/>
      <dgm:t>
        <a:bodyPr/>
        <a:lstStyle/>
        <a:p>
          <a:endParaRPr lang="en-US" sz="2000"/>
        </a:p>
      </dgm:t>
    </dgm:pt>
    <dgm:pt modelId="{0CA4A3A2-FFAB-A940-9005-DD1FA39B6297}">
      <dgm:prSet custT="1"/>
      <dgm:spPr/>
      <dgm:t>
        <a:bodyPr/>
        <a:lstStyle/>
        <a:p>
          <a:r>
            <a:rPr lang="en-US" sz="1600" b="1" dirty="0"/>
            <a:t>Treat underlying conditions, sleep hygiene</a:t>
          </a:r>
        </a:p>
      </dgm:t>
    </dgm:pt>
    <dgm:pt modelId="{132733B6-928F-9B4F-B516-06DF9C64C6DB}" type="parTrans" cxnId="{23E8A977-FB23-E141-832C-F67D6186F69D}">
      <dgm:prSet/>
      <dgm:spPr/>
      <dgm:t>
        <a:bodyPr/>
        <a:lstStyle/>
        <a:p>
          <a:endParaRPr lang="en-US" sz="2000"/>
        </a:p>
      </dgm:t>
    </dgm:pt>
    <dgm:pt modelId="{A6B8E676-C627-2842-93F8-70B6802EBC39}" type="sibTrans" cxnId="{23E8A977-FB23-E141-832C-F67D6186F69D}">
      <dgm:prSet/>
      <dgm:spPr/>
      <dgm:t>
        <a:bodyPr/>
        <a:lstStyle/>
        <a:p>
          <a:endParaRPr lang="en-US" sz="2000"/>
        </a:p>
      </dgm:t>
    </dgm:pt>
    <dgm:pt modelId="{B5B7275D-B590-C942-8E9E-CF2250E8CFD5}">
      <dgm:prSet phldrT="[Text]" custT="1"/>
      <dgm:spPr/>
      <dgm:t>
        <a:bodyPr/>
        <a:lstStyle/>
        <a:p>
          <a:r>
            <a:rPr lang="en-US" sz="1600" b="1" dirty="0"/>
            <a:t>Family/friend visits, vision/hearing aids </a:t>
          </a:r>
        </a:p>
      </dgm:t>
    </dgm:pt>
    <dgm:pt modelId="{ABE92224-A162-3842-BE7F-43B7B2F7DBC8}" type="parTrans" cxnId="{9257300B-5EDC-3042-AF22-A7137A13113E}">
      <dgm:prSet/>
      <dgm:spPr/>
      <dgm:t>
        <a:bodyPr/>
        <a:lstStyle/>
        <a:p>
          <a:endParaRPr lang="en-US" sz="2000"/>
        </a:p>
      </dgm:t>
    </dgm:pt>
    <dgm:pt modelId="{88C592C1-170E-4647-B582-85C9B58B45A9}" type="sibTrans" cxnId="{9257300B-5EDC-3042-AF22-A7137A13113E}">
      <dgm:prSet/>
      <dgm:spPr/>
      <dgm:t>
        <a:bodyPr/>
        <a:lstStyle/>
        <a:p>
          <a:endParaRPr lang="en-US" sz="2000"/>
        </a:p>
      </dgm:t>
    </dgm:pt>
    <dgm:pt modelId="{0FEFD553-7A0F-944B-AC50-FC7544105BC7}" type="pres">
      <dgm:prSet presAssocID="{AB7A2F34-3C3F-3343-AD0A-D46D379C57E5}" presName="Name0" presStyleCnt="0">
        <dgm:presLayoutVars>
          <dgm:dir/>
          <dgm:animLvl val="lvl"/>
          <dgm:resizeHandles val="exact"/>
        </dgm:presLayoutVars>
      </dgm:prSet>
      <dgm:spPr/>
    </dgm:pt>
    <dgm:pt modelId="{3BCE6B60-CE6C-7444-933B-FA2AE0BC1D74}" type="pres">
      <dgm:prSet presAssocID="{675618E4-4AB3-7F44-B5C4-584C7E7C4432}" presName="boxAndChildren" presStyleCnt="0"/>
      <dgm:spPr/>
    </dgm:pt>
    <dgm:pt modelId="{C45A52D6-69BE-A14F-9BDF-EEDB330B484B}" type="pres">
      <dgm:prSet presAssocID="{675618E4-4AB3-7F44-B5C4-584C7E7C4432}" presName="parentTextBox" presStyleLbl="node1" presStyleIdx="0" presStyleCnt="3"/>
      <dgm:spPr/>
    </dgm:pt>
    <dgm:pt modelId="{094CD462-1F3E-4547-B968-01B5B693CB52}" type="pres">
      <dgm:prSet presAssocID="{675618E4-4AB3-7F44-B5C4-584C7E7C4432}" presName="entireBox" presStyleLbl="node1" presStyleIdx="0" presStyleCnt="3"/>
      <dgm:spPr/>
    </dgm:pt>
    <dgm:pt modelId="{5D9B7C17-8EA9-7A45-9C11-4B60CF6CAAFE}" type="pres">
      <dgm:prSet presAssocID="{675618E4-4AB3-7F44-B5C4-584C7E7C4432}" presName="descendantBox" presStyleCnt="0"/>
      <dgm:spPr/>
    </dgm:pt>
    <dgm:pt modelId="{CD617F95-2EE4-404C-8174-B5314F721815}" type="pres">
      <dgm:prSet presAssocID="{EF2ACAB5-A655-3F4E-8FF5-E7048F6E2D79}" presName="childTextBox" presStyleLbl="fgAccFollowNode1" presStyleIdx="0" presStyleCnt="7">
        <dgm:presLayoutVars>
          <dgm:bulletEnabled val="1"/>
        </dgm:presLayoutVars>
      </dgm:prSet>
      <dgm:spPr/>
    </dgm:pt>
    <dgm:pt modelId="{D4C36463-F0ED-EF47-9E7E-1C15AD27CC2F}" type="pres">
      <dgm:prSet presAssocID="{1312A995-E331-514C-A15A-335A19F2B82A}" presName="childTextBox" presStyleLbl="fgAccFollowNode1" presStyleIdx="1" presStyleCnt="7">
        <dgm:presLayoutVars>
          <dgm:bulletEnabled val="1"/>
        </dgm:presLayoutVars>
      </dgm:prSet>
      <dgm:spPr/>
    </dgm:pt>
    <dgm:pt modelId="{77528AB3-D086-B54F-859C-73D58A3A1597}" type="pres">
      <dgm:prSet presAssocID="{D9350BEB-39BE-FD4D-9A5D-67A104969F94}" presName="sp" presStyleCnt="0"/>
      <dgm:spPr/>
    </dgm:pt>
    <dgm:pt modelId="{4FA4FF05-84E6-2B4C-AE90-B6F22E0A42A7}" type="pres">
      <dgm:prSet presAssocID="{B435BD6A-B430-D64A-9C01-CDA4CAE03052}" presName="arrowAndChildren" presStyleCnt="0"/>
      <dgm:spPr/>
    </dgm:pt>
    <dgm:pt modelId="{64A0D207-5E3C-BF45-A2CA-A809CE103DC2}" type="pres">
      <dgm:prSet presAssocID="{B435BD6A-B430-D64A-9C01-CDA4CAE03052}" presName="parentTextArrow" presStyleLbl="node1" presStyleIdx="0" presStyleCnt="3"/>
      <dgm:spPr/>
    </dgm:pt>
    <dgm:pt modelId="{FC3743B6-7F71-8D49-9158-E6CB5B411D0F}" type="pres">
      <dgm:prSet presAssocID="{B435BD6A-B430-D64A-9C01-CDA4CAE03052}" presName="arrow" presStyleLbl="node1" presStyleIdx="1" presStyleCnt="3"/>
      <dgm:spPr/>
    </dgm:pt>
    <dgm:pt modelId="{5137206F-9C07-6B4B-997E-26F773C06FAB}" type="pres">
      <dgm:prSet presAssocID="{B435BD6A-B430-D64A-9C01-CDA4CAE03052}" presName="descendantArrow" presStyleCnt="0"/>
      <dgm:spPr/>
    </dgm:pt>
    <dgm:pt modelId="{B9768C9D-0F5E-804D-994F-E70AF48450FF}" type="pres">
      <dgm:prSet presAssocID="{A6E44314-1F57-D34F-89FB-D6EA1C7E78AD}" presName="childTextArrow" presStyleLbl="fgAccFollowNode1" presStyleIdx="2" presStyleCnt="7">
        <dgm:presLayoutVars>
          <dgm:bulletEnabled val="1"/>
        </dgm:presLayoutVars>
      </dgm:prSet>
      <dgm:spPr/>
    </dgm:pt>
    <dgm:pt modelId="{4EC0648F-BC57-0A46-A585-6DDDBA22705A}" type="pres">
      <dgm:prSet presAssocID="{B5B7275D-B590-C942-8E9E-CF2250E8CFD5}" presName="childTextArrow" presStyleLbl="fgAccFollowNode1" presStyleIdx="3" presStyleCnt="7">
        <dgm:presLayoutVars>
          <dgm:bulletEnabled val="1"/>
        </dgm:presLayoutVars>
      </dgm:prSet>
      <dgm:spPr/>
    </dgm:pt>
    <dgm:pt modelId="{2E3927AF-B781-7D4B-9818-2B0F421BCF80}" type="pres">
      <dgm:prSet presAssocID="{945D297C-E974-7D4C-9216-1E14BA7636EF}" presName="sp" presStyleCnt="0"/>
      <dgm:spPr/>
    </dgm:pt>
    <dgm:pt modelId="{A81BC2E9-2B49-0246-967C-76C5326AB851}" type="pres">
      <dgm:prSet presAssocID="{215AE16C-60AE-3941-9B95-19E13EE8E75E}" presName="arrowAndChildren" presStyleCnt="0"/>
      <dgm:spPr/>
    </dgm:pt>
    <dgm:pt modelId="{5860A692-34A5-564D-AA50-9DE5728D5CBA}" type="pres">
      <dgm:prSet presAssocID="{215AE16C-60AE-3941-9B95-19E13EE8E75E}" presName="parentTextArrow" presStyleLbl="node1" presStyleIdx="1" presStyleCnt="3"/>
      <dgm:spPr/>
    </dgm:pt>
    <dgm:pt modelId="{800DE0E3-B388-E34D-A477-9F8DAB437437}" type="pres">
      <dgm:prSet presAssocID="{215AE16C-60AE-3941-9B95-19E13EE8E75E}" presName="arrow" presStyleLbl="node1" presStyleIdx="2" presStyleCnt="3" custLinFactNeighborX="-2341" custLinFactNeighborY="-1536"/>
      <dgm:spPr/>
    </dgm:pt>
    <dgm:pt modelId="{CE7FE8D1-CEAC-784E-9DED-90C0B7B0749F}" type="pres">
      <dgm:prSet presAssocID="{215AE16C-60AE-3941-9B95-19E13EE8E75E}" presName="descendantArrow" presStyleCnt="0"/>
      <dgm:spPr/>
    </dgm:pt>
    <dgm:pt modelId="{107C510F-8D4C-3A43-849A-44162ACA4AD1}" type="pres">
      <dgm:prSet presAssocID="{0554A23B-A29C-D940-8706-B977FAB7866B}" presName="childTextArrow" presStyleLbl="fgAccFollowNode1" presStyleIdx="4" presStyleCnt="7">
        <dgm:presLayoutVars>
          <dgm:bulletEnabled val="1"/>
        </dgm:presLayoutVars>
      </dgm:prSet>
      <dgm:spPr/>
    </dgm:pt>
    <dgm:pt modelId="{2A5F7BF7-D5AB-184F-89CA-D9722740D1A3}" type="pres">
      <dgm:prSet presAssocID="{B545B493-B2F9-3F41-996A-E87484998321}" presName="childTextArrow" presStyleLbl="fgAccFollowNode1" presStyleIdx="5" presStyleCnt="7">
        <dgm:presLayoutVars>
          <dgm:bulletEnabled val="1"/>
        </dgm:presLayoutVars>
      </dgm:prSet>
      <dgm:spPr/>
    </dgm:pt>
    <dgm:pt modelId="{0FCD5518-D99F-F143-8344-A3648F1C4DFC}" type="pres">
      <dgm:prSet presAssocID="{0CA4A3A2-FFAB-A940-9005-DD1FA39B6297}" presName="childTextArrow" presStyleLbl="fgAccFollowNode1" presStyleIdx="6" presStyleCnt="7">
        <dgm:presLayoutVars>
          <dgm:bulletEnabled val="1"/>
        </dgm:presLayoutVars>
      </dgm:prSet>
      <dgm:spPr/>
    </dgm:pt>
  </dgm:ptLst>
  <dgm:cxnLst>
    <dgm:cxn modelId="{B1070C04-4014-B64F-A7D9-95682B234314}" type="presOf" srcId="{675618E4-4AB3-7F44-B5C4-584C7E7C4432}" destId="{094CD462-1F3E-4547-B968-01B5B693CB52}" srcOrd="1" destOrd="0" presId="urn:microsoft.com/office/officeart/2005/8/layout/process4"/>
    <dgm:cxn modelId="{9257300B-5EDC-3042-AF22-A7137A13113E}" srcId="{B435BD6A-B430-D64A-9C01-CDA4CAE03052}" destId="{B5B7275D-B590-C942-8E9E-CF2250E8CFD5}" srcOrd="1" destOrd="0" parTransId="{ABE92224-A162-3842-BE7F-43B7B2F7DBC8}" sibTransId="{88C592C1-170E-4647-B582-85C9B58B45A9}"/>
    <dgm:cxn modelId="{B9E1BF0D-52C8-D24B-B475-79417C6307F7}" srcId="{AB7A2F34-3C3F-3343-AD0A-D46D379C57E5}" destId="{215AE16C-60AE-3941-9B95-19E13EE8E75E}" srcOrd="0" destOrd="0" parTransId="{0636E69A-FC4C-0D4A-B79B-CE42A80F9D84}" sibTransId="{945D297C-E974-7D4C-9216-1E14BA7636EF}"/>
    <dgm:cxn modelId="{4D550613-8842-4D49-BE8B-0DFA4225C47C}" type="presOf" srcId="{B545B493-B2F9-3F41-996A-E87484998321}" destId="{2A5F7BF7-D5AB-184F-89CA-D9722740D1A3}" srcOrd="0" destOrd="0" presId="urn:microsoft.com/office/officeart/2005/8/layout/process4"/>
    <dgm:cxn modelId="{DAF8FF21-1AC9-3244-9FAA-FA1932C8372B}" srcId="{AB7A2F34-3C3F-3343-AD0A-D46D379C57E5}" destId="{B435BD6A-B430-D64A-9C01-CDA4CAE03052}" srcOrd="1" destOrd="0" parTransId="{9A6C2265-4422-024D-B513-F2DC4E9690E0}" sibTransId="{D9350BEB-39BE-FD4D-9A5D-67A104969F94}"/>
    <dgm:cxn modelId="{BBCD3D25-FE66-E847-830D-29502B0C40B6}" srcId="{B435BD6A-B430-D64A-9C01-CDA4CAE03052}" destId="{A6E44314-1F57-D34F-89FB-D6EA1C7E78AD}" srcOrd="0" destOrd="0" parTransId="{E1F89875-A892-8F49-9CE7-30694E293087}" sibTransId="{29129C6D-75E8-5843-AD68-EA2E7677E4DD}"/>
    <dgm:cxn modelId="{DB2CCE52-2904-9A48-B632-C9716E2D390A}" srcId="{675618E4-4AB3-7F44-B5C4-584C7E7C4432}" destId="{EF2ACAB5-A655-3F4E-8FF5-E7048F6E2D79}" srcOrd="0" destOrd="0" parTransId="{B18D9F9C-55BE-FF4E-863D-DEE2FFFA994E}" sibTransId="{2D5C032D-17EF-9646-8973-70CCD57C1DA1}"/>
    <dgm:cxn modelId="{BED92157-D453-B149-9B5E-B95ABE4A5480}" type="presOf" srcId="{0CA4A3A2-FFAB-A940-9005-DD1FA39B6297}" destId="{0FCD5518-D99F-F143-8344-A3648F1C4DFC}" srcOrd="0" destOrd="0" presId="urn:microsoft.com/office/officeart/2005/8/layout/process4"/>
    <dgm:cxn modelId="{41F72462-1F38-5941-A3A2-DCABE955D4C9}" type="presOf" srcId="{EF2ACAB5-A655-3F4E-8FF5-E7048F6E2D79}" destId="{CD617F95-2EE4-404C-8174-B5314F721815}" srcOrd="0" destOrd="0" presId="urn:microsoft.com/office/officeart/2005/8/layout/process4"/>
    <dgm:cxn modelId="{0B8E3F64-A239-BD43-A32B-8490802234B1}" type="presOf" srcId="{AB7A2F34-3C3F-3343-AD0A-D46D379C57E5}" destId="{0FEFD553-7A0F-944B-AC50-FC7544105BC7}" srcOrd="0" destOrd="0" presId="urn:microsoft.com/office/officeart/2005/8/layout/process4"/>
    <dgm:cxn modelId="{B5B99775-8CCB-9D41-8F54-A830C7B0845D}" srcId="{215AE16C-60AE-3941-9B95-19E13EE8E75E}" destId="{B545B493-B2F9-3F41-996A-E87484998321}" srcOrd="1" destOrd="0" parTransId="{91888808-5200-DA4B-82AA-0C99D3971DC8}" sibTransId="{83BFEC04-3BC1-1C43-A906-7A1DC6FB2D7D}"/>
    <dgm:cxn modelId="{23E8A977-FB23-E141-832C-F67D6186F69D}" srcId="{215AE16C-60AE-3941-9B95-19E13EE8E75E}" destId="{0CA4A3A2-FFAB-A940-9005-DD1FA39B6297}" srcOrd="2" destOrd="0" parTransId="{132733B6-928F-9B4F-B516-06DF9C64C6DB}" sibTransId="{A6B8E676-C627-2842-93F8-70B6802EBC39}"/>
    <dgm:cxn modelId="{124CBB84-2B94-7942-97A6-8CAC582201BF}" srcId="{675618E4-4AB3-7F44-B5C4-584C7E7C4432}" destId="{1312A995-E331-514C-A15A-335A19F2B82A}" srcOrd="1" destOrd="0" parTransId="{D910318A-806F-604A-87E6-05644AD94088}" sibTransId="{478802A7-FA00-B94E-A5E3-1461E8014801}"/>
    <dgm:cxn modelId="{8EA1E08F-6B3F-6347-B954-4728F9EC8F96}" type="presOf" srcId="{B435BD6A-B430-D64A-9C01-CDA4CAE03052}" destId="{64A0D207-5E3C-BF45-A2CA-A809CE103DC2}" srcOrd="0" destOrd="0" presId="urn:microsoft.com/office/officeart/2005/8/layout/process4"/>
    <dgm:cxn modelId="{5816BD93-CE38-9B4E-AD10-EDF38A8495AF}" type="presOf" srcId="{B435BD6A-B430-D64A-9C01-CDA4CAE03052}" destId="{FC3743B6-7F71-8D49-9158-E6CB5B411D0F}" srcOrd="1" destOrd="0" presId="urn:microsoft.com/office/officeart/2005/8/layout/process4"/>
    <dgm:cxn modelId="{84AEF69C-DEC2-B74F-BEBA-627BDA077FB0}" srcId="{215AE16C-60AE-3941-9B95-19E13EE8E75E}" destId="{0554A23B-A29C-D940-8706-B977FAB7866B}" srcOrd="0" destOrd="0" parTransId="{4427090E-E28D-2140-BEE6-34A7E95006DC}" sibTransId="{CD5381E3-A83F-984C-B852-C413F0C000AF}"/>
    <dgm:cxn modelId="{4B40FB9E-9FD3-C84C-9588-B7F2A7C60CE6}" type="presOf" srcId="{675618E4-4AB3-7F44-B5C4-584C7E7C4432}" destId="{C45A52D6-69BE-A14F-9BDF-EEDB330B484B}" srcOrd="0" destOrd="0" presId="urn:microsoft.com/office/officeart/2005/8/layout/process4"/>
    <dgm:cxn modelId="{DD3985AC-DD50-7948-98FD-36900790E868}" type="presOf" srcId="{0554A23B-A29C-D940-8706-B977FAB7866B}" destId="{107C510F-8D4C-3A43-849A-44162ACA4AD1}" srcOrd="0" destOrd="0" presId="urn:microsoft.com/office/officeart/2005/8/layout/process4"/>
    <dgm:cxn modelId="{D04DCEC1-9FAA-9B47-AC9D-62DFC6DE4928}" type="presOf" srcId="{1312A995-E331-514C-A15A-335A19F2B82A}" destId="{D4C36463-F0ED-EF47-9E7E-1C15AD27CC2F}" srcOrd="0" destOrd="0" presId="urn:microsoft.com/office/officeart/2005/8/layout/process4"/>
    <dgm:cxn modelId="{2FCDD6C6-8026-6344-872C-12C9A0FECD8D}" type="presOf" srcId="{B5B7275D-B590-C942-8E9E-CF2250E8CFD5}" destId="{4EC0648F-BC57-0A46-A585-6DDDBA22705A}" srcOrd="0" destOrd="0" presId="urn:microsoft.com/office/officeart/2005/8/layout/process4"/>
    <dgm:cxn modelId="{59C952CA-E429-8449-8ADE-EB0B632B98FF}" srcId="{AB7A2F34-3C3F-3343-AD0A-D46D379C57E5}" destId="{675618E4-4AB3-7F44-B5C4-584C7E7C4432}" srcOrd="2" destOrd="0" parTransId="{1A42575C-17CE-AC45-B8D7-715E88C33734}" sibTransId="{9B191C60-DEC1-5F40-8B2A-44E784EC8B8B}"/>
    <dgm:cxn modelId="{AFDB79D7-8CEE-6844-8048-D35C7957C9FC}" type="presOf" srcId="{A6E44314-1F57-D34F-89FB-D6EA1C7E78AD}" destId="{B9768C9D-0F5E-804D-994F-E70AF48450FF}" srcOrd="0" destOrd="0" presId="urn:microsoft.com/office/officeart/2005/8/layout/process4"/>
    <dgm:cxn modelId="{98FD80DE-001D-2D45-A76C-BA84FFFF00E0}" type="presOf" srcId="{215AE16C-60AE-3941-9B95-19E13EE8E75E}" destId="{5860A692-34A5-564D-AA50-9DE5728D5CBA}" srcOrd="0" destOrd="0" presId="urn:microsoft.com/office/officeart/2005/8/layout/process4"/>
    <dgm:cxn modelId="{D46775EE-0E64-1A4F-9918-73DBC205BE41}" type="presOf" srcId="{215AE16C-60AE-3941-9B95-19E13EE8E75E}" destId="{800DE0E3-B388-E34D-A477-9F8DAB437437}" srcOrd="1" destOrd="0" presId="urn:microsoft.com/office/officeart/2005/8/layout/process4"/>
    <dgm:cxn modelId="{49D1F09E-4804-C44A-9EDB-1ED8AAE0A5F6}" type="presParOf" srcId="{0FEFD553-7A0F-944B-AC50-FC7544105BC7}" destId="{3BCE6B60-CE6C-7444-933B-FA2AE0BC1D74}" srcOrd="0" destOrd="0" presId="urn:microsoft.com/office/officeart/2005/8/layout/process4"/>
    <dgm:cxn modelId="{272CCF8E-E90E-974D-BA78-6F21043FC74C}" type="presParOf" srcId="{3BCE6B60-CE6C-7444-933B-FA2AE0BC1D74}" destId="{C45A52D6-69BE-A14F-9BDF-EEDB330B484B}" srcOrd="0" destOrd="0" presId="urn:microsoft.com/office/officeart/2005/8/layout/process4"/>
    <dgm:cxn modelId="{B8125682-FFC5-D94B-B79A-B737B2E1710E}" type="presParOf" srcId="{3BCE6B60-CE6C-7444-933B-FA2AE0BC1D74}" destId="{094CD462-1F3E-4547-B968-01B5B693CB52}" srcOrd="1" destOrd="0" presId="urn:microsoft.com/office/officeart/2005/8/layout/process4"/>
    <dgm:cxn modelId="{7465BC4E-FA1D-A045-945C-73D9C24912C0}" type="presParOf" srcId="{3BCE6B60-CE6C-7444-933B-FA2AE0BC1D74}" destId="{5D9B7C17-8EA9-7A45-9C11-4B60CF6CAAFE}" srcOrd="2" destOrd="0" presId="urn:microsoft.com/office/officeart/2005/8/layout/process4"/>
    <dgm:cxn modelId="{53D2FD28-4775-F74C-916E-29C20B31AA19}" type="presParOf" srcId="{5D9B7C17-8EA9-7A45-9C11-4B60CF6CAAFE}" destId="{CD617F95-2EE4-404C-8174-B5314F721815}" srcOrd="0" destOrd="0" presId="urn:microsoft.com/office/officeart/2005/8/layout/process4"/>
    <dgm:cxn modelId="{170AE315-8AB4-DF4C-A39A-2290EBD666A0}" type="presParOf" srcId="{5D9B7C17-8EA9-7A45-9C11-4B60CF6CAAFE}" destId="{D4C36463-F0ED-EF47-9E7E-1C15AD27CC2F}" srcOrd="1" destOrd="0" presId="urn:microsoft.com/office/officeart/2005/8/layout/process4"/>
    <dgm:cxn modelId="{92F45F98-DF7D-4846-A2DB-F712497E99BC}" type="presParOf" srcId="{0FEFD553-7A0F-944B-AC50-FC7544105BC7}" destId="{77528AB3-D086-B54F-859C-73D58A3A1597}" srcOrd="1" destOrd="0" presId="urn:microsoft.com/office/officeart/2005/8/layout/process4"/>
    <dgm:cxn modelId="{33859D20-35C4-C24F-9CDB-E1FC6363653B}" type="presParOf" srcId="{0FEFD553-7A0F-944B-AC50-FC7544105BC7}" destId="{4FA4FF05-84E6-2B4C-AE90-B6F22E0A42A7}" srcOrd="2" destOrd="0" presId="urn:microsoft.com/office/officeart/2005/8/layout/process4"/>
    <dgm:cxn modelId="{8FE6612E-8D61-1C49-9132-444665C6E235}" type="presParOf" srcId="{4FA4FF05-84E6-2B4C-AE90-B6F22E0A42A7}" destId="{64A0D207-5E3C-BF45-A2CA-A809CE103DC2}" srcOrd="0" destOrd="0" presId="urn:microsoft.com/office/officeart/2005/8/layout/process4"/>
    <dgm:cxn modelId="{BB39AC20-437F-AF4A-88DA-07A127851DE8}" type="presParOf" srcId="{4FA4FF05-84E6-2B4C-AE90-B6F22E0A42A7}" destId="{FC3743B6-7F71-8D49-9158-E6CB5B411D0F}" srcOrd="1" destOrd="0" presId="urn:microsoft.com/office/officeart/2005/8/layout/process4"/>
    <dgm:cxn modelId="{ED0DC415-5D6D-4045-B3C0-E087D3A012B0}" type="presParOf" srcId="{4FA4FF05-84E6-2B4C-AE90-B6F22E0A42A7}" destId="{5137206F-9C07-6B4B-997E-26F773C06FAB}" srcOrd="2" destOrd="0" presId="urn:microsoft.com/office/officeart/2005/8/layout/process4"/>
    <dgm:cxn modelId="{2D40B3A0-552F-BD4E-BAEB-A5AC965BB599}" type="presParOf" srcId="{5137206F-9C07-6B4B-997E-26F773C06FAB}" destId="{B9768C9D-0F5E-804D-994F-E70AF48450FF}" srcOrd="0" destOrd="0" presId="urn:microsoft.com/office/officeart/2005/8/layout/process4"/>
    <dgm:cxn modelId="{F78902B3-AB37-0C43-84CE-DB2E3877B164}" type="presParOf" srcId="{5137206F-9C07-6B4B-997E-26F773C06FAB}" destId="{4EC0648F-BC57-0A46-A585-6DDDBA22705A}" srcOrd="1" destOrd="0" presId="urn:microsoft.com/office/officeart/2005/8/layout/process4"/>
    <dgm:cxn modelId="{08C58BCA-3239-EF47-B170-F49718D66681}" type="presParOf" srcId="{0FEFD553-7A0F-944B-AC50-FC7544105BC7}" destId="{2E3927AF-B781-7D4B-9818-2B0F421BCF80}" srcOrd="3" destOrd="0" presId="urn:microsoft.com/office/officeart/2005/8/layout/process4"/>
    <dgm:cxn modelId="{7F162D0C-D660-824F-9C5A-DC3134DD3588}" type="presParOf" srcId="{0FEFD553-7A0F-944B-AC50-FC7544105BC7}" destId="{A81BC2E9-2B49-0246-967C-76C5326AB851}" srcOrd="4" destOrd="0" presId="urn:microsoft.com/office/officeart/2005/8/layout/process4"/>
    <dgm:cxn modelId="{4F3ED60F-B092-B641-9A80-DB99D61ACDE6}" type="presParOf" srcId="{A81BC2E9-2B49-0246-967C-76C5326AB851}" destId="{5860A692-34A5-564D-AA50-9DE5728D5CBA}" srcOrd="0" destOrd="0" presId="urn:microsoft.com/office/officeart/2005/8/layout/process4"/>
    <dgm:cxn modelId="{EFEAA2CA-9660-8F4F-AF81-948051804A7E}" type="presParOf" srcId="{A81BC2E9-2B49-0246-967C-76C5326AB851}" destId="{800DE0E3-B388-E34D-A477-9F8DAB437437}" srcOrd="1" destOrd="0" presId="urn:microsoft.com/office/officeart/2005/8/layout/process4"/>
    <dgm:cxn modelId="{12BB10D6-C507-C248-8A24-4DF492F31A75}" type="presParOf" srcId="{A81BC2E9-2B49-0246-967C-76C5326AB851}" destId="{CE7FE8D1-CEAC-784E-9DED-90C0B7B0749F}" srcOrd="2" destOrd="0" presId="urn:microsoft.com/office/officeart/2005/8/layout/process4"/>
    <dgm:cxn modelId="{9506A715-12C7-0146-AC91-8EA7434870B1}" type="presParOf" srcId="{CE7FE8D1-CEAC-784E-9DED-90C0B7B0749F}" destId="{107C510F-8D4C-3A43-849A-44162ACA4AD1}" srcOrd="0" destOrd="0" presId="urn:microsoft.com/office/officeart/2005/8/layout/process4"/>
    <dgm:cxn modelId="{87BFC6E7-D4A8-374C-A91A-C7A5D11AA4F9}" type="presParOf" srcId="{CE7FE8D1-CEAC-784E-9DED-90C0B7B0749F}" destId="{2A5F7BF7-D5AB-184F-89CA-D9722740D1A3}" srcOrd="1" destOrd="0" presId="urn:microsoft.com/office/officeart/2005/8/layout/process4"/>
    <dgm:cxn modelId="{2A529980-7D5E-F741-BA16-9B601C530A38}" type="presParOf" srcId="{CE7FE8D1-CEAC-784E-9DED-90C0B7B0749F}" destId="{0FCD5518-D99F-F143-8344-A3648F1C4DFC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F2E0AF-1109-47F7-910A-BB9C98F1DA8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6BDB82-317A-4B10-91F7-87E9ADFFF54F}">
      <dgm:prSet/>
      <dgm:spPr/>
      <dgm:t>
        <a:bodyPr/>
        <a:lstStyle/>
        <a:p>
          <a:r>
            <a:rPr lang="en-US"/>
            <a:t>Identify &amp; disclose risks to patients/families</a:t>
          </a:r>
        </a:p>
      </dgm:t>
    </dgm:pt>
    <dgm:pt modelId="{EBFD0D98-91F7-4C9D-A098-C60B8C7776C1}" type="parTrans" cxnId="{CCDEAE9C-B0A6-459A-8DFC-C16B34F97798}">
      <dgm:prSet/>
      <dgm:spPr/>
      <dgm:t>
        <a:bodyPr/>
        <a:lstStyle/>
        <a:p>
          <a:endParaRPr lang="en-US"/>
        </a:p>
      </dgm:t>
    </dgm:pt>
    <dgm:pt modelId="{EF48BB49-FC6E-4C4E-BEEF-D0386B695068}" type="sibTrans" cxnId="{CCDEAE9C-B0A6-459A-8DFC-C16B34F97798}">
      <dgm:prSet/>
      <dgm:spPr/>
      <dgm:t>
        <a:bodyPr/>
        <a:lstStyle/>
        <a:p>
          <a:endParaRPr lang="en-US"/>
        </a:p>
      </dgm:t>
    </dgm:pt>
    <dgm:pt modelId="{22B0440B-80C5-4F18-B8F8-389D3D3C34FC}">
      <dgm:prSet/>
      <dgm:spPr/>
      <dgm:t>
        <a:bodyPr/>
        <a:lstStyle/>
        <a:p>
          <a:r>
            <a:rPr lang="en-US"/>
            <a:t>Baseline neurocognitive testing for at-risk patients</a:t>
          </a:r>
        </a:p>
      </dgm:t>
    </dgm:pt>
    <dgm:pt modelId="{429124A6-5F92-445B-B837-E856954A1BAD}" type="parTrans" cxnId="{DEE004A4-0D0A-44B1-9199-A826BE455379}">
      <dgm:prSet/>
      <dgm:spPr/>
      <dgm:t>
        <a:bodyPr/>
        <a:lstStyle/>
        <a:p>
          <a:endParaRPr lang="en-US"/>
        </a:p>
      </dgm:t>
    </dgm:pt>
    <dgm:pt modelId="{C62B4052-A6C9-4200-9C5B-1696AC4B2E45}" type="sibTrans" cxnId="{DEE004A4-0D0A-44B1-9199-A826BE455379}">
      <dgm:prSet/>
      <dgm:spPr/>
      <dgm:t>
        <a:bodyPr/>
        <a:lstStyle/>
        <a:p>
          <a:endParaRPr lang="en-US"/>
        </a:p>
      </dgm:t>
    </dgm:pt>
    <dgm:pt modelId="{57820244-D307-4D44-9F2F-0ABA95627686}">
      <dgm:prSet/>
      <dgm:spPr/>
      <dgm:t>
        <a:bodyPr/>
        <a:lstStyle/>
        <a:p>
          <a:r>
            <a:rPr lang="en-US"/>
            <a:t>Avoid benzodiazepines and precipitants in at-risk patients</a:t>
          </a:r>
        </a:p>
      </dgm:t>
    </dgm:pt>
    <dgm:pt modelId="{60AD66B9-DFD4-4B8D-8E2E-E4C5A6C637D6}" type="parTrans" cxnId="{55FE8570-46E6-4BF7-992B-BEE86C1323B4}">
      <dgm:prSet/>
      <dgm:spPr/>
      <dgm:t>
        <a:bodyPr/>
        <a:lstStyle/>
        <a:p>
          <a:endParaRPr lang="en-US"/>
        </a:p>
      </dgm:t>
    </dgm:pt>
    <dgm:pt modelId="{95111669-322F-474F-AE7F-7CF73ED8B899}" type="sibTrans" cxnId="{55FE8570-46E6-4BF7-992B-BEE86C1323B4}">
      <dgm:prSet/>
      <dgm:spPr/>
      <dgm:t>
        <a:bodyPr/>
        <a:lstStyle/>
        <a:p>
          <a:endParaRPr lang="en-US"/>
        </a:p>
      </dgm:t>
    </dgm:pt>
    <dgm:pt modelId="{5167C8E6-BEAE-4E71-AF0C-151B818F6B02}">
      <dgm:prSet/>
      <dgm:spPr/>
      <dgm:t>
        <a:bodyPr/>
        <a:lstStyle/>
        <a:p>
          <a:r>
            <a:rPr lang="en-US" dirty="0"/>
            <a:t>Screen high risk patients for delirium postoperatively (3D-CAM or 4AT)</a:t>
          </a:r>
        </a:p>
      </dgm:t>
    </dgm:pt>
    <dgm:pt modelId="{5A94FE5E-C32A-4647-97E2-F2680C6D1315}" type="parTrans" cxnId="{E57FE118-2795-451B-A779-BDD936A769C7}">
      <dgm:prSet/>
      <dgm:spPr/>
      <dgm:t>
        <a:bodyPr/>
        <a:lstStyle/>
        <a:p>
          <a:endParaRPr lang="en-US"/>
        </a:p>
      </dgm:t>
    </dgm:pt>
    <dgm:pt modelId="{9DF29E84-A723-4B08-B0AF-633F309EEA94}" type="sibTrans" cxnId="{E57FE118-2795-451B-A779-BDD936A769C7}">
      <dgm:prSet/>
      <dgm:spPr/>
      <dgm:t>
        <a:bodyPr/>
        <a:lstStyle/>
        <a:p>
          <a:endParaRPr lang="en-US"/>
        </a:p>
      </dgm:t>
    </dgm:pt>
    <dgm:pt modelId="{E279E4C5-F6B4-4091-816B-92D4AE0F1E5F}">
      <dgm:prSet/>
      <dgm:spPr/>
      <dgm:t>
        <a:bodyPr/>
        <a:lstStyle/>
        <a:p>
          <a:r>
            <a:rPr lang="en-US" dirty="0"/>
            <a:t>Delirium prevention bundles are very effective</a:t>
          </a:r>
        </a:p>
      </dgm:t>
    </dgm:pt>
    <dgm:pt modelId="{34791886-DF07-4E83-9A25-F21D08ABB4E0}" type="parTrans" cxnId="{419625D7-1CE9-4F8F-A798-455CE9D9BBDB}">
      <dgm:prSet/>
      <dgm:spPr/>
      <dgm:t>
        <a:bodyPr/>
        <a:lstStyle/>
        <a:p>
          <a:endParaRPr lang="en-US"/>
        </a:p>
      </dgm:t>
    </dgm:pt>
    <dgm:pt modelId="{B18084FB-3CC4-45C2-B7C2-8A9C083AE3C1}" type="sibTrans" cxnId="{419625D7-1CE9-4F8F-A798-455CE9D9BBDB}">
      <dgm:prSet/>
      <dgm:spPr/>
      <dgm:t>
        <a:bodyPr/>
        <a:lstStyle/>
        <a:p>
          <a:endParaRPr lang="en-US"/>
        </a:p>
      </dgm:t>
    </dgm:pt>
    <dgm:pt modelId="{D3E6F7F5-378B-44DA-ADDD-5A2ED0486693}">
      <dgm:prSet/>
      <dgm:spPr/>
      <dgm:t>
        <a:bodyPr/>
        <a:lstStyle/>
        <a:p>
          <a:r>
            <a:rPr lang="en-US"/>
            <a:t>Depth of anesthesia remains under investigation</a:t>
          </a:r>
        </a:p>
      </dgm:t>
    </dgm:pt>
    <dgm:pt modelId="{10D09B0D-DB4F-44DA-B958-C78291CF0EA3}" type="parTrans" cxnId="{8D42A3F5-00EA-4124-81C4-3FDB98CC2CA1}">
      <dgm:prSet/>
      <dgm:spPr/>
      <dgm:t>
        <a:bodyPr/>
        <a:lstStyle/>
        <a:p>
          <a:endParaRPr lang="en-US"/>
        </a:p>
      </dgm:t>
    </dgm:pt>
    <dgm:pt modelId="{0ED75E4D-5F74-42EE-8B18-20E97E314D7F}" type="sibTrans" cxnId="{8D42A3F5-00EA-4124-81C4-3FDB98CC2CA1}">
      <dgm:prSet/>
      <dgm:spPr/>
      <dgm:t>
        <a:bodyPr/>
        <a:lstStyle/>
        <a:p>
          <a:endParaRPr lang="en-US"/>
        </a:p>
      </dgm:t>
    </dgm:pt>
    <dgm:pt modelId="{84ACE492-11DE-4AA1-95A0-FFB0D19C19C6}">
      <dgm:prSet/>
      <dgm:spPr/>
      <dgm:t>
        <a:bodyPr/>
        <a:lstStyle/>
        <a:p>
          <a:r>
            <a:rPr lang="en-US" dirty="0"/>
            <a:t>Future research: dexmedetomidine, cognitive </a:t>
          </a:r>
          <a:r>
            <a:rPr lang="en-US" dirty="0" err="1"/>
            <a:t>prehabilitation</a:t>
          </a:r>
          <a:endParaRPr lang="en-US" dirty="0"/>
        </a:p>
      </dgm:t>
    </dgm:pt>
    <dgm:pt modelId="{6C0E2C49-3F52-4549-B101-00092870BE21}" type="parTrans" cxnId="{793099CB-D78E-4C1F-BD87-08A89DA9E6A6}">
      <dgm:prSet/>
      <dgm:spPr/>
      <dgm:t>
        <a:bodyPr/>
        <a:lstStyle/>
        <a:p>
          <a:endParaRPr lang="en-US"/>
        </a:p>
      </dgm:t>
    </dgm:pt>
    <dgm:pt modelId="{670D8ED6-EF0D-41DF-8D41-23321F98106A}" type="sibTrans" cxnId="{793099CB-D78E-4C1F-BD87-08A89DA9E6A6}">
      <dgm:prSet/>
      <dgm:spPr/>
      <dgm:t>
        <a:bodyPr/>
        <a:lstStyle/>
        <a:p>
          <a:endParaRPr lang="en-US"/>
        </a:p>
      </dgm:t>
    </dgm:pt>
    <dgm:pt modelId="{5AECB068-33CD-4D6D-881C-513EF1B03033}">
      <dgm:prSet/>
      <dgm:spPr/>
      <dgm:t>
        <a:bodyPr/>
        <a:lstStyle/>
        <a:p>
          <a:r>
            <a:rPr lang="en-US"/>
            <a:t>Ideal management of delirium is not well-defined</a:t>
          </a:r>
        </a:p>
      </dgm:t>
    </dgm:pt>
    <dgm:pt modelId="{2CC910A9-F6BF-49A3-BF1B-DD77A2D5E694}" type="parTrans" cxnId="{537E15C9-8319-4F3B-A659-5C560B28FDD1}">
      <dgm:prSet/>
      <dgm:spPr/>
      <dgm:t>
        <a:bodyPr/>
        <a:lstStyle/>
        <a:p>
          <a:endParaRPr lang="en-US"/>
        </a:p>
      </dgm:t>
    </dgm:pt>
    <dgm:pt modelId="{0111CF1C-EB32-48F2-B358-51EA5A7A1529}" type="sibTrans" cxnId="{537E15C9-8319-4F3B-A659-5C560B28FDD1}">
      <dgm:prSet/>
      <dgm:spPr/>
      <dgm:t>
        <a:bodyPr/>
        <a:lstStyle/>
        <a:p>
          <a:endParaRPr lang="en-US"/>
        </a:p>
      </dgm:t>
    </dgm:pt>
    <dgm:pt modelId="{DB4B9A11-AADD-3A47-82B5-454078ECD70F}">
      <dgm:prSet/>
      <dgm:spPr/>
      <dgm:t>
        <a:bodyPr/>
        <a:lstStyle/>
        <a:p>
          <a:r>
            <a:rPr lang="en-US" dirty="0"/>
            <a:t>Mode of anesthesia does not appear impactful</a:t>
          </a:r>
        </a:p>
      </dgm:t>
    </dgm:pt>
    <dgm:pt modelId="{C446D61F-32C0-1E47-9CE0-CB95CF073E2C}" type="parTrans" cxnId="{B6479C5A-B596-184B-AF6E-65DC7C122144}">
      <dgm:prSet/>
      <dgm:spPr/>
      <dgm:t>
        <a:bodyPr/>
        <a:lstStyle/>
        <a:p>
          <a:endParaRPr lang="en-US"/>
        </a:p>
      </dgm:t>
    </dgm:pt>
    <dgm:pt modelId="{9557A864-F3E3-1948-9F5F-84C2AF02E7E3}" type="sibTrans" cxnId="{B6479C5A-B596-184B-AF6E-65DC7C122144}">
      <dgm:prSet/>
      <dgm:spPr/>
      <dgm:t>
        <a:bodyPr/>
        <a:lstStyle/>
        <a:p>
          <a:endParaRPr lang="en-US"/>
        </a:p>
      </dgm:t>
    </dgm:pt>
    <dgm:pt modelId="{FF56232D-77AD-1B4E-9B32-B265951F203B}" type="pres">
      <dgm:prSet presAssocID="{0BF2E0AF-1109-47F7-910A-BB9C98F1DA89}" presName="vert0" presStyleCnt="0">
        <dgm:presLayoutVars>
          <dgm:dir/>
          <dgm:animOne val="branch"/>
          <dgm:animLvl val="lvl"/>
        </dgm:presLayoutVars>
      </dgm:prSet>
      <dgm:spPr/>
    </dgm:pt>
    <dgm:pt modelId="{8939B251-BAFC-0B4E-8932-76C1ED247317}" type="pres">
      <dgm:prSet presAssocID="{C76BDB82-317A-4B10-91F7-87E9ADFFF54F}" presName="thickLine" presStyleLbl="alignNode1" presStyleIdx="0" presStyleCnt="9"/>
      <dgm:spPr/>
    </dgm:pt>
    <dgm:pt modelId="{B83D000B-C30C-4A45-9743-39E1ED976986}" type="pres">
      <dgm:prSet presAssocID="{C76BDB82-317A-4B10-91F7-87E9ADFFF54F}" presName="horz1" presStyleCnt="0"/>
      <dgm:spPr/>
    </dgm:pt>
    <dgm:pt modelId="{2E6BF537-13B6-584D-886C-8C8D0D803A89}" type="pres">
      <dgm:prSet presAssocID="{C76BDB82-317A-4B10-91F7-87E9ADFFF54F}" presName="tx1" presStyleLbl="revTx" presStyleIdx="0" presStyleCnt="9"/>
      <dgm:spPr/>
    </dgm:pt>
    <dgm:pt modelId="{208093E5-DF03-CF4B-B4D3-1AE278629BC0}" type="pres">
      <dgm:prSet presAssocID="{C76BDB82-317A-4B10-91F7-87E9ADFFF54F}" presName="vert1" presStyleCnt="0"/>
      <dgm:spPr/>
    </dgm:pt>
    <dgm:pt modelId="{EE5D3E97-D567-5841-B5F7-4B37994B938F}" type="pres">
      <dgm:prSet presAssocID="{22B0440B-80C5-4F18-B8F8-389D3D3C34FC}" presName="thickLine" presStyleLbl="alignNode1" presStyleIdx="1" presStyleCnt="9"/>
      <dgm:spPr/>
    </dgm:pt>
    <dgm:pt modelId="{D0A55EBC-6DD4-DB43-AF20-610E5228F5FA}" type="pres">
      <dgm:prSet presAssocID="{22B0440B-80C5-4F18-B8F8-389D3D3C34FC}" presName="horz1" presStyleCnt="0"/>
      <dgm:spPr/>
    </dgm:pt>
    <dgm:pt modelId="{8C426D5E-A092-7245-A256-00AA180DD91B}" type="pres">
      <dgm:prSet presAssocID="{22B0440B-80C5-4F18-B8F8-389D3D3C34FC}" presName="tx1" presStyleLbl="revTx" presStyleIdx="1" presStyleCnt="9"/>
      <dgm:spPr/>
    </dgm:pt>
    <dgm:pt modelId="{49B6329D-BE80-C140-9F2E-3009AC3E9731}" type="pres">
      <dgm:prSet presAssocID="{22B0440B-80C5-4F18-B8F8-389D3D3C34FC}" presName="vert1" presStyleCnt="0"/>
      <dgm:spPr/>
    </dgm:pt>
    <dgm:pt modelId="{45F07FDF-B79A-4343-A632-98255438EDC9}" type="pres">
      <dgm:prSet presAssocID="{57820244-D307-4D44-9F2F-0ABA95627686}" presName="thickLine" presStyleLbl="alignNode1" presStyleIdx="2" presStyleCnt="9"/>
      <dgm:spPr/>
    </dgm:pt>
    <dgm:pt modelId="{3C24C422-B507-D84E-AF3A-9C9F9DC891D4}" type="pres">
      <dgm:prSet presAssocID="{57820244-D307-4D44-9F2F-0ABA95627686}" presName="horz1" presStyleCnt="0"/>
      <dgm:spPr/>
    </dgm:pt>
    <dgm:pt modelId="{DC9EE6DA-EBD2-A444-8A2E-1CCA6A7BDDA5}" type="pres">
      <dgm:prSet presAssocID="{57820244-D307-4D44-9F2F-0ABA95627686}" presName="tx1" presStyleLbl="revTx" presStyleIdx="2" presStyleCnt="9"/>
      <dgm:spPr/>
    </dgm:pt>
    <dgm:pt modelId="{44AFBD33-DAE0-7242-A2B1-C44036437639}" type="pres">
      <dgm:prSet presAssocID="{57820244-D307-4D44-9F2F-0ABA95627686}" presName="vert1" presStyleCnt="0"/>
      <dgm:spPr/>
    </dgm:pt>
    <dgm:pt modelId="{96518CC2-5500-DF4A-8C30-02FD3F89EE70}" type="pres">
      <dgm:prSet presAssocID="{5167C8E6-BEAE-4E71-AF0C-151B818F6B02}" presName="thickLine" presStyleLbl="alignNode1" presStyleIdx="3" presStyleCnt="9"/>
      <dgm:spPr/>
    </dgm:pt>
    <dgm:pt modelId="{49B7318B-95E0-DC41-BDF1-69F3595819EE}" type="pres">
      <dgm:prSet presAssocID="{5167C8E6-BEAE-4E71-AF0C-151B818F6B02}" presName="horz1" presStyleCnt="0"/>
      <dgm:spPr/>
    </dgm:pt>
    <dgm:pt modelId="{C5EA5B6D-9F05-CD4A-8032-FF25030A9E7A}" type="pres">
      <dgm:prSet presAssocID="{5167C8E6-BEAE-4E71-AF0C-151B818F6B02}" presName="tx1" presStyleLbl="revTx" presStyleIdx="3" presStyleCnt="9"/>
      <dgm:spPr/>
    </dgm:pt>
    <dgm:pt modelId="{BE9EBD4E-A0B4-3847-AF01-B8C8D427D250}" type="pres">
      <dgm:prSet presAssocID="{5167C8E6-BEAE-4E71-AF0C-151B818F6B02}" presName="vert1" presStyleCnt="0"/>
      <dgm:spPr/>
    </dgm:pt>
    <dgm:pt modelId="{207C5774-E5C6-E746-985E-4AF2B08F4227}" type="pres">
      <dgm:prSet presAssocID="{E279E4C5-F6B4-4091-816B-92D4AE0F1E5F}" presName="thickLine" presStyleLbl="alignNode1" presStyleIdx="4" presStyleCnt="9"/>
      <dgm:spPr/>
    </dgm:pt>
    <dgm:pt modelId="{01B197A0-40D2-A348-8F1A-04DD4BEF29C2}" type="pres">
      <dgm:prSet presAssocID="{E279E4C5-F6B4-4091-816B-92D4AE0F1E5F}" presName="horz1" presStyleCnt="0"/>
      <dgm:spPr/>
    </dgm:pt>
    <dgm:pt modelId="{3898065D-F75E-094E-8866-37C8ADF1093F}" type="pres">
      <dgm:prSet presAssocID="{E279E4C5-F6B4-4091-816B-92D4AE0F1E5F}" presName="tx1" presStyleLbl="revTx" presStyleIdx="4" presStyleCnt="9"/>
      <dgm:spPr/>
    </dgm:pt>
    <dgm:pt modelId="{A159BF6F-367B-9D4B-BEBC-3CDB979D393A}" type="pres">
      <dgm:prSet presAssocID="{E279E4C5-F6B4-4091-816B-92D4AE0F1E5F}" presName="vert1" presStyleCnt="0"/>
      <dgm:spPr/>
    </dgm:pt>
    <dgm:pt modelId="{6862CE7D-6E4D-E249-95CF-EC8BF7145DEE}" type="pres">
      <dgm:prSet presAssocID="{DB4B9A11-AADD-3A47-82B5-454078ECD70F}" presName="thickLine" presStyleLbl="alignNode1" presStyleIdx="5" presStyleCnt="9"/>
      <dgm:spPr/>
    </dgm:pt>
    <dgm:pt modelId="{D13B2ED7-B520-9C48-BE05-B83BD628F4B4}" type="pres">
      <dgm:prSet presAssocID="{DB4B9A11-AADD-3A47-82B5-454078ECD70F}" presName="horz1" presStyleCnt="0"/>
      <dgm:spPr/>
    </dgm:pt>
    <dgm:pt modelId="{D9E7859E-24CF-7348-8BCB-64FEB045E5F5}" type="pres">
      <dgm:prSet presAssocID="{DB4B9A11-AADD-3A47-82B5-454078ECD70F}" presName="tx1" presStyleLbl="revTx" presStyleIdx="5" presStyleCnt="9"/>
      <dgm:spPr/>
    </dgm:pt>
    <dgm:pt modelId="{633DE399-94F9-0741-91E8-EA1A90D5CD3B}" type="pres">
      <dgm:prSet presAssocID="{DB4B9A11-AADD-3A47-82B5-454078ECD70F}" presName="vert1" presStyleCnt="0"/>
      <dgm:spPr/>
    </dgm:pt>
    <dgm:pt modelId="{E0D8F6C0-A5F0-7342-962D-98F862666199}" type="pres">
      <dgm:prSet presAssocID="{D3E6F7F5-378B-44DA-ADDD-5A2ED0486693}" presName="thickLine" presStyleLbl="alignNode1" presStyleIdx="6" presStyleCnt="9"/>
      <dgm:spPr/>
    </dgm:pt>
    <dgm:pt modelId="{495809B2-44B3-AD4E-BF14-7B0127E62AF7}" type="pres">
      <dgm:prSet presAssocID="{D3E6F7F5-378B-44DA-ADDD-5A2ED0486693}" presName="horz1" presStyleCnt="0"/>
      <dgm:spPr/>
    </dgm:pt>
    <dgm:pt modelId="{C7B53D5B-EC44-EF46-B694-6D90154A3FCF}" type="pres">
      <dgm:prSet presAssocID="{D3E6F7F5-378B-44DA-ADDD-5A2ED0486693}" presName="tx1" presStyleLbl="revTx" presStyleIdx="6" presStyleCnt="9"/>
      <dgm:spPr/>
    </dgm:pt>
    <dgm:pt modelId="{660DCB96-6E7E-CD44-81BB-4C806CCA23C9}" type="pres">
      <dgm:prSet presAssocID="{D3E6F7F5-378B-44DA-ADDD-5A2ED0486693}" presName="vert1" presStyleCnt="0"/>
      <dgm:spPr/>
    </dgm:pt>
    <dgm:pt modelId="{16ECD19B-F934-D744-B072-FB4A513C95D8}" type="pres">
      <dgm:prSet presAssocID="{84ACE492-11DE-4AA1-95A0-FFB0D19C19C6}" presName="thickLine" presStyleLbl="alignNode1" presStyleIdx="7" presStyleCnt="9"/>
      <dgm:spPr/>
    </dgm:pt>
    <dgm:pt modelId="{DA1183BF-7F2E-5540-84F8-F1CEA081FF17}" type="pres">
      <dgm:prSet presAssocID="{84ACE492-11DE-4AA1-95A0-FFB0D19C19C6}" presName="horz1" presStyleCnt="0"/>
      <dgm:spPr/>
    </dgm:pt>
    <dgm:pt modelId="{7F96CCA5-77CA-F041-A21B-51AE1CC20297}" type="pres">
      <dgm:prSet presAssocID="{84ACE492-11DE-4AA1-95A0-FFB0D19C19C6}" presName="tx1" presStyleLbl="revTx" presStyleIdx="7" presStyleCnt="9"/>
      <dgm:spPr/>
    </dgm:pt>
    <dgm:pt modelId="{82035D68-21E6-624C-8D60-6DE4724DBA21}" type="pres">
      <dgm:prSet presAssocID="{84ACE492-11DE-4AA1-95A0-FFB0D19C19C6}" presName="vert1" presStyleCnt="0"/>
      <dgm:spPr/>
    </dgm:pt>
    <dgm:pt modelId="{5AEBE766-12AE-BF48-B932-CE6B32A8F0B0}" type="pres">
      <dgm:prSet presAssocID="{5AECB068-33CD-4D6D-881C-513EF1B03033}" presName="thickLine" presStyleLbl="alignNode1" presStyleIdx="8" presStyleCnt="9"/>
      <dgm:spPr/>
    </dgm:pt>
    <dgm:pt modelId="{74A3E653-8218-8B46-B54E-5140218CB8E0}" type="pres">
      <dgm:prSet presAssocID="{5AECB068-33CD-4D6D-881C-513EF1B03033}" presName="horz1" presStyleCnt="0"/>
      <dgm:spPr/>
    </dgm:pt>
    <dgm:pt modelId="{90D15DAC-A81C-0B41-9753-9B04F0ADE0C3}" type="pres">
      <dgm:prSet presAssocID="{5AECB068-33CD-4D6D-881C-513EF1B03033}" presName="tx1" presStyleLbl="revTx" presStyleIdx="8" presStyleCnt="9"/>
      <dgm:spPr/>
    </dgm:pt>
    <dgm:pt modelId="{46C69EBA-A1AD-AE4A-9E68-4FC7B5337600}" type="pres">
      <dgm:prSet presAssocID="{5AECB068-33CD-4D6D-881C-513EF1B03033}" presName="vert1" presStyleCnt="0"/>
      <dgm:spPr/>
    </dgm:pt>
  </dgm:ptLst>
  <dgm:cxnLst>
    <dgm:cxn modelId="{E57FE118-2795-451B-A779-BDD936A769C7}" srcId="{0BF2E0AF-1109-47F7-910A-BB9C98F1DA89}" destId="{5167C8E6-BEAE-4E71-AF0C-151B818F6B02}" srcOrd="3" destOrd="0" parTransId="{5A94FE5E-C32A-4647-97E2-F2680C6D1315}" sibTransId="{9DF29E84-A723-4B08-B0AF-633F309EEA94}"/>
    <dgm:cxn modelId="{B6479C5A-B596-184B-AF6E-65DC7C122144}" srcId="{0BF2E0AF-1109-47F7-910A-BB9C98F1DA89}" destId="{DB4B9A11-AADD-3A47-82B5-454078ECD70F}" srcOrd="5" destOrd="0" parTransId="{C446D61F-32C0-1E47-9CE0-CB95CF073E2C}" sibTransId="{9557A864-F3E3-1948-9F5F-84C2AF02E7E3}"/>
    <dgm:cxn modelId="{23BFBC5E-88DC-E24E-94FB-F71AA0030625}" type="presOf" srcId="{0BF2E0AF-1109-47F7-910A-BB9C98F1DA89}" destId="{FF56232D-77AD-1B4E-9B32-B265951F203B}" srcOrd="0" destOrd="0" presId="urn:microsoft.com/office/officeart/2008/layout/LinedList"/>
    <dgm:cxn modelId="{55FE8570-46E6-4BF7-992B-BEE86C1323B4}" srcId="{0BF2E0AF-1109-47F7-910A-BB9C98F1DA89}" destId="{57820244-D307-4D44-9F2F-0ABA95627686}" srcOrd="2" destOrd="0" parTransId="{60AD66B9-DFD4-4B8D-8E2E-E4C5A6C637D6}" sibTransId="{95111669-322F-474F-AE7F-7CF73ED8B899}"/>
    <dgm:cxn modelId="{19F97775-C098-D744-BFB2-2EB953049375}" type="presOf" srcId="{C76BDB82-317A-4B10-91F7-87E9ADFFF54F}" destId="{2E6BF537-13B6-584D-886C-8C8D0D803A89}" srcOrd="0" destOrd="0" presId="urn:microsoft.com/office/officeart/2008/layout/LinedList"/>
    <dgm:cxn modelId="{FF16008B-8E6A-CD45-9232-E918826790B6}" type="presOf" srcId="{5AECB068-33CD-4D6D-881C-513EF1B03033}" destId="{90D15DAC-A81C-0B41-9753-9B04F0ADE0C3}" srcOrd="0" destOrd="0" presId="urn:microsoft.com/office/officeart/2008/layout/LinedList"/>
    <dgm:cxn modelId="{38C5F39A-4BC9-F449-A981-2994A96EBE72}" type="presOf" srcId="{D3E6F7F5-378B-44DA-ADDD-5A2ED0486693}" destId="{C7B53D5B-EC44-EF46-B694-6D90154A3FCF}" srcOrd="0" destOrd="0" presId="urn:microsoft.com/office/officeart/2008/layout/LinedList"/>
    <dgm:cxn modelId="{CCDEAE9C-B0A6-459A-8DFC-C16B34F97798}" srcId="{0BF2E0AF-1109-47F7-910A-BB9C98F1DA89}" destId="{C76BDB82-317A-4B10-91F7-87E9ADFFF54F}" srcOrd="0" destOrd="0" parTransId="{EBFD0D98-91F7-4C9D-A098-C60B8C7776C1}" sibTransId="{EF48BB49-FC6E-4C4E-BEEF-D0386B695068}"/>
    <dgm:cxn modelId="{DEE004A4-0D0A-44B1-9199-A826BE455379}" srcId="{0BF2E0AF-1109-47F7-910A-BB9C98F1DA89}" destId="{22B0440B-80C5-4F18-B8F8-389D3D3C34FC}" srcOrd="1" destOrd="0" parTransId="{429124A6-5F92-445B-B837-E856954A1BAD}" sibTransId="{C62B4052-A6C9-4200-9C5B-1696AC4B2E45}"/>
    <dgm:cxn modelId="{A48FB8A7-763F-934B-BB79-56A4C6AECB45}" type="presOf" srcId="{E279E4C5-F6B4-4091-816B-92D4AE0F1E5F}" destId="{3898065D-F75E-094E-8866-37C8ADF1093F}" srcOrd="0" destOrd="0" presId="urn:microsoft.com/office/officeart/2008/layout/LinedList"/>
    <dgm:cxn modelId="{3F61E9B4-8EFB-004B-A21C-9399C650B0A4}" type="presOf" srcId="{DB4B9A11-AADD-3A47-82B5-454078ECD70F}" destId="{D9E7859E-24CF-7348-8BCB-64FEB045E5F5}" srcOrd="0" destOrd="0" presId="urn:microsoft.com/office/officeart/2008/layout/LinedList"/>
    <dgm:cxn modelId="{537E15C9-8319-4F3B-A659-5C560B28FDD1}" srcId="{0BF2E0AF-1109-47F7-910A-BB9C98F1DA89}" destId="{5AECB068-33CD-4D6D-881C-513EF1B03033}" srcOrd="8" destOrd="0" parTransId="{2CC910A9-F6BF-49A3-BF1B-DD77A2D5E694}" sibTransId="{0111CF1C-EB32-48F2-B358-51EA5A7A1529}"/>
    <dgm:cxn modelId="{793099CB-D78E-4C1F-BD87-08A89DA9E6A6}" srcId="{0BF2E0AF-1109-47F7-910A-BB9C98F1DA89}" destId="{84ACE492-11DE-4AA1-95A0-FFB0D19C19C6}" srcOrd="7" destOrd="0" parTransId="{6C0E2C49-3F52-4549-B101-00092870BE21}" sibTransId="{670D8ED6-EF0D-41DF-8D41-23321F98106A}"/>
    <dgm:cxn modelId="{419625D7-1CE9-4F8F-A798-455CE9D9BBDB}" srcId="{0BF2E0AF-1109-47F7-910A-BB9C98F1DA89}" destId="{E279E4C5-F6B4-4091-816B-92D4AE0F1E5F}" srcOrd="4" destOrd="0" parTransId="{34791886-DF07-4E83-9A25-F21D08ABB4E0}" sibTransId="{B18084FB-3CC4-45C2-B7C2-8A9C083AE3C1}"/>
    <dgm:cxn modelId="{13BB3EDA-36C6-6F49-A0F8-67A566D83625}" type="presOf" srcId="{5167C8E6-BEAE-4E71-AF0C-151B818F6B02}" destId="{C5EA5B6D-9F05-CD4A-8032-FF25030A9E7A}" srcOrd="0" destOrd="0" presId="urn:microsoft.com/office/officeart/2008/layout/LinedList"/>
    <dgm:cxn modelId="{1FA175E9-AD3B-0146-9DBD-7214202FF022}" type="presOf" srcId="{22B0440B-80C5-4F18-B8F8-389D3D3C34FC}" destId="{8C426D5E-A092-7245-A256-00AA180DD91B}" srcOrd="0" destOrd="0" presId="urn:microsoft.com/office/officeart/2008/layout/LinedList"/>
    <dgm:cxn modelId="{6FADACEF-610A-6B49-9D11-C976E34E08C7}" type="presOf" srcId="{57820244-D307-4D44-9F2F-0ABA95627686}" destId="{DC9EE6DA-EBD2-A444-8A2E-1CCA6A7BDDA5}" srcOrd="0" destOrd="0" presId="urn:microsoft.com/office/officeart/2008/layout/LinedList"/>
    <dgm:cxn modelId="{8D42A3F5-00EA-4124-81C4-3FDB98CC2CA1}" srcId="{0BF2E0AF-1109-47F7-910A-BB9C98F1DA89}" destId="{D3E6F7F5-378B-44DA-ADDD-5A2ED0486693}" srcOrd="6" destOrd="0" parTransId="{10D09B0D-DB4F-44DA-B958-C78291CF0EA3}" sibTransId="{0ED75E4D-5F74-42EE-8B18-20E97E314D7F}"/>
    <dgm:cxn modelId="{5442D7F6-A4DE-E042-893A-D303B0ED98E5}" type="presOf" srcId="{84ACE492-11DE-4AA1-95A0-FFB0D19C19C6}" destId="{7F96CCA5-77CA-F041-A21B-51AE1CC20297}" srcOrd="0" destOrd="0" presId="urn:microsoft.com/office/officeart/2008/layout/LinedList"/>
    <dgm:cxn modelId="{3ECA4EDC-6E7D-A942-8670-27D4A5FECC06}" type="presParOf" srcId="{FF56232D-77AD-1B4E-9B32-B265951F203B}" destId="{8939B251-BAFC-0B4E-8932-76C1ED247317}" srcOrd="0" destOrd="0" presId="urn:microsoft.com/office/officeart/2008/layout/LinedList"/>
    <dgm:cxn modelId="{F1BA7C48-6943-5E47-AB61-EC2A875A66AE}" type="presParOf" srcId="{FF56232D-77AD-1B4E-9B32-B265951F203B}" destId="{B83D000B-C30C-4A45-9743-39E1ED976986}" srcOrd="1" destOrd="0" presId="urn:microsoft.com/office/officeart/2008/layout/LinedList"/>
    <dgm:cxn modelId="{D8686DA7-E217-2341-B2DE-B0D7E8952C4E}" type="presParOf" srcId="{B83D000B-C30C-4A45-9743-39E1ED976986}" destId="{2E6BF537-13B6-584D-886C-8C8D0D803A89}" srcOrd="0" destOrd="0" presId="urn:microsoft.com/office/officeart/2008/layout/LinedList"/>
    <dgm:cxn modelId="{1E80CFBF-DDEB-0345-A35F-B37F0F77D35A}" type="presParOf" srcId="{B83D000B-C30C-4A45-9743-39E1ED976986}" destId="{208093E5-DF03-CF4B-B4D3-1AE278629BC0}" srcOrd="1" destOrd="0" presId="urn:microsoft.com/office/officeart/2008/layout/LinedList"/>
    <dgm:cxn modelId="{C929A3F6-75CE-5545-A438-A4AFE208D5DE}" type="presParOf" srcId="{FF56232D-77AD-1B4E-9B32-B265951F203B}" destId="{EE5D3E97-D567-5841-B5F7-4B37994B938F}" srcOrd="2" destOrd="0" presId="urn:microsoft.com/office/officeart/2008/layout/LinedList"/>
    <dgm:cxn modelId="{DB61A031-1397-7441-9614-37540BB737B7}" type="presParOf" srcId="{FF56232D-77AD-1B4E-9B32-B265951F203B}" destId="{D0A55EBC-6DD4-DB43-AF20-610E5228F5FA}" srcOrd="3" destOrd="0" presId="urn:microsoft.com/office/officeart/2008/layout/LinedList"/>
    <dgm:cxn modelId="{3A1FCECD-721E-B84B-BED3-72F36A6CFF7E}" type="presParOf" srcId="{D0A55EBC-6DD4-DB43-AF20-610E5228F5FA}" destId="{8C426D5E-A092-7245-A256-00AA180DD91B}" srcOrd="0" destOrd="0" presId="urn:microsoft.com/office/officeart/2008/layout/LinedList"/>
    <dgm:cxn modelId="{E25436D5-0270-044A-ABE8-3AF2D16BE052}" type="presParOf" srcId="{D0A55EBC-6DD4-DB43-AF20-610E5228F5FA}" destId="{49B6329D-BE80-C140-9F2E-3009AC3E9731}" srcOrd="1" destOrd="0" presId="urn:microsoft.com/office/officeart/2008/layout/LinedList"/>
    <dgm:cxn modelId="{39528964-76FE-B74C-9827-376C818FDAE7}" type="presParOf" srcId="{FF56232D-77AD-1B4E-9B32-B265951F203B}" destId="{45F07FDF-B79A-4343-A632-98255438EDC9}" srcOrd="4" destOrd="0" presId="urn:microsoft.com/office/officeart/2008/layout/LinedList"/>
    <dgm:cxn modelId="{B51C9B22-3525-4C42-BC88-FD5555A7A2DE}" type="presParOf" srcId="{FF56232D-77AD-1B4E-9B32-B265951F203B}" destId="{3C24C422-B507-D84E-AF3A-9C9F9DC891D4}" srcOrd="5" destOrd="0" presId="urn:microsoft.com/office/officeart/2008/layout/LinedList"/>
    <dgm:cxn modelId="{D967891D-7DD9-AD48-8F61-9407DDA5FC90}" type="presParOf" srcId="{3C24C422-B507-D84E-AF3A-9C9F9DC891D4}" destId="{DC9EE6DA-EBD2-A444-8A2E-1CCA6A7BDDA5}" srcOrd="0" destOrd="0" presId="urn:microsoft.com/office/officeart/2008/layout/LinedList"/>
    <dgm:cxn modelId="{CEC8869A-D708-1D45-AF2F-CE63E4ACF316}" type="presParOf" srcId="{3C24C422-B507-D84E-AF3A-9C9F9DC891D4}" destId="{44AFBD33-DAE0-7242-A2B1-C44036437639}" srcOrd="1" destOrd="0" presId="urn:microsoft.com/office/officeart/2008/layout/LinedList"/>
    <dgm:cxn modelId="{E2C52F48-1A4D-9241-84B6-0F28BD090D09}" type="presParOf" srcId="{FF56232D-77AD-1B4E-9B32-B265951F203B}" destId="{96518CC2-5500-DF4A-8C30-02FD3F89EE70}" srcOrd="6" destOrd="0" presId="urn:microsoft.com/office/officeart/2008/layout/LinedList"/>
    <dgm:cxn modelId="{4CDE0A63-F38B-AC4A-8B9E-B75BA8C21CB4}" type="presParOf" srcId="{FF56232D-77AD-1B4E-9B32-B265951F203B}" destId="{49B7318B-95E0-DC41-BDF1-69F3595819EE}" srcOrd="7" destOrd="0" presId="urn:microsoft.com/office/officeart/2008/layout/LinedList"/>
    <dgm:cxn modelId="{BFF9DAA2-1068-C84F-B79B-B65DE59AD23F}" type="presParOf" srcId="{49B7318B-95E0-DC41-BDF1-69F3595819EE}" destId="{C5EA5B6D-9F05-CD4A-8032-FF25030A9E7A}" srcOrd="0" destOrd="0" presId="urn:microsoft.com/office/officeart/2008/layout/LinedList"/>
    <dgm:cxn modelId="{84D744D5-C554-9E4C-9581-902C7FFD1E26}" type="presParOf" srcId="{49B7318B-95E0-DC41-BDF1-69F3595819EE}" destId="{BE9EBD4E-A0B4-3847-AF01-B8C8D427D250}" srcOrd="1" destOrd="0" presId="urn:microsoft.com/office/officeart/2008/layout/LinedList"/>
    <dgm:cxn modelId="{0AA0ABAA-A003-0847-A86A-0EEC6F5C59DF}" type="presParOf" srcId="{FF56232D-77AD-1B4E-9B32-B265951F203B}" destId="{207C5774-E5C6-E746-985E-4AF2B08F4227}" srcOrd="8" destOrd="0" presId="urn:microsoft.com/office/officeart/2008/layout/LinedList"/>
    <dgm:cxn modelId="{AA7E8306-11E1-9C4D-955A-3D4DA78D5605}" type="presParOf" srcId="{FF56232D-77AD-1B4E-9B32-B265951F203B}" destId="{01B197A0-40D2-A348-8F1A-04DD4BEF29C2}" srcOrd="9" destOrd="0" presId="urn:microsoft.com/office/officeart/2008/layout/LinedList"/>
    <dgm:cxn modelId="{602D2D69-D7C0-8945-A369-DDD1C5EC989A}" type="presParOf" srcId="{01B197A0-40D2-A348-8F1A-04DD4BEF29C2}" destId="{3898065D-F75E-094E-8866-37C8ADF1093F}" srcOrd="0" destOrd="0" presId="urn:microsoft.com/office/officeart/2008/layout/LinedList"/>
    <dgm:cxn modelId="{03C5E4E9-D1B2-2C4E-A32D-9AC462A86A51}" type="presParOf" srcId="{01B197A0-40D2-A348-8F1A-04DD4BEF29C2}" destId="{A159BF6F-367B-9D4B-BEBC-3CDB979D393A}" srcOrd="1" destOrd="0" presId="urn:microsoft.com/office/officeart/2008/layout/LinedList"/>
    <dgm:cxn modelId="{E7D570B5-1056-1846-AA26-7B10BFD04CD5}" type="presParOf" srcId="{FF56232D-77AD-1B4E-9B32-B265951F203B}" destId="{6862CE7D-6E4D-E249-95CF-EC8BF7145DEE}" srcOrd="10" destOrd="0" presId="urn:microsoft.com/office/officeart/2008/layout/LinedList"/>
    <dgm:cxn modelId="{DBA1FE82-9D31-C147-8460-1836E726FA26}" type="presParOf" srcId="{FF56232D-77AD-1B4E-9B32-B265951F203B}" destId="{D13B2ED7-B520-9C48-BE05-B83BD628F4B4}" srcOrd="11" destOrd="0" presId="urn:microsoft.com/office/officeart/2008/layout/LinedList"/>
    <dgm:cxn modelId="{FF9729D6-6629-5E47-959B-03B204A8506F}" type="presParOf" srcId="{D13B2ED7-B520-9C48-BE05-B83BD628F4B4}" destId="{D9E7859E-24CF-7348-8BCB-64FEB045E5F5}" srcOrd="0" destOrd="0" presId="urn:microsoft.com/office/officeart/2008/layout/LinedList"/>
    <dgm:cxn modelId="{FCA8B625-C3E1-0B4A-94D1-73C05E455C0D}" type="presParOf" srcId="{D13B2ED7-B520-9C48-BE05-B83BD628F4B4}" destId="{633DE399-94F9-0741-91E8-EA1A90D5CD3B}" srcOrd="1" destOrd="0" presId="urn:microsoft.com/office/officeart/2008/layout/LinedList"/>
    <dgm:cxn modelId="{D3209A7D-2821-074E-BD62-A74E15C6C125}" type="presParOf" srcId="{FF56232D-77AD-1B4E-9B32-B265951F203B}" destId="{E0D8F6C0-A5F0-7342-962D-98F862666199}" srcOrd="12" destOrd="0" presId="urn:microsoft.com/office/officeart/2008/layout/LinedList"/>
    <dgm:cxn modelId="{080C3B69-DF21-AD42-8AC7-19640264B5A9}" type="presParOf" srcId="{FF56232D-77AD-1B4E-9B32-B265951F203B}" destId="{495809B2-44B3-AD4E-BF14-7B0127E62AF7}" srcOrd="13" destOrd="0" presId="urn:microsoft.com/office/officeart/2008/layout/LinedList"/>
    <dgm:cxn modelId="{CFD81FB4-C2C4-9A42-97FA-30E775A098F7}" type="presParOf" srcId="{495809B2-44B3-AD4E-BF14-7B0127E62AF7}" destId="{C7B53D5B-EC44-EF46-B694-6D90154A3FCF}" srcOrd="0" destOrd="0" presId="urn:microsoft.com/office/officeart/2008/layout/LinedList"/>
    <dgm:cxn modelId="{EE10CFE2-931C-2149-B056-7172B44BBA46}" type="presParOf" srcId="{495809B2-44B3-AD4E-BF14-7B0127E62AF7}" destId="{660DCB96-6E7E-CD44-81BB-4C806CCA23C9}" srcOrd="1" destOrd="0" presId="urn:microsoft.com/office/officeart/2008/layout/LinedList"/>
    <dgm:cxn modelId="{B3DFCC93-FA3F-C141-97B4-C7CF8137E275}" type="presParOf" srcId="{FF56232D-77AD-1B4E-9B32-B265951F203B}" destId="{16ECD19B-F934-D744-B072-FB4A513C95D8}" srcOrd="14" destOrd="0" presId="urn:microsoft.com/office/officeart/2008/layout/LinedList"/>
    <dgm:cxn modelId="{06973D42-783B-8044-AC28-EF24EDE00E6F}" type="presParOf" srcId="{FF56232D-77AD-1B4E-9B32-B265951F203B}" destId="{DA1183BF-7F2E-5540-84F8-F1CEA081FF17}" srcOrd="15" destOrd="0" presId="urn:microsoft.com/office/officeart/2008/layout/LinedList"/>
    <dgm:cxn modelId="{EA50843F-0455-E54C-AD08-E5CF8BD18606}" type="presParOf" srcId="{DA1183BF-7F2E-5540-84F8-F1CEA081FF17}" destId="{7F96CCA5-77CA-F041-A21B-51AE1CC20297}" srcOrd="0" destOrd="0" presId="urn:microsoft.com/office/officeart/2008/layout/LinedList"/>
    <dgm:cxn modelId="{EBA1A22D-733E-C047-B705-531A4C1C4653}" type="presParOf" srcId="{DA1183BF-7F2E-5540-84F8-F1CEA081FF17}" destId="{82035D68-21E6-624C-8D60-6DE4724DBA21}" srcOrd="1" destOrd="0" presId="urn:microsoft.com/office/officeart/2008/layout/LinedList"/>
    <dgm:cxn modelId="{09EBBBBA-6BD0-9C4B-8201-CC0348175E3D}" type="presParOf" srcId="{FF56232D-77AD-1B4E-9B32-B265951F203B}" destId="{5AEBE766-12AE-BF48-B932-CE6B32A8F0B0}" srcOrd="16" destOrd="0" presId="urn:microsoft.com/office/officeart/2008/layout/LinedList"/>
    <dgm:cxn modelId="{7F92281F-8550-E441-8DF1-2C8AE37814CA}" type="presParOf" srcId="{FF56232D-77AD-1B4E-9B32-B265951F203B}" destId="{74A3E653-8218-8B46-B54E-5140218CB8E0}" srcOrd="17" destOrd="0" presId="urn:microsoft.com/office/officeart/2008/layout/LinedList"/>
    <dgm:cxn modelId="{5A3DAAB9-B314-7044-9449-748385C5FDF6}" type="presParOf" srcId="{74A3E653-8218-8B46-B54E-5140218CB8E0}" destId="{90D15DAC-A81C-0B41-9753-9B04F0ADE0C3}" srcOrd="0" destOrd="0" presId="urn:microsoft.com/office/officeart/2008/layout/LinedList"/>
    <dgm:cxn modelId="{691865C9-C83A-D745-B2C9-BF08D8CDEE8D}" type="presParOf" srcId="{74A3E653-8218-8B46-B54E-5140218CB8E0}" destId="{46C69EBA-A1AD-AE4A-9E68-4FC7B533760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4CD462-1F3E-4547-B968-01B5B693CB52}">
      <dsp:nvSpPr>
        <dsp:cNvPr id="0" name=""/>
        <dsp:cNvSpPr/>
      </dsp:nvSpPr>
      <dsp:spPr>
        <a:xfrm>
          <a:off x="0" y="3275482"/>
          <a:ext cx="8274050" cy="10750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Pharmacological Intervention</a:t>
          </a:r>
        </a:p>
      </dsp:txBody>
      <dsp:txXfrm>
        <a:off x="0" y="3275482"/>
        <a:ext cx="8274050" cy="580546"/>
      </dsp:txXfrm>
    </dsp:sp>
    <dsp:sp modelId="{CD617F95-2EE4-404C-8174-B5314F721815}">
      <dsp:nvSpPr>
        <dsp:cNvPr id="0" name=""/>
        <dsp:cNvSpPr/>
      </dsp:nvSpPr>
      <dsp:spPr>
        <a:xfrm>
          <a:off x="0" y="3834527"/>
          <a:ext cx="4137024" cy="49453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Low dose anti-psychotic (e.g. haloperidol, </a:t>
          </a:r>
          <a:r>
            <a:rPr lang="en-US" sz="1600" b="1" kern="1200" dirty="0" err="1"/>
            <a:t>loxapine</a:t>
          </a:r>
          <a:r>
            <a:rPr lang="en-US" sz="1600" b="1" kern="1200" dirty="0"/>
            <a:t>) – off label</a:t>
          </a:r>
        </a:p>
      </dsp:txBody>
      <dsp:txXfrm>
        <a:off x="0" y="3834527"/>
        <a:ext cx="4137024" cy="494539"/>
      </dsp:txXfrm>
    </dsp:sp>
    <dsp:sp modelId="{D4C36463-F0ED-EF47-9E7E-1C15AD27CC2F}">
      <dsp:nvSpPr>
        <dsp:cNvPr id="0" name=""/>
        <dsp:cNvSpPr/>
      </dsp:nvSpPr>
      <dsp:spPr>
        <a:xfrm>
          <a:off x="4137025" y="3834527"/>
          <a:ext cx="4137024" cy="49453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Dexmedetomidine (PACU) – off label</a:t>
          </a:r>
        </a:p>
      </dsp:txBody>
      <dsp:txXfrm>
        <a:off x="4137025" y="3834527"/>
        <a:ext cx="4137024" cy="494539"/>
      </dsp:txXfrm>
    </dsp:sp>
    <dsp:sp modelId="{FC3743B6-7F71-8D49-9158-E6CB5B411D0F}">
      <dsp:nvSpPr>
        <dsp:cNvPr id="0" name=""/>
        <dsp:cNvSpPr/>
      </dsp:nvSpPr>
      <dsp:spPr>
        <a:xfrm rot="10800000">
          <a:off x="0" y="1638125"/>
          <a:ext cx="8274050" cy="1653482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Non-Pharmacological Approaches</a:t>
          </a:r>
        </a:p>
      </dsp:txBody>
      <dsp:txXfrm rot="-10800000">
        <a:off x="0" y="1638125"/>
        <a:ext cx="8274050" cy="580372"/>
      </dsp:txXfrm>
    </dsp:sp>
    <dsp:sp modelId="{B9768C9D-0F5E-804D-994F-E70AF48450FF}">
      <dsp:nvSpPr>
        <dsp:cNvPr id="0" name=""/>
        <dsp:cNvSpPr/>
      </dsp:nvSpPr>
      <dsp:spPr>
        <a:xfrm>
          <a:off x="0" y="2218498"/>
          <a:ext cx="4137024" cy="49439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Re-orientation &amp; de-escalation techniques</a:t>
          </a:r>
        </a:p>
      </dsp:txBody>
      <dsp:txXfrm>
        <a:off x="0" y="2218498"/>
        <a:ext cx="4137024" cy="494391"/>
      </dsp:txXfrm>
    </dsp:sp>
    <dsp:sp modelId="{4EC0648F-BC57-0A46-A585-6DDDBA22705A}">
      <dsp:nvSpPr>
        <dsp:cNvPr id="0" name=""/>
        <dsp:cNvSpPr/>
      </dsp:nvSpPr>
      <dsp:spPr>
        <a:xfrm>
          <a:off x="4137025" y="2218498"/>
          <a:ext cx="4137024" cy="49439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Family/friend visits, vision/hearing aids </a:t>
          </a:r>
        </a:p>
      </dsp:txBody>
      <dsp:txXfrm>
        <a:off x="4137025" y="2218498"/>
        <a:ext cx="4137024" cy="494391"/>
      </dsp:txXfrm>
    </dsp:sp>
    <dsp:sp modelId="{800DE0E3-B388-E34D-A477-9F8DAB437437}">
      <dsp:nvSpPr>
        <dsp:cNvPr id="0" name=""/>
        <dsp:cNvSpPr/>
      </dsp:nvSpPr>
      <dsp:spPr>
        <a:xfrm rot="10800000">
          <a:off x="0" y="0"/>
          <a:ext cx="8274050" cy="1653482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Identify Reversible Causes</a:t>
          </a:r>
        </a:p>
      </dsp:txBody>
      <dsp:txXfrm rot="-10800000">
        <a:off x="0" y="0"/>
        <a:ext cx="8274050" cy="580372"/>
      </dsp:txXfrm>
    </dsp:sp>
    <dsp:sp modelId="{107C510F-8D4C-3A43-849A-44162ACA4AD1}">
      <dsp:nvSpPr>
        <dsp:cNvPr id="0" name=""/>
        <dsp:cNvSpPr/>
      </dsp:nvSpPr>
      <dsp:spPr>
        <a:xfrm>
          <a:off x="4040" y="581141"/>
          <a:ext cx="2755323" cy="49439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Drugs: remove (benzo, sleep aids) or add (melatonin)</a:t>
          </a:r>
        </a:p>
      </dsp:txBody>
      <dsp:txXfrm>
        <a:off x="4040" y="581141"/>
        <a:ext cx="2755323" cy="494391"/>
      </dsp:txXfrm>
    </dsp:sp>
    <dsp:sp modelId="{2A5F7BF7-D5AB-184F-89CA-D9722740D1A3}">
      <dsp:nvSpPr>
        <dsp:cNvPr id="0" name=""/>
        <dsp:cNvSpPr/>
      </dsp:nvSpPr>
      <dsp:spPr>
        <a:xfrm>
          <a:off x="2759363" y="581141"/>
          <a:ext cx="2755323" cy="49439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Correct electrolytes, dehydration, treat pain</a:t>
          </a:r>
        </a:p>
      </dsp:txBody>
      <dsp:txXfrm>
        <a:off x="2759363" y="581141"/>
        <a:ext cx="2755323" cy="494391"/>
      </dsp:txXfrm>
    </dsp:sp>
    <dsp:sp modelId="{0FCD5518-D99F-F143-8344-A3648F1C4DFC}">
      <dsp:nvSpPr>
        <dsp:cNvPr id="0" name=""/>
        <dsp:cNvSpPr/>
      </dsp:nvSpPr>
      <dsp:spPr>
        <a:xfrm>
          <a:off x="5514686" y="581141"/>
          <a:ext cx="2755323" cy="49439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Treat underlying conditions, sleep hygiene</a:t>
          </a:r>
        </a:p>
      </dsp:txBody>
      <dsp:txXfrm>
        <a:off x="5514686" y="581141"/>
        <a:ext cx="2755323" cy="4943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9B251-BAFC-0B4E-8932-76C1ED247317}">
      <dsp:nvSpPr>
        <dsp:cNvPr id="0" name=""/>
        <dsp:cNvSpPr/>
      </dsp:nvSpPr>
      <dsp:spPr>
        <a:xfrm>
          <a:off x="0" y="531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BF537-13B6-584D-886C-8C8D0D803A89}">
      <dsp:nvSpPr>
        <dsp:cNvPr id="0" name=""/>
        <dsp:cNvSpPr/>
      </dsp:nvSpPr>
      <dsp:spPr>
        <a:xfrm>
          <a:off x="0" y="531"/>
          <a:ext cx="78867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Identify &amp; disclose risks to patients/families</a:t>
          </a:r>
        </a:p>
      </dsp:txBody>
      <dsp:txXfrm>
        <a:off x="0" y="531"/>
        <a:ext cx="7886700" cy="483363"/>
      </dsp:txXfrm>
    </dsp:sp>
    <dsp:sp modelId="{EE5D3E97-D567-5841-B5F7-4B37994B938F}">
      <dsp:nvSpPr>
        <dsp:cNvPr id="0" name=""/>
        <dsp:cNvSpPr/>
      </dsp:nvSpPr>
      <dsp:spPr>
        <a:xfrm>
          <a:off x="0" y="48389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426D5E-A092-7245-A256-00AA180DD91B}">
      <dsp:nvSpPr>
        <dsp:cNvPr id="0" name=""/>
        <dsp:cNvSpPr/>
      </dsp:nvSpPr>
      <dsp:spPr>
        <a:xfrm>
          <a:off x="0" y="483895"/>
          <a:ext cx="78867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Baseline neurocognitive testing for at-risk patients</a:t>
          </a:r>
        </a:p>
      </dsp:txBody>
      <dsp:txXfrm>
        <a:off x="0" y="483895"/>
        <a:ext cx="7886700" cy="483363"/>
      </dsp:txXfrm>
    </dsp:sp>
    <dsp:sp modelId="{45F07FDF-B79A-4343-A632-98255438EDC9}">
      <dsp:nvSpPr>
        <dsp:cNvPr id="0" name=""/>
        <dsp:cNvSpPr/>
      </dsp:nvSpPr>
      <dsp:spPr>
        <a:xfrm>
          <a:off x="0" y="967259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9EE6DA-EBD2-A444-8A2E-1CCA6A7BDDA5}">
      <dsp:nvSpPr>
        <dsp:cNvPr id="0" name=""/>
        <dsp:cNvSpPr/>
      </dsp:nvSpPr>
      <dsp:spPr>
        <a:xfrm>
          <a:off x="0" y="967259"/>
          <a:ext cx="78867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Avoid benzodiazepines and precipitants in at-risk patients</a:t>
          </a:r>
        </a:p>
      </dsp:txBody>
      <dsp:txXfrm>
        <a:off x="0" y="967259"/>
        <a:ext cx="7886700" cy="483363"/>
      </dsp:txXfrm>
    </dsp:sp>
    <dsp:sp modelId="{96518CC2-5500-DF4A-8C30-02FD3F89EE70}">
      <dsp:nvSpPr>
        <dsp:cNvPr id="0" name=""/>
        <dsp:cNvSpPr/>
      </dsp:nvSpPr>
      <dsp:spPr>
        <a:xfrm>
          <a:off x="0" y="1450623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EA5B6D-9F05-CD4A-8032-FF25030A9E7A}">
      <dsp:nvSpPr>
        <dsp:cNvPr id="0" name=""/>
        <dsp:cNvSpPr/>
      </dsp:nvSpPr>
      <dsp:spPr>
        <a:xfrm>
          <a:off x="0" y="1450623"/>
          <a:ext cx="78867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Screen high risk patients for delirium postoperatively (3D-CAM or 4AT)</a:t>
          </a:r>
        </a:p>
      </dsp:txBody>
      <dsp:txXfrm>
        <a:off x="0" y="1450623"/>
        <a:ext cx="7886700" cy="483363"/>
      </dsp:txXfrm>
    </dsp:sp>
    <dsp:sp modelId="{207C5774-E5C6-E746-985E-4AF2B08F4227}">
      <dsp:nvSpPr>
        <dsp:cNvPr id="0" name=""/>
        <dsp:cNvSpPr/>
      </dsp:nvSpPr>
      <dsp:spPr>
        <a:xfrm>
          <a:off x="0" y="1933987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98065D-F75E-094E-8866-37C8ADF1093F}">
      <dsp:nvSpPr>
        <dsp:cNvPr id="0" name=""/>
        <dsp:cNvSpPr/>
      </dsp:nvSpPr>
      <dsp:spPr>
        <a:xfrm>
          <a:off x="0" y="1933987"/>
          <a:ext cx="78867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Delirium prevention bundles are very effective</a:t>
          </a:r>
        </a:p>
      </dsp:txBody>
      <dsp:txXfrm>
        <a:off x="0" y="1933987"/>
        <a:ext cx="7886700" cy="483363"/>
      </dsp:txXfrm>
    </dsp:sp>
    <dsp:sp modelId="{6862CE7D-6E4D-E249-95CF-EC8BF7145DEE}">
      <dsp:nvSpPr>
        <dsp:cNvPr id="0" name=""/>
        <dsp:cNvSpPr/>
      </dsp:nvSpPr>
      <dsp:spPr>
        <a:xfrm>
          <a:off x="0" y="241735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E7859E-24CF-7348-8BCB-64FEB045E5F5}">
      <dsp:nvSpPr>
        <dsp:cNvPr id="0" name=""/>
        <dsp:cNvSpPr/>
      </dsp:nvSpPr>
      <dsp:spPr>
        <a:xfrm>
          <a:off x="0" y="2417350"/>
          <a:ext cx="78867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Mode of anesthesia does not appear impactful</a:t>
          </a:r>
        </a:p>
      </dsp:txBody>
      <dsp:txXfrm>
        <a:off x="0" y="2417350"/>
        <a:ext cx="7886700" cy="483363"/>
      </dsp:txXfrm>
    </dsp:sp>
    <dsp:sp modelId="{E0D8F6C0-A5F0-7342-962D-98F862666199}">
      <dsp:nvSpPr>
        <dsp:cNvPr id="0" name=""/>
        <dsp:cNvSpPr/>
      </dsp:nvSpPr>
      <dsp:spPr>
        <a:xfrm>
          <a:off x="0" y="2900714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53D5B-EC44-EF46-B694-6D90154A3FCF}">
      <dsp:nvSpPr>
        <dsp:cNvPr id="0" name=""/>
        <dsp:cNvSpPr/>
      </dsp:nvSpPr>
      <dsp:spPr>
        <a:xfrm>
          <a:off x="0" y="2900714"/>
          <a:ext cx="78867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Depth of anesthesia remains under investigation</a:t>
          </a:r>
        </a:p>
      </dsp:txBody>
      <dsp:txXfrm>
        <a:off x="0" y="2900714"/>
        <a:ext cx="7886700" cy="483363"/>
      </dsp:txXfrm>
    </dsp:sp>
    <dsp:sp modelId="{16ECD19B-F934-D744-B072-FB4A513C95D8}">
      <dsp:nvSpPr>
        <dsp:cNvPr id="0" name=""/>
        <dsp:cNvSpPr/>
      </dsp:nvSpPr>
      <dsp:spPr>
        <a:xfrm>
          <a:off x="0" y="3384078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96CCA5-77CA-F041-A21B-51AE1CC20297}">
      <dsp:nvSpPr>
        <dsp:cNvPr id="0" name=""/>
        <dsp:cNvSpPr/>
      </dsp:nvSpPr>
      <dsp:spPr>
        <a:xfrm>
          <a:off x="0" y="3384078"/>
          <a:ext cx="78867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Future research: dexmedetomidine, cognitive </a:t>
          </a:r>
          <a:r>
            <a:rPr lang="en-US" sz="2100" kern="1200" dirty="0" err="1"/>
            <a:t>prehabilitation</a:t>
          </a:r>
          <a:endParaRPr lang="en-US" sz="2100" kern="1200" dirty="0"/>
        </a:p>
      </dsp:txBody>
      <dsp:txXfrm>
        <a:off x="0" y="3384078"/>
        <a:ext cx="7886700" cy="483363"/>
      </dsp:txXfrm>
    </dsp:sp>
    <dsp:sp modelId="{5AEBE766-12AE-BF48-B932-CE6B32A8F0B0}">
      <dsp:nvSpPr>
        <dsp:cNvPr id="0" name=""/>
        <dsp:cNvSpPr/>
      </dsp:nvSpPr>
      <dsp:spPr>
        <a:xfrm>
          <a:off x="0" y="3867442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D15DAC-A81C-0B41-9753-9B04F0ADE0C3}">
      <dsp:nvSpPr>
        <dsp:cNvPr id="0" name=""/>
        <dsp:cNvSpPr/>
      </dsp:nvSpPr>
      <dsp:spPr>
        <a:xfrm>
          <a:off x="0" y="3867442"/>
          <a:ext cx="78867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Ideal management of delirium is not well-defined</a:t>
          </a:r>
        </a:p>
      </dsp:txBody>
      <dsp:txXfrm>
        <a:off x="0" y="3867442"/>
        <a:ext cx="7886700" cy="483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272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ACEAD83-CDFE-4715-9C6D-2B5D10F5EB33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A220A70-923E-4C5A-8A48-9A2B45790C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85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surgical population is getting progressively, and with advances in surgical and anesthetic management we are able to safely take sicker patients through surgery</a:t>
            </a:r>
          </a:p>
          <a:p>
            <a:r>
              <a:rPr lang="en-US" dirty="0"/>
              <a:t>However, as surgical population becomes older and more complex, the risks increase, including neurologic complications</a:t>
            </a:r>
          </a:p>
          <a:p>
            <a:r>
              <a:rPr lang="en-US" dirty="0"/>
              <a:t>Preserving brain health is a significant concern for patients, with delirium being the most common neurologic complication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00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30% have POCD at 1 month, and 10% at one year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Relationship of surgery &amp; anesthesia with long term dementia unclear</a:t>
            </a:r>
          </a:p>
          <a:p>
            <a:r>
              <a:rPr lang="en-US" dirty="0"/>
              <a:t>We are going to focus on postoperative delirium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66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Delirium exists along a continuum of postoperative brain dysfunction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122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POCD 1 month</a:t>
            </a:r>
          </a:p>
          <a:p>
            <a:r>
              <a:rPr lang="en-US" dirty="0"/>
              <a:t>Important to remember that these complications occur after SURGERY AND ANESTHESIA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B9679-64CD-2E4A-A59D-DA22CD30268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91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Worse outcomes with hypoactive  - any subtype is important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88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95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Cognitive impairment is often missed if not formally assessed</a:t>
            </a:r>
          </a:p>
          <a:p>
            <a:r>
              <a:rPr lang="en-US" dirty="0"/>
              <a:t>Caregiver </a:t>
            </a:r>
            <a:r>
              <a:rPr lang="en-US" dirty="0" err="1"/>
              <a:t>suppo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22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Effect of screening for delirium – post cardiac surgery</a:t>
            </a:r>
          </a:p>
          <a:p>
            <a:endParaRPr lang="en-US" dirty="0"/>
          </a:p>
          <a:p>
            <a:r>
              <a:rPr lang="en-US" dirty="0"/>
              <a:t>Reference: </a:t>
            </a:r>
            <a:r>
              <a:rPr lang="en-CA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Rudolph JL, Marcantonio ER. Review articles: postoperative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delirium: acute change with long-term implications. </a:t>
            </a:r>
            <a:r>
              <a:rPr lang="en-CA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Anesth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Analg</a:t>
            </a:r>
            <a:r>
              <a:rPr lang="en-CA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2011; 112: 1202-11.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(need to get original study reference)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486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Acute onset</a:t>
            </a:r>
          </a:p>
          <a:p>
            <a:r>
              <a:rPr lang="en-US" dirty="0"/>
              <a:t>Inattention – can’t follow easily distracted</a:t>
            </a:r>
          </a:p>
          <a:p>
            <a:r>
              <a:rPr lang="en-US" dirty="0"/>
              <a:t>Disorganized – rambling or incoherent, unclear</a:t>
            </a:r>
          </a:p>
          <a:p>
            <a:r>
              <a:rPr lang="en-US" dirty="0"/>
              <a:t>LOC: </a:t>
            </a:r>
            <a:r>
              <a:rPr lang="en-US" dirty="0" err="1"/>
              <a:t>altert</a:t>
            </a:r>
            <a:r>
              <a:rPr lang="en-US" dirty="0"/>
              <a:t> (Normal) vs hypervigilant, lethargic, stupor or coma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270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3- minute diagnostic interview for delirium </a:t>
            </a:r>
          </a:p>
          <a:p>
            <a:r>
              <a:rPr lang="en-US" dirty="0"/>
              <a:t>Abbreviated form of CAM, practical </a:t>
            </a:r>
          </a:p>
          <a:p>
            <a:r>
              <a:rPr lang="en-US" dirty="0"/>
              <a:t>Digit span – count backwards in 3s or 4s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95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Compared to reference standards – either full CAM (in patients who could speak) or detailed interview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16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Acute change in mental status</a:t>
            </a:r>
          </a:p>
          <a:p>
            <a:r>
              <a:rPr lang="en-US" dirty="0"/>
              <a:t>Quick, does not require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1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Elder life staff &amp; volunteers implemented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49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 surgical floors in hospital in China (cluster randomized by floor</a:t>
            </a:r>
          </a:p>
          <a:p>
            <a:r>
              <a:rPr lang="en-US" dirty="0"/>
              <a:t>Adapted to each patient – select from a menu. In addition, the authors note that family members are very involved in their family member’s care in hospitals in hospitals, therefore they used family members instead of volunteers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84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 surgical floors in hospital in China (cluster randomized by floor</a:t>
            </a:r>
          </a:p>
          <a:p>
            <a:r>
              <a:rPr lang="en-US" dirty="0"/>
              <a:t>Adapted to each patient – select from a menu. In addition, the authors note that family members are very involved in their family member’s care in hospitals in hospitals, therefore they used family members instead </a:t>
            </a:r>
            <a:r>
              <a:rPr lang="en-US"/>
              <a:t>of volunteers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96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70 </a:t>
            </a:r>
            <a:r>
              <a:rPr lang="en-US" dirty="0" err="1"/>
              <a:t>yrs</a:t>
            </a:r>
            <a:r>
              <a:rPr lang="en-US" dirty="0"/>
              <a:t> and older </a:t>
            </a:r>
          </a:p>
          <a:p>
            <a:r>
              <a:rPr lang="en-US" dirty="0"/>
              <a:t>RCT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013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Enrolled patients &gt; 65 years of age for elective </a:t>
            </a:r>
            <a:r>
              <a:rPr lang="en-US" dirty="0" err="1"/>
              <a:t>abdo</a:t>
            </a:r>
            <a:r>
              <a:rPr lang="en-US" dirty="0"/>
              <a:t> surgery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3991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38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RCTs in non-cardiac surgery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391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RAGA patients were younger, healthier, and no sedation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3696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Limitations: usual care (ambiguous) and didn’t achieve good separation between the two groups in terms of MAC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337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732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Avoid restraints if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20A70-923E-4C5A-8A48-9A2B45790C51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4856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Slide Image Placeholder 1">
            <a:extLst>
              <a:ext uri="{FF2B5EF4-FFF2-40B4-BE49-F238E27FC236}">
                <a16:creationId xmlns:a16="http://schemas.microsoft.com/office/drawing/2014/main" id="{5EACA800-C926-654E-98DA-41FB883128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0" name="Notes Placeholder 2">
            <a:extLst>
              <a:ext uri="{FF2B5EF4-FFF2-40B4-BE49-F238E27FC236}">
                <a16:creationId xmlns:a16="http://schemas.microsoft.com/office/drawing/2014/main" id="{EB14DC32-8431-F842-B3A7-1B55B1ECF4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>
                <a:ea typeface="ＭＳ Ｐゴシック" panose="020B0600070205080204" pitchFamily="34" charset="-128"/>
              </a:rPr>
              <a:t>note: old people = at or over the age of 50!</a:t>
            </a:r>
          </a:p>
        </p:txBody>
      </p:sp>
      <p:sp>
        <p:nvSpPr>
          <p:cNvPr id="155651" name="Slide Number Placeholder 3">
            <a:extLst>
              <a:ext uri="{FF2B5EF4-FFF2-40B4-BE49-F238E27FC236}">
                <a16:creationId xmlns:a16="http://schemas.microsoft.com/office/drawing/2014/main" id="{85D29443-A670-F348-8888-E0913A0D07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2DC1F96-74CD-004D-B624-38DB6DFD638A}" type="slidenum">
              <a:rPr lang="en-US" altLang="en-US" sz="1200"/>
              <a:pPr eaLnBrk="1" hangingPunct="1"/>
              <a:t>43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B9679-64CD-2E4A-A59D-DA22CD30268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3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9B717-F216-44E6-885E-2C15E8804E64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B67CA-9DAC-4197-9218-C57413A04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or 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C09D84B-47AF-DC44-B60A-F8D1D9FBF90D}"/>
              </a:ext>
            </a:extLst>
          </p:cNvPr>
          <p:cNvSpPr/>
          <p:nvPr userDrawn="1"/>
        </p:nvSpPr>
        <p:spPr>
          <a:xfrm>
            <a:off x="0" y="0"/>
            <a:ext cx="9144000" cy="6082748"/>
          </a:xfrm>
          <a:prstGeom prst="rect">
            <a:avLst/>
          </a:prstGeom>
          <a:solidFill>
            <a:srgbClr val="564888"/>
          </a:solidFill>
          <a:ln>
            <a:solidFill>
              <a:srgbClr val="5648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9B717-F216-44E6-885E-2C15E8804E64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B67CA-9DAC-4197-9218-C57413A04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77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or Emphasis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C09D84B-47AF-DC44-B60A-F8D1D9FBF90D}"/>
              </a:ext>
            </a:extLst>
          </p:cNvPr>
          <p:cNvSpPr/>
          <p:nvPr userDrawn="1"/>
        </p:nvSpPr>
        <p:spPr>
          <a:xfrm>
            <a:off x="0" y="0"/>
            <a:ext cx="9144000" cy="6082748"/>
          </a:xfrm>
          <a:prstGeom prst="rect">
            <a:avLst/>
          </a:prstGeom>
          <a:solidFill>
            <a:srgbClr val="597B7C"/>
          </a:solidFill>
          <a:ln>
            <a:solidFill>
              <a:srgbClr val="597B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9B717-F216-44E6-885E-2C15E8804E64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B67CA-9DAC-4197-9218-C57413A04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AF8523-F83E-974C-AF17-FF6A631D7A2D}"/>
              </a:ext>
            </a:extLst>
          </p:cNvPr>
          <p:cNvSpPr/>
          <p:nvPr userDrawn="1"/>
        </p:nvSpPr>
        <p:spPr>
          <a:xfrm>
            <a:off x="0" y="6045200"/>
            <a:ext cx="9144000" cy="98425"/>
          </a:xfrm>
          <a:prstGeom prst="rect">
            <a:avLst/>
          </a:prstGeom>
          <a:solidFill>
            <a:srgbClr val="597B7C"/>
          </a:solidFill>
          <a:ln>
            <a:solidFill>
              <a:srgbClr val="597B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98665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66F57-D2C7-4770-9332-44851C707689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51FF2-4DF3-4FED-9CB0-3D458C1D8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18931-9D8B-47BE-A965-AC4749B96C2A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97039-7ACA-43C7-9FE2-E46949A2C8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6BC4F-E492-434D-8997-ABD0B7C5772E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87F2B-7CDA-4655-9A5A-EBF8B80AEE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2CBAA-59A2-4047-914A-C750E81DAC6A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FDC1A-5EC4-4FB5-8C48-C72AAE669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CABEE-CFBC-4A31-AC15-9B66CE699514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9D91D-674A-468B-92B1-F0EEF87A1D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5548D-02EF-4DF6-93B0-23B4DB6C46B3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2AC68-0488-45C3-81D9-CF36C6AF2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2160C-A6D4-4323-A4B7-82482C746A9B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D54B5-FCE9-4FAB-8733-27D3B2618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1E169-3B1F-4041-A2A9-BDE1045E91CF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C33AA-8BA0-4B7E-AE42-A64CFED75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1D820-30A6-47AF-A0B5-E03ED72087EC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60258-75B5-43CB-9F33-6B6EC1F2E5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BA46D-6F49-4733-872C-50A660355B9A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A3D31-0866-479D-8E3F-46471D6866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126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748569-525D-43B9-B751-33114F16715C}" type="datetimeFigureOut">
              <a:rPr lang="en-US"/>
              <a:pPr>
                <a:defRPr/>
              </a:pPr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1769CC-1980-4DEA-BEE9-2ED961FA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045200"/>
            <a:ext cx="9144000" cy="98425"/>
          </a:xfrm>
          <a:prstGeom prst="rect">
            <a:avLst/>
          </a:prstGeom>
          <a:solidFill>
            <a:srgbClr val="564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878763" y="0"/>
            <a:ext cx="1265237" cy="30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3251DBC-4D3E-4C59-8A5B-3614538D62DD}" type="slidenum">
              <a:rPr lang="en-CA" sz="135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CA" sz="1350" dirty="0">
              <a:latin typeface="+mn-lt"/>
              <a:cs typeface="+mn-c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41D952D-F824-354D-A9D9-1EFEEF7C2D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09100" y="6424582"/>
            <a:ext cx="1546957" cy="25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F09E648-9C64-BE44-9640-506A1E9158D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56057" y="6424582"/>
            <a:ext cx="987425" cy="16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6BF8F3BB-9250-1746-9A5D-EF88FBEE67C5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500518" y="6267804"/>
            <a:ext cx="15811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5" r:id="rId3"/>
    <p:sldLayoutId id="2147483701" r:id="rId4"/>
    <p:sldLayoutId id="2147483700" r:id="rId5"/>
    <p:sldLayoutId id="2147483699" r:id="rId6"/>
    <p:sldLayoutId id="2147483698" r:id="rId7"/>
    <p:sldLayoutId id="2147483697" r:id="rId8"/>
    <p:sldLayoutId id="2147483696" r:id="rId9"/>
    <p:sldLayoutId id="2147483695" r:id="rId10"/>
    <p:sldLayoutId id="2147483694" r:id="rId11"/>
    <p:sldLayoutId id="2147483693" r:id="rId12"/>
    <p:sldLayoutId id="2147483692" r:id="rId1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 i="0" kern="1200">
          <a:solidFill>
            <a:srgbClr val="564888"/>
          </a:solidFill>
          <a:latin typeface="Avenir Next Heavy" panose="020B0503020202020204" pitchFamily="34" charset="0"/>
          <a:ea typeface="Source Sans Pro" panose="020F0502020204030204" pitchFamily="34" charset="0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>
              <a:lumMod val="85000"/>
              <a:lumOff val="15000"/>
            </a:schemeClr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>
              <a:lumMod val="85000"/>
              <a:lumOff val="15000"/>
            </a:schemeClr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10EFA-9E14-6540-AE6A-B12D58EEF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786" y="365457"/>
            <a:ext cx="8294427" cy="2387600"/>
          </a:xfrm>
        </p:spPr>
        <p:txBody>
          <a:bodyPr/>
          <a:lstStyle/>
          <a:p>
            <a:r>
              <a:rPr lang="en-US" sz="4800" dirty="0"/>
              <a:t>Perioperative Brain Health in the Older Patient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136FC0-D17C-E647-82AD-ECF8317C0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5604" y="3603456"/>
            <a:ext cx="7332787" cy="2142251"/>
          </a:xfrm>
        </p:spPr>
        <p:txBody>
          <a:bodyPr/>
          <a:lstStyle/>
          <a:p>
            <a:r>
              <a:rPr lang="en-US" sz="3200" b="1" dirty="0"/>
              <a:t>Alana </a:t>
            </a:r>
            <a:r>
              <a:rPr lang="en-US" sz="3200" b="1" dirty="0" err="1"/>
              <a:t>Flexman</a:t>
            </a:r>
            <a:r>
              <a:rPr lang="en-US" sz="3200" b="1" dirty="0"/>
              <a:t> MD FRCPC</a:t>
            </a:r>
          </a:p>
          <a:p>
            <a:r>
              <a:rPr lang="en-US" sz="1800" dirty="0"/>
              <a:t>Department of Anesthesia | St. Paul’s Hospital | Providence Health Care</a:t>
            </a:r>
          </a:p>
          <a:p>
            <a:r>
              <a:rPr lang="en-US" sz="1800" dirty="0"/>
              <a:t>Centre for Health Evaluation and Outcome Sciences</a:t>
            </a:r>
          </a:p>
          <a:p>
            <a:r>
              <a:rPr lang="en-US" sz="1800" dirty="0"/>
              <a:t>UBC Clinical Associate Professor</a:t>
            </a:r>
          </a:p>
          <a:p>
            <a:r>
              <a:rPr lang="en-US" sz="1800" dirty="0"/>
              <a:t>Department of Anesthesiology, Pharmacology and Therapeutics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06D418C-72EA-4A44-90CB-4DE1EC177FE7}"/>
              </a:ext>
            </a:extLst>
          </p:cNvPr>
          <p:cNvCxnSpPr>
            <a:cxnSpLocks/>
          </p:cNvCxnSpPr>
          <p:nvPr/>
        </p:nvCxnSpPr>
        <p:spPr>
          <a:xfrm>
            <a:off x="2523981" y="3084394"/>
            <a:ext cx="409603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383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0159A-22F0-9D43-A174-77461965E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Disclosures/Acknowledgements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BAB4EB1-C8E6-D04C-ACFE-68E036C5B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965039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Research Support</a:t>
            </a:r>
          </a:p>
          <a:p>
            <a:pPr marL="0" indent="0">
              <a:buNone/>
            </a:pPr>
            <a:r>
              <a:rPr lang="en-US" sz="2000" dirty="0"/>
              <a:t>Dept of Anesthesia</a:t>
            </a:r>
          </a:p>
          <a:p>
            <a:pPr marL="0" indent="0">
              <a:buNone/>
            </a:pPr>
            <a:r>
              <a:rPr lang="en-US" sz="2000" dirty="0"/>
              <a:t>Providence Health Care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C8303B0-8FB1-9F42-9F95-6A2880ED3102}"/>
              </a:ext>
            </a:extLst>
          </p:cNvPr>
          <p:cNvSpPr txBox="1">
            <a:spLocks/>
          </p:cNvSpPr>
          <p:nvPr/>
        </p:nvSpPr>
        <p:spPr>
          <a:xfrm>
            <a:off x="4571999" y="1965039"/>
            <a:ext cx="4224759" cy="4351338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b="1" dirty="0"/>
              <a:t>Financial Compensation</a:t>
            </a:r>
          </a:p>
        </p:txBody>
      </p:sp>
      <p:pic>
        <p:nvPicPr>
          <p:cNvPr id="12" name="Picture 2" descr="Health Research BC">
            <a:extLst>
              <a:ext uri="{FF2B5EF4-FFF2-40B4-BE49-F238E27FC236}">
                <a16:creationId xmlns:a16="http://schemas.microsoft.com/office/drawing/2014/main" id="{D107AF56-6F4D-7348-B8C9-0C91B6631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86" y="3429000"/>
            <a:ext cx="2541814" cy="71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E736C2D7-4225-8B45-9747-002C02B91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3784854"/>
            <a:ext cx="2305050" cy="55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anadian Journal of Anesthesia/Journal canadien d'anesthésie | Home">
            <a:extLst>
              <a:ext uri="{FF2B5EF4-FFF2-40B4-BE49-F238E27FC236}">
                <a16:creationId xmlns:a16="http://schemas.microsoft.com/office/drawing/2014/main" id="{90CF2CA1-101D-4047-960B-21761E252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2329476"/>
            <a:ext cx="2305050" cy="129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Providence Research – Michael Smith Foundation for Health Research (MSFHR)">
            <a:extLst>
              <a:ext uri="{FF2B5EF4-FFF2-40B4-BE49-F238E27FC236}">
                <a16:creationId xmlns:a16="http://schemas.microsoft.com/office/drawing/2014/main" id="{E099045A-0A12-4D4C-B26C-9D32C8F39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86" y="4270788"/>
            <a:ext cx="2160158" cy="11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742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E401A-8E41-8145-92A3-656ACFEDB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06F85-9DC1-E444-903A-5771BF886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434" y="1690688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Participants will be able to: </a:t>
            </a:r>
          </a:p>
          <a:p>
            <a:r>
              <a:rPr lang="en-US" dirty="0"/>
              <a:t>Identify risk factors for postoperative delirium</a:t>
            </a:r>
          </a:p>
          <a:p>
            <a:r>
              <a:rPr lang="en-US" dirty="0"/>
              <a:t>Implement delirium screening &amp; assessment</a:t>
            </a:r>
          </a:p>
          <a:p>
            <a:r>
              <a:rPr lang="en-US" dirty="0"/>
              <a:t>Understand best practices to prevent and manage  postoperative delirium</a:t>
            </a:r>
          </a:p>
          <a:p>
            <a:r>
              <a:rPr lang="en-US" dirty="0"/>
              <a:t>Identify areas that require further research</a:t>
            </a:r>
          </a:p>
        </p:txBody>
      </p:sp>
    </p:spTree>
    <p:extLst>
      <p:ext uri="{BB962C8B-B14F-4D97-AF65-F5344CB8AC3E}">
        <p14:creationId xmlns:p14="http://schemas.microsoft.com/office/powerpoint/2010/main" val="2875948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35BEDD-D0DF-A342-9334-DC1B4C197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7"/>
          <a:stretch>
            <a:fillRect/>
          </a:stretch>
        </p:blipFill>
        <p:spPr bwMode="auto">
          <a:xfrm>
            <a:off x="12700" y="0"/>
            <a:ext cx="9131300" cy="604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859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46336685-C0DF-854F-84FD-69EFB84D4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554079"/>
            <a:ext cx="847090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FE1AFA13-2E2B-E844-BA7E-4C56EC188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0700" y="5623343"/>
            <a:ext cx="3543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dirty="0"/>
              <a:t>Bedford. Lancet 1955; 266: 259-264</a:t>
            </a:r>
          </a:p>
        </p:txBody>
      </p:sp>
    </p:spTree>
    <p:extLst>
      <p:ext uri="{BB962C8B-B14F-4D97-AF65-F5344CB8AC3E}">
        <p14:creationId xmlns:p14="http://schemas.microsoft.com/office/powerpoint/2010/main" val="1297695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2B065E8-E102-5148-99D7-B84835E43481}"/>
              </a:ext>
            </a:extLst>
          </p:cNvPr>
          <p:cNvSpPr/>
          <p:nvPr/>
        </p:nvSpPr>
        <p:spPr>
          <a:xfrm>
            <a:off x="0" y="5943600"/>
            <a:ext cx="9144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08C117-1D3E-D74D-9ED8-57A10DFE7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0"/>
            <a:ext cx="6400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3FCD5A1-AFE3-044E-86B2-FD5A4FF76C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94000" y="215900"/>
            <a:ext cx="4826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6261FD-8A3D-244E-A39F-135F4462546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3200" y="431800"/>
            <a:ext cx="27813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7FAD5D-40A7-0B4E-8B8D-A85340391D3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81500" y="2336800"/>
            <a:ext cx="32385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BE4FA3-61EB-544A-A8A1-6733C612A17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3200" y="2552700"/>
            <a:ext cx="6146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008DA04-42E9-DF4F-BA09-C9B28E1B9E4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2400" y="3606800"/>
            <a:ext cx="41402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AB4968-4D68-5743-A59D-81346327A0D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21100" y="4241800"/>
            <a:ext cx="3276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BA5761-59F6-3D4A-9F35-7883CD2CC9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35500" y="4648200"/>
            <a:ext cx="23241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D9EC0C7-6200-704E-A9A8-94A335F18C5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3200" y="6769100"/>
            <a:ext cx="47371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BDC1CB3-137D-594C-BE5C-4AE681AF636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11800" y="6565900"/>
            <a:ext cx="21082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20305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21981E-DF8E-184C-9905-7D1E18F51C24}"/>
              </a:ext>
            </a:extLst>
          </p:cNvPr>
          <p:cNvSpPr txBox="1"/>
          <p:nvPr/>
        </p:nvSpPr>
        <p:spPr>
          <a:xfrm>
            <a:off x="1322391" y="868694"/>
            <a:ext cx="649921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“It is well known, too, that in elderly people transitory confused states often follow operations under general anesthesia; but it is not so widely appreciated that minor dementias and even permanent catastrophic mental impairment may occasionally be the aftermath.”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8ACF2D9-3BEB-FE45-A2D4-FB6E3B917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0349" y="5432669"/>
            <a:ext cx="3543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dirty="0"/>
              <a:t>Bedford. Lancet 1955; 266: 259-264</a:t>
            </a:r>
          </a:p>
        </p:txBody>
      </p:sp>
    </p:spTree>
    <p:extLst>
      <p:ext uri="{BB962C8B-B14F-4D97-AF65-F5344CB8AC3E}">
        <p14:creationId xmlns:p14="http://schemas.microsoft.com/office/powerpoint/2010/main" val="419833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D642F-B867-3C44-A4B5-976DA90B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8187804" cy="1325563"/>
          </a:xfrm>
        </p:spPr>
        <p:txBody>
          <a:bodyPr/>
          <a:lstStyle/>
          <a:p>
            <a:r>
              <a:rPr lang="en-US" dirty="0"/>
              <a:t>Back to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8198B-4649-E243-819E-299460D26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07" y="2098580"/>
            <a:ext cx="5144353" cy="3073921"/>
          </a:xfrm>
        </p:spPr>
        <p:txBody>
          <a:bodyPr/>
          <a:lstStyle/>
          <a:p>
            <a:r>
              <a:rPr lang="en-US" dirty="0"/>
              <a:t>Patients are worried about it</a:t>
            </a:r>
          </a:p>
          <a:p>
            <a:r>
              <a:rPr lang="en-US" dirty="0"/>
              <a:t>Surgical population is aging</a:t>
            </a:r>
          </a:p>
          <a:p>
            <a:r>
              <a:rPr lang="en-US" dirty="0"/>
              <a:t>Associated with long term cognitive dysfunction, functional impairment and mortality after surgery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9A4A45E-62A1-A94E-B564-177722D37E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6" r="10186"/>
          <a:stretch/>
        </p:blipFill>
        <p:spPr bwMode="auto">
          <a:xfrm>
            <a:off x="5586477" y="2142310"/>
            <a:ext cx="2928873" cy="25733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A6F5A-A865-E04C-BE1A-32B29701EBB3}"/>
              </a:ext>
            </a:extLst>
          </p:cNvPr>
          <p:cNvSpPr txBox="1"/>
          <p:nvPr/>
        </p:nvSpPr>
        <p:spPr>
          <a:xfrm>
            <a:off x="2593075" y="6338986"/>
            <a:ext cx="3129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Peden</a:t>
            </a:r>
            <a:r>
              <a:rPr lang="en-US" sz="1400" dirty="0"/>
              <a:t> et al. BJA 2019;123(4):464-78</a:t>
            </a:r>
          </a:p>
        </p:txBody>
      </p:sp>
    </p:spTree>
    <p:extLst>
      <p:ext uri="{BB962C8B-B14F-4D97-AF65-F5344CB8AC3E}">
        <p14:creationId xmlns:p14="http://schemas.microsoft.com/office/powerpoint/2010/main" val="2143899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0D7E2-D0B2-5849-AF60-E694E59BEC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3392294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129E6D-E5DC-2F43-B983-FD72BEDB8F34}"/>
              </a:ext>
            </a:extLst>
          </p:cNvPr>
          <p:cNvSpPr/>
          <p:nvPr/>
        </p:nvSpPr>
        <p:spPr>
          <a:xfrm>
            <a:off x="2131361" y="2009727"/>
            <a:ext cx="6474294" cy="1568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D250AD-6A1F-FF4C-8CA4-40AB04293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Health: Definitions</a:t>
            </a:r>
          </a:p>
        </p:txBody>
      </p:sp>
      <p:sp>
        <p:nvSpPr>
          <p:cNvPr id="5" name="Striped Right Arrow 4">
            <a:extLst>
              <a:ext uri="{FF2B5EF4-FFF2-40B4-BE49-F238E27FC236}">
                <a16:creationId xmlns:a16="http://schemas.microsoft.com/office/drawing/2014/main" id="{71C00DE9-E2B5-C545-B6B5-5129FE12E8E7}"/>
              </a:ext>
            </a:extLst>
          </p:cNvPr>
          <p:cNvSpPr/>
          <p:nvPr/>
        </p:nvSpPr>
        <p:spPr>
          <a:xfrm rot="5400000">
            <a:off x="-896361" y="2963132"/>
            <a:ext cx="4377113" cy="1678329"/>
          </a:xfrm>
          <a:prstGeom prst="stripedRightArrow">
            <a:avLst/>
          </a:prstGeom>
          <a:gradFill flip="none" rotWithShape="1">
            <a:gsLst>
              <a:gs pos="0">
                <a:schemeClr val="accent6">
                  <a:lumMod val="10000"/>
                </a:schemeClr>
              </a:gs>
              <a:gs pos="40000">
                <a:schemeClr val="accent6">
                  <a:lumMod val="25000"/>
                </a:schemeClr>
              </a:gs>
              <a:gs pos="89000">
                <a:schemeClr val="accent6">
                  <a:lumMod val="43630"/>
                  <a:alpha val="64724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61C778-0B8B-1345-A7D0-3D6D493C55D7}"/>
              </a:ext>
            </a:extLst>
          </p:cNvPr>
          <p:cNvSpPr txBox="1"/>
          <p:nvPr/>
        </p:nvSpPr>
        <p:spPr>
          <a:xfrm>
            <a:off x="2131362" y="2016078"/>
            <a:ext cx="2181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Immediate (PACU)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DEF3E7-1CA0-0243-B255-9209C42FCC84}"/>
              </a:ext>
            </a:extLst>
          </p:cNvPr>
          <p:cNvSpPr txBox="1"/>
          <p:nvPr/>
        </p:nvSpPr>
        <p:spPr>
          <a:xfrm>
            <a:off x="4402368" y="2016078"/>
            <a:ext cx="3625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Emergence delirium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984EE5-028B-CE46-8DFE-E529E9D1629E}"/>
              </a:ext>
            </a:extLst>
          </p:cNvPr>
          <p:cNvSpPr txBox="1"/>
          <p:nvPr/>
        </p:nvSpPr>
        <p:spPr>
          <a:xfrm>
            <a:off x="2131361" y="1459855"/>
            <a:ext cx="3625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Surgery &amp; Anesthesia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E9191F-2E05-8343-8203-FF226D3ACF15}"/>
              </a:ext>
            </a:extLst>
          </p:cNvPr>
          <p:cNvSpPr txBox="1"/>
          <p:nvPr/>
        </p:nvSpPr>
        <p:spPr>
          <a:xfrm>
            <a:off x="284793" y="6337983"/>
            <a:ext cx="5632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Evered et al. BJA 2018;121:1005-21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03C70D-7FC8-3149-B827-1341AE3C43B2}"/>
              </a:ext>
            </a:extLst>
          </p:cNvPr>
          <p:cNvSpPr txBox="1"/>
          <p:nvPr/>
        </p:nvSpPr>
        <p:spPr>
          <a:xfrm>
            <a:off x="2131361" y="2526134"/>
            <a:ext cx="1678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Up to 30 days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6FAD7F-81E2-B34C-9984-289EE003C230}"/>
              </a:ext>
            </a:extLst>
          </p:cNvPr>
          <p:cNvSpPr txBox="1"/>
          <p:nvPr/>
        </p:nvSpPr>
        <p:spPr>
          <a:xfrm>
            <a:off x="4402367" y="2526134"/>
            <a:ext cx="38714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Postoperative delirium</a:t>
            </a:r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Delayed neurocognitive recovery</a:t>
            </a:r>
          </a:p>
          <a:p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Perioperative Stroke</a:t>
            </a:r>
          </a:p>
          <a:p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756046-ED58-AA42-B621-207BEA1CC9AF}"/>
              </a:ext>
            </a:extLst>
          </p:cNvPr>
          <p:cNvSpPr txBox="1"/>
          <p:nvPr/>
        </p:nvSpPr>
        <p:spPr>
          <a:xfrm>
            <a:off x="2131360" y="3626439"/>
            <a:ext cx="1939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30 days to 1 year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0F9361-9C39-8649-A72C-2F16A87D2418}"/>
              </a:ext>
            </a:extLst>
          </p:cNvPr>
          <p:cNvSpPr txBox="1"/>
          <p:nvPr/>
        </p:nvSpPr>
        <p:spPr>
          <a:xfrm>
            <a:off x="4402367" y="3626439"/>
            <a:ext cx="4203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Postoperative cognitive dysfunction</a:t>
            </a:r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Major/minor neurocognitive disorder (postoperative)</a:t>
            </a:r>
          </a:p>
          <a:p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FF00FC-2ECD-0B4C-AF2F-EF8CC6AFE0DA}"/>
              </a:ext>
            </a:extLst>
          </p:cNvPr>
          <p:cNvSpPr txBox="1"/>
          <p:nvPr/>
        </p:nvSpPr>
        <p:spPr>
          <a:xfrm>
            <a:off x="2131360" y="4726744"/>
            <a:ext cx="1939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After one year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8BD322-329D-144D-830C-73B9F8890244}"/>
              </a:ext>
            </a:extLst>
          </p:cNvPr>
          <p:cNvSpPr txBox="1"/>
          <p:nvPr/>
        </p:nvSpPr>
        <p:spPr>
          <a:xfrm>
            <a:off x="4402367" y="4726744"/>
            <a:ext cx="3871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Neurocognitive disorders (dementia)</a:t>
            </a:r>
          </a:p>
        </p:txBody>
      </p:sp>
    </p:spTree>
    <p:extLst>
      <p:ext uri="{BB962C8B-B14F-4D97-AF65-F5344CB8AC3E}">
        <p14:creationId xmlns:p14="http://schemas.microsoft.com/office/powerpoint/2010/main" val="517162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DF8428-A07D-D942-8C59-56592A150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78" y="331280"/>
            <a:ext cx="3624322" cy="35999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0D47EB-84AD-8646-9793-4B96A4A18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098" y="1257052"/>
            <a:ext cx="4820861" cy="174841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E7B75-3E5D-244B-8F7A-92F4AF3EC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45" y="3538644"/>
            <a:ext cx="7205309" cy="247933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4F094A-5599-AE4F-80BF-D72859DE500E}"/>
              </a:ext>
            </a:extLst>
          </p:cNvPr>
          <p:cNvSpPr txBox="1"/>
          <p:nvPr/>
        </p:nvSpPr>
        <p:spPr>
          <a:xfrm>
            <a:off x="2340730" y="6338986"/>
            <a:ext cx="3826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Daiello</a:t>
            </a:r>
            <a:r>
              <a:rPr lang="en-US" sz="1400" dirty="0"/>
              <a:t> et al. Anesthesiology 2019;131:477-91</a:t>
            </a:r>
          </a:p>
        </p:txBody>
      </p:sp>
    </p:spTree>
    <p:extLst>
      <p:ext uri="{BB962C8B-B14F-4D97-AF65-F5344CB8AC3E}">
        <p14:creationId xmlns:p14="http://schemas.microsoft.com/office/powerpoint/2010/main" val="3770158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3F7C357C-0BA8-2748-AC99-8AB22A805B62}"/>
              </a:ext>
            </a:extLst>
          </p:cNvPr>
          <p:cNvSpPr/>
          <p:nvPr/>
        </p:nvSpPr>
        <p:spPr>
          <a:xfrm>
            <a:off x="3954832" y="1884395"/>
            <a:ext cx="3525520" cy="3410688"/>
          </a:xfrm>
          <a:prstGeom prst="ellipse">
            <a:avLst/>
          </a:prstGeom>
          <a:solidFill>
            <a:schemeClr val="tx2">
              <a:lumMod val="60000"/>
              <a:lumOff val="40000"/>
              <a:alpha val="71779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Post-Operative Cognitive Dysfunction </a:t>
            </a:r>
          </a:p>
          <a:p>
            <a:pPr algn="ctr"/>
            <a:r>
              <a:rPr lang="en-US" sz="2400" dirty="0"/>
              <a:t>30-50%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28D710F-E100-294D-8197-C0659497EFED}"/>
              </a:ext>
            </a:extLst>
          </p:cNvPr>
          <p:cNvSpPr/>
          <p:nvPr/>
        </p:nvSpPr>
        <p:spPr>
          <a:xfrm>
            <a:off x="3243506" y="4137163"/>
            <a:ext cx="1619331" cy="1625842"/>
          </a:xfrm>
          <a:prstGeom prst="ellipse">
            <a:avLst/>
          </a:prstGeom>
          <a:solidFill>
            <a:schemeClr val="accent1">
              <a:alpha val="71779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Stroke</a:t>
            </a:r>
          </a:p>
          <a:p>
            <a:pPr algn="ctr"/>
            <a:r>
              <a:rPr lang="en-US" sz="2400" dirty="0"/>
              <a:t>0.1-2%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5D48BA9-EC3A-9C48-A9B5-46933B384E0D}"/>
              </a:ext>
            </a:extLst>
          </p:cNvPr>
          <p:cNvSpPr/>
          <p:nvPr/>
        </p:nvSpPr>
        <p:spPr>
          <a:xfrm>
            <a:off x="2321398" y="2502096"/>
            <a:ext cx="2202359" cy="2175285"/>
          </a:xfrm>
          <a:prstGeom prst="ellipse">
            <a:avLst/>
          </a:prstGeom>
          <a:solidFill>
            <a:schemeClr val="accent6">
              <a:lumMod val="25000"/>
              <a:alpha val="71779"/>
            </a:schemeClr>
          </a:solidFill>
          <a:ln>
            <a:solidFill>
              <a:schemeClr val="accent6">
                <a:lumMod val="25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Delirium</a:t>
            </a:r>
          </a:p>
          <a:p>
            <a:pPr algn="ctr"/>
            <a:r>
              <a:rPr lang="en-US" sz="2400" dirty="0"/>
              <a:t>24%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708794-2B3A-AC40-9B8A-5E4E275E5111}"/>
              </a:ext>
            </a:extLst>
          </p:cNvPr>
          <p:cNvSpPr txBox="1"/>
          <p:nvPr/>
        </p:nvSpPr>
        <p:spPr>
          <a:xfrm>
            <a:off x="1663648" y="461690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Covert Stroke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BB0113-A69E-994D-8AC8-8AA199E14BA5}"/>
              </a:ext>
            </a:extLst>
          </p:cNvPr>
          <p:cNvSpPr txBox="1"/>
          <p:nvPr/>
        </p:nvSpPr>
        <p:spPr>
          <a:xfrm>
            <a:off x="1071504" y="1605826"/>
            <a:ext cx="34034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Neuroinflammation</a:t>
            </a:r>
          </a:p>
          <a:p>
            <a:pPr algn="r"/>
            <a:r>
              <a:rPr lang="en-US" dirty="0"/>
              <a:t>Accelerated neurodegeneration</a:t>
            </a:r>
          </a:p>
          <a:p>
            <a:pPr algn="r"/>
            <a:r>
              <a:rPr lang="en-US" dirty="0"/>
              <a:t>Neurotoxicity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5CB112-7644-E24B-A944-A2E6EA7ACF7C}"/>
              </a:ext>
            </a:extLst>
          </p:cNvPr>
          <p:cNvSpPr txBox="1"/>
          <p:nvPr/>
        </p:nvSpPr>
        <p:spPr>
          <a:xfrm>
            <a:off x="4862837" y="5301474"/>
            <a:ext cx="2864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Recurrent stroke/ischemia</a:t>
            </a:r>
          </a:p>
          <a:p>
            <a:r>
              <a:rPr lang="en-US" dirty="0"/>
              <a:t>Covert Stroke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86E1ABC-79C4-0C40-A4B4-545F7D662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Perioperative Brain Health</a:t>
            </a:r>
          </a:p>
        </p:txBody>
      </p:sp>
    </p:spTree>
    <p:extLst>
      <p:ext uri="{BB962C8B-B14F-4D97-AF65-F5344CB8AC3E}">
        <p14:creationId xmlns:p14="http://schemas.microsoft.com/office/powerpoint/2010/main" val="2365155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69E75-8F18-8142-9A98-24CDED4D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Postoperative Delirium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C4B50-E82C-2040-AC9B-A62FEB63E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366" y="1690688"/>
            <a:ext cx="7886700" cy="4351338"/>
          </a:xfrm>
        </p:spPr>
        <p:txBody>
          <a:bodyPr/>
          <a:lstStyle/>
          <a:p>
            <a:r>
              <a:rPr lang="en-US" dirty="0"/>
              <a:t>Acute confusional state </a:t>
            </a:r>
          </a:p>
          <a:p>
            <a:r>
              <a:rPr lang="en-US" dirty="0"/>
              <a:t>Clinical syndrome</a:t>
            </a:r>
          </a:p>
          <a:p>
            <a:r>
              <a:rPr lang="en-US" dirty="0"/>
              <a:t>Multiple mechanisms</a:t>
            </a:r>
          </a:p>
          <a:p>
            <a:r>
              <a:rPr lang="en-US" dirty="0"/>
              <a:t>Differential diagnosis: </a:t>
            </a:r>
          </a:p>
          <a:p>
            <a:pPr lvl="1"/>
            <a:r>
              <a:rPr lang="en-US" dirty="0"/>
              <a:t>Dementia (baseline)</a:t>
            </a:r>
          </a:p>
          <a:p>
            <a:pPr lvl="1"/>
            <a:r>
              <a:rPr lang="en-US" dirty="0"/>
              <a:t>Stroke</a:t>
            </a:r>
          </a:p>
          <a:p>
            <a:pPr lvl="1"/>
            <a:r>
              <a:rPr lang="en-US" dirty="0"/>
              <a:t>Psychosis</a:t>
            </a:r>
          </a:p>
          <a:p>
            <a:pPr lvl="1"/>
            <a:r>
              <a:rPr lang="en-US" dirty="0"/>
              <a:t>Alcohol </a:t>
            </a:r>
            <a:r>
              <a:rPr lang="en-US" dirty="0" err="1"/>
              <a:t>withdrawl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AA26D5-1E98-5A46-9E4D-AB094FDE039C}"/>
              </a:ext>
            </a:extLst>
          </p:cNvPr>
          <p:cNvSpPr txBox="1"/>
          <p:nvPr/>
        </p:nvSpPr>
        <p:spPr>
          <a:xfrm>
            <a:off x="2560420" y="6291239"/>
            <a:ext cx="32576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Marcantonio NEJM 2017;277:I456-66</a:t>
            </a:r>
          </a:p>
        </p:txBody>
      </p:sp>
      <p:pic>
        <p:nvPicPr>
          <p:cNvPr id="13314" name="Picture 2" descr="Dexmedetomidine and delirium | VUMC Reporter | Vanderbilt University">
            <a:extLst>
              <a:ext uri="{FF2B5EF4-FFF2-40B4-BE49-F238E27FC236}">
                <a16:creationId xmlns:a16="http://schemas.microsoft.com/office/drawing/2014/main" id="{00BDA2DA-2C8A-C840-A48D-769699375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70075" y="1874388"/>
            <a:ext cx="3040559" cy="310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992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69E75-8F18-8142-9A98-24CDED4D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Delirium Subtypes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C4B50-E82C-2040-AC9B-A62FEB63E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5895" y="1442684"/>
            <a:ext cx="3555919" cy="75259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Hypoactive Delirium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AA26D5-1E98-5A46-9E4D-AB094FDE039C}"/>
              </a:ext>
            </a:extLst>
          </p:cNvPr>
          <p:cNvSpPr txBox="1"/>
          <p:nvPr/>
        </p:nvSpPr>
        <p:spPr>
          <a:xfrm>
            <a:off x="2134233" y="6231265"/>
            <a:ext cx="3885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Robinson et al. Arch </a:t>
            </a:r>
            <a:r>
              <a:rPr lang="en-US" sz="1400" dirty="0" err="1"/>
              <a:t>Srug</a:t>
            </a:r>
            <a:r>
              <a:rPr lang="en-US" sz="1400" dirty="0"/>
              <a:t> 2011;146:295-300; </a:t>
            </a:r>
          </a:p>
          <a:p>
            <a:pPr algn="r"/>
            <a:r>
              <a:rPr lang="en-US" sz="1400" dirty="0"/>
              <a:t>Albrecht et al. J Am </a:t>
            </a:r>
            <a:r>
              <a:rPr lang="en-US" sz="1400" dirty="0" err="1"/>
              <a:t>Geriatr</a:t>
            </a:r>
            <a:r>
              <a:rPr lang="en-US" sz="1400" dirty="0"/>
              <a:t> Soc 2015;63:970-6</a:t>
            </a:r>
          </a:p>
        </p:txBody>
      </p:sp>
      <p:pic>
        <p:nvPicPr>
          <p:cNvPr id="12290" name="Picture 2" descr="Elderly Hospital Patients Arrive Sick, Often Leave Disabled | Kaiser Health  News">
            <a:extLst>
              <a:ext uri="{FF2B5EF4-FFF2-40B4-BE49-F238E27FC236}">
                <a16:creationId xmlns:a16="http://schemas.microsoft.com/office/drawing/2014/main" id="{1C7FBC7C-439D-024B-A0A2-01CA425F3D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9" r="19426"/>
          <a:stretch/>
        </p:blipFill>
        <p:spPr bwMode="auto">
          <a:xfrm>
            <a:off x="1720368" y="2402032"/>
            <a:ext cx="2326967" cy="223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3CB056-6126-7C46-8A6C-B8FC64A78301}"/>
              </a:ext>
            </a:extLst>
          </p:cNvPr>
          <p:cNvSpPr txBox="1">
            <a:spLocks/>
          </p:cNvSpPr>
          <p:nvPr/>
        </p:nvSpPr>
        <p:spPr bwMode="auto">
          <a:xfrm>
            <a:off x="4754717" y="1442684"/>
            <a:ext cx="3555919" cy="752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b="1" dirty="0"/>
              <a:t>Hyperactive Delirium</a:t>
            </a:r>
          </a:p>
        </p:txBody>
      </p:sp>
      <p:pic>
        <p:nvPicPr>
          <p:cNvPr id="12292" name="Picture 4" descr="Hospital restraint Images, Stock Photos &amp; Vectors | Shutterstock">
            <a:extLst>
              <a:ext uri="{FF2B5EF4-FFF2-40B4-BE49-F238E27FC236}">
                <a16:creationId xmlns:a16="http://schemas.microsoft.com/office/drawing/2014/main" id="{0F57775E-A505-4B49-93C0-63C286B3F3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5" b="12179"/>
          <a:stretch/>
        </p:blipFill>
        <p:spPr bwMode="auto">
          <a:xfrm>
            <a:off x="5251356" y="2402031"/>
            <a:ext cx="2562638" cy="223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E45B9E-BC17-104F-B211-C688083B38D8}"/>
              </a:ext>
            </a:extLst>
          </p:cNvPr>
          <p:cNvSpPr txBox="1"/>
          <p:nvPr/>
        </p:nvSpPr>
        <p:spPr>
          <a:xfrm>
            <a:off x="2393975" y="1883947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56-68%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5000BB-4444-534B-B9DF-B3B9B0D77C60}"/>
              </a:ext>
            </a:extLst>
          </p:cNvPr>
          <p:cNvSpPr txBox="1"/>
          <p:nvPr/>
        </p:nvSpPr>
        <p:spPr>
          <a:xfrm>
            <a:off x="6106917" y="1883947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1-10%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F9FEBD-6CD2-2346-872A-F82C6F41764F}"/>
              </a:ext>
            </a:extLst>
          </p:cNvPr>
          <p:cNvSpPr txBox="1"/>
          <p:nvPr/>
        </p:nvSpPr>
        <p:spPr>
          <a:xfrm>
            <a:off x="4171936" y="5097062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21-31%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B364B9A-F1F4-754A-8B4C-ECD489B187A6}"/>
              </a:ext>
            </a:extLst>
          </p:cNvPr>
          <p:cNvSpPr txBox="1">
            <a:spLocks/>
          </p:cNvSpPr>
          <p:nvPr/>
        </p:nvSpPr>
        <p:spPr bwMode="auto">
          <a:xfrm>
            <a:off x="4110675" y="4632764"/>
            <a:ext cx="1288083" cy="752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b="1" dirty="0"/>
              <a:t>Mixed</a:t>
            </a:r>
          </a:p>
        </p:txBody>
      </p:sp>
    </p:spTree>
    <p:extLst>
      <p:ext uri="{BB962C8B-B14F-4D97-AF65-F5344CB8AC3E}">
        <p14:creationId xmlns:p14="http://schemas.microsoft.com/office/powerpoint/2010/main" val="2899072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69E75-8F18-8142-9A98-24CDED4D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Emergence Delirium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C4B50-E82C-2040-AC9B-A62FEB63E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Acute confusional state </a:t>
            </a:r>
            <a:r>
              <a:rPr lang="en-US" i="1" dirty="0"/>
              <a:t>during recovery from anesthesia</a:t>
            </a:r>
          </a:p>
          <a:p>
            <a:r>
              <a:rPr lang="en-US" dirty="0"/>
              <a:t>Predictor of subsequent postoperative delirium</a:t>
            </a:r>
          </a:p>
          <a:p>
            <a:r>
              <a:rPr lang="en-US" dirty="0"/>
              <a:t>Risk Factors: male, smoking, urinary catheter, postoperative pain (possibly age, inhalational anesthesia, benzo use)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4BF965-1997-094E-B208-709307948D91}"/>
              </a:ext>
            </a:extLst>
          </p:cNvPr>
          <p:cNvSpPr txBox="1"/>
          <p:nvPr/>
        </p:nvSpPr>
        <p:spPr>
          <a:xfrm>
            <a:off x="1883391" y="6185098"/>
            <a:ext cx="5785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Wei et al. Acta </a:t>
            </a:r>
            <a:r>
              <a:rPr lang="en-CA" sz="1400" dirty="0" err="1"/>
              <a:t>Anaesthes</a:t>
            </a:r>
            <a:r>
              <a:rPr lang="en-CA" sz="1400" dirty="0"/>
              <a:t> </a:t>
            </a:r>
            <a:r>
              <a:rPr lang="en-CA" sz="1400" dirty="0" err="1"/>
              <a:t>Scand</a:t>
            </a:r>
            <a:r>
              <a:rPr lang="en-CA" sz="1400" dirty="0"/>
              <a:t> 2021;65(6):719-729</a:t>
            </a:r>
          </a:p>
        </p:txBody>
      </p:sp>
    </p:spTree>
    <p:extLst>
      <p:ext uri="{BB962C8B-B14F-4D97-AF65-F5344CB8AC3E}">
        <p14:creationId xmlns:p14="http://schemas.microsoft.com/office/powerpoint/2010/main" val="1521393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0D7E2-D0B2-5849-AF60-E694E59BEC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Delirium Incidence &amp; Screening</a:t>
            </a:r>
          </a:p>
        </p:txBody>
      </p:sp>
    </p:spTree>
    <p:extLst>
      <p:ext uri="{BB962C8B-B14F-4D97-AF65-F5344CB8AC3E}">
        <p14:creationId xmlns:p14="http://schemas.microsoft.com/office/powerpoint/2010/main" val="1049763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CA4AD-3C36-B94A-9C1E-E04F071AA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Incidence After Surgery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7A040-1C3B-4242-9E79-48FF90231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582602"/>
          </a:xfrm>
        </p:spPr>
        <p:txBody>
          <a:bodyPr/>
          <a:lstStyle/>
          <a:p>
            <a:r>
              <a:rPr lang="en-US" sz="3600" dirty="0"/>
              <a:t>Major Surgery 15 to 25%</a:t>
            </a:r>
          </a:p>
          <a:p>
            <a:r>
              <a:rPr lang="en-US" sz="3600" dirty="0"/>
              <a:t>Hip Fracture ~50%</a:t>
            </a:r>
          </a:p>
          <a:p>
            <a:r>
              <a:rPr lang="en-US" sz="3600" dirty="0"/>
              <a:t>Cardiac Surgery ~50%</a:t>
            </a:r>
          </a:p>
          <a:p>
            <a:r>
              <a:rPr lang="en-US" sz="3600" dirty="0"/>
              <a:t>Ventilated ICU Patients ~70-80%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F41C79-39B0-D949-94D4-448D4B05B0C1}"/>
              </a:ext>
            </a:extLst>
          </p:cNvPr>
          <p:cNvSpPr txBox="1"/>
          <p:nvPr/>
        </p:nvSpPr>
        <p:spPr>
          <a:xfrm>
            <a:off x="2560420" y="6291239"/>
            <a:ext cx="32576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Marcantonio NEJM 2017;277:I456-66</a:t>
            </a:r>
          </a:p>
        </p:txBody>
      </p:sp>
    </p:spTree>
    <p:extLst>
      <p:ext uri="{BB962C8B-B14F-4D97-AF65-F5344CB8AC3E}">
        <p14:creationId xmlns:p14="http://schemas.microsoft.com/office/powerpoint/2010/main" val="2664163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69E75-8F18-8142-9A98-24CDED4D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Factors: Baseline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C4B50-E82C-2040-AC9B-A62FEB63E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498" y="1528897"/>
            <a:ext cx="7886700" cy="4351338"/>
          </a:xfrm>
        </p:spPr>
        <p:txBody>
          <a:bodyPr/>
          <a:lstStyle/>
          <a:p>
            <a:r>
              <a:rPr lang="en-US" dirty="0"/>
              <a:t>Age &gt;65 years</a:t>
            </a:r>
          </a:p>
          <a:p>
            <a:r>
              <a:rPr lang="en-US" dirty="0"/>
              <a:t>Chronic cognitive decline, stroke or dementia</a:t>
            </a:r>
          </a:p>
          <a:p>
            <a:r>
              <a:rPr lang="en-US" dirty="0"/>
              <a:t>History of delirium</a:t>
            </a:r>
          </a:p>
          <a:p>
            <a:r>
              <a:rPr lang="en-US" dirty="0"/>
              <a:t>Poor vision or hearing</a:t>
            </a:r>
          </a:p>
          <a:p>
            <a:r>
              <a:rPr lang="en-US" dirty="0"/>
              <a:t>Severe illness</a:t>
            </a:r>
          </a:p>
          <a:p>
            <a:r>
              <a:rPr lang="en-US" dirty="0"/>
              <a:t>Presence of infection</a:t>
            </a:r>
          </a:p>
          <a:p>
            <a:r>
              <a:rPr lang="en-US" dirty="0"/>
              <a:t>Frailty/functional decline</a:t>
            </a:r>
          </a:p>
          <a:p>
            <a:r>
              <a:rPr lang="en-US" dirty="0"/>
              <a:t>Lack of caregiver support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D5E1B6-4597-BA4D-9123-E34D60297ECB}"/>
              </a:ext>
            </a:extLst>
          </p:cNvPr>
          <p:cNvSpPr txBox="1"/>
          <p:nvPr/>
        </p:nvSpPr>
        <p:spPr>
          <a:xfrm>
            <a:off x="1804087" y="6231265"/>
            <a:ext cx="430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Mahanna</a:t>
            </a:r>
            <a:r>
              <a:rPr lang="en-US" sz="1400" dirty="0"/>
              <a:t>-Gabrielle et al. BJA 2019; 123(4): 464-78</a:t>
            </a:r>
          </a:p>
          <a:p>
            <a:pPr algn="ctr"/>
            <a:r>
              <a:rPr lang="en-US" sz="1400" dirty="0"/>
              <a:t>Watt et al. J Gen Int Med 2017;33:500-9 </a:t>
            </a:r>
          </a:p>
        </p:txBody>
      </p:sp>
    </p:spTree>
    <p:extLst>
      <p:ext uri="{BB962C8B-B14F-4D97-AF65-F5344CB8AC3E}">
        <p14:creationId xmlns:p14="http://schemas.microsoft.com/office/powerpoint/2010/main" val="324459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69E75-8F18-8142-9A98-24CDED4D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Factors: Precipitating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C4B50-E82C-2040-AC9B-A62FEB63E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5400" b="1" dirty="0">
                <a:solidFill>
                  <a:schemeClr val="accent6">
                    <a:lumMod val="25000"/>
                  </a:schemeClr>
                </a:solidFill>
              </a:rPr>
              <a:t>D</a:t>
            </a:r>
            <a:r>
              <a:rPr lang="en-US" sz="3300" b="1" dirty="0">
                <a:solidFill>
                  <a:schemeClr val="accent6">
                    <a:lumMod val="25000"/>
                  </a:schemeClr>
                </a:solidFill>
              </a:rPr>
              <a:t>RUGS:</a:t>
            </a:r>
            <a:r>
              <a:rPr lang="en-US" sz="3300" dirty="0"/>
              <a:t> New or with drawl</a:t>
            </a:r>
          </a:p>
          <a:p>
            <a:pPr marL="0" indent="0">
              <a:buNone/>
            </a:pPr>
            <a:r>
              <a:rPr lang="en-US" sz="5400" b="1" dirty="0">
                <a:solidFill>
                  <a:schemeClr val="accent6">
                    <a:lumMod val="25000"/>
                  </a:schemeClr>
                </a:solidFill>
              </a:rPr>
              <a:t>I</a:t>
            </a:r>
            <a:r>
              <a:rPr lang="en-US" sz="3300" b="1" dirty="0">
                <a:solidFill>
                  <a:schemeClr val="accent6">
                    <a:lumMod val="25000"/>
                  </a:schemeClr>
                </a:solidFill>
              </a:rPr>
              <a:t>NFECTION:</a:t>
            </a:r>
            <a:r>
              <a:rPr lang="en-US" sz="3300" dirty="0"/>
              <a:t> UTI, SSI, pneumonia Sepsis</a:t>
            </a:r>
          </a:p>
          <a:p>
            <a:pPr marL="0" indent="0">
              <a:buNone/>
            </a:pPr>
            <a:r>
              <a:rPr lang="en-US" sz="5400" b="1" dirty="0">
                <a:solidFill>
                  <a:schemeClr val="accent6">
                    <a:lumMod val="25000"/>
                  </a:schemeClr>
                </a:solidFill>
              </a:rPr>
              <a:t>M</a:t>
            </a:r>
            <a:r>
              <a:rPr lang="en-US" sz="3300" b="1" dirty="0">
                <a:solidFill>
                  <a:schemeClr val="accent6">
                    <a:lumMod val="25000"/>
                  </a:schemeClr>
                </a:solidFill>
              </a:rPr>
              <a:t>ETABOLIC:</a:t>
            </a:r>
            <a:r>
              <a:rPr lang="en-US" sz="3300" dirty="0"/>
              <a:t> Hypoxia, hypercarbia, acidosis, electrolyte disturbance</a:t>
            </a:r>
          </a:p>
          <a:p>
            <a:pPr marL="0" indent="0">
              <a:buNone/>
            </a:pPr>
            <a:r>
              <a:rPr lang="en-US" sz="5400" b="1" dirty="0">
                <a:solidFill>
                  <a:schemeClr val="accent6">
                    <a:lumMod val="25000"/>
                  </a:schemeClr>
                </a:solidFill>
              </a:rPr>
              <a:t>S</a:t>
            </a:r>
            <a:r>
              <a:rPr lang="en-US" sz="3300" b="1" dirty="0">
                <a:solidFill>
                  <a:schemeClr val="accent6">
                    <a:lumMod val="25000"/>
                  </a:schemeClr>
                </a:solidFill>
              </a:rPr>
              <a:t>TRUCTURAL</a:t>
            </a:r>
            <a:r>
              <a:rPr lang="en-US" sz="3300" dirty="0"/>
              <a:t>: Intracranial process</a:t>
            </a:r>
          </a:p>
        </p:txBody>
      </p:sp>
    </p:spTree>
    <p:extLst>
      <p:ext uri="{BB962C8B-B14F-4D97-AF65-F5344CB8AC3E}">
        <p14:creationId xmlns:p14="http://schemas.microsoft.com/office/powerpoint/2010/main" val="3527217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69E75-8F18-8142-9A98-24CDED4D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Factors: Precipitating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C4B50-E82C-2040-AC9B-A62FEB63E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Benzodiazepines</a:t>
            </a:r>
          </a:p>
          <a:p>
            <a:r>
              <a:rPr lang="en-US" sz="3200" dirty="0"/>
              <a:t>Opioids (especially meperidine)</a:t>
            </a:r>
          </a:p>
          <a:p>
            <a:r>
              <a:rPr lang="en-US" sz="3200" dirty="0"/>
              <a:t>Non-benzo sleep aids (e.g. zopiclone)</a:t>
            </a:r>
          </a:p>
          <a:p>
            <a:r>
              <a:rPr lang="en-US" sz="3200" dirty="0"/>
              <a:t>Antihistamines</a:t>
            </a:r>
          </a:p>
          <a:p>
            <a:r>
              <a:rPr lang="en-US" sz="3200" dirty="0"/>
              <a:t>Alcohol</a:t>
            </a:r>
          </a:p>
          <a:p>
            <a:r>
              <a:rPr lang="en-US" sz="3200" dirty="0"/>
              <a:t>Anticholinergics (e.g. glycopyrrolate)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D5E1B6-4597-BA4D-9123-E34D60297ECB}"/>
              </a:ext>
            </a:extLst>
          </p:cNvPr>
          <p:cNvSpPr txBox="1"/>
          <p:nvPr/>
        </p:nvSpPr>
        <p:spPr>
          <a:xfrm>
            <a:off x="481702" y="6311900"/>
            <a:ext cx="5632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/>
              <a:t>Mahanna</a:t>
            </a:r>
            <a:r>
              <a:rPr lang="en-US" sz="1400" dirty="0"/>
              <a:t>-Gabrielle et al. BJA 2019;123:464-78 </a:t>
            </a:r>
          </a:p>
        </p:txBody>
      </p:sp>
    </p:spTree>
    <p:extLst>
      <p:ext uri="{BB962C8B-B14F-4D97-AF65-F5344CB8AC3E}">
        <p14:creationId xmlns:p14="http://schemas.microsoft.com/office/powerpoint/2010/main" val="1966461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2990-4824-A143-8E80-71CB43A3D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15250"/>
            <a:ext cx="7886700" cy="1325563"/>
          </a:xfrm>
        </p:spPr>
        <p:txBody>
          <a:bodyPr/>
          <a:lstStyle/>
          <a:p>
            <a:r>
              <a:rPr lang="en-US" sz="4800" dirty="0"/>
              <a:t>Should we screen for delirium?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F5DA2C0-08CD-0B4B-B352-89CACBE05F74}"/>
              </a:ext>
            </a:extLst>
          </p:cNvPr>
          <p:cNvSpPr/>
          <p:nvPr/>
        </p:nvSpPr>
        <p:spPr>
          <a:xfrm>
            <a:off x="1141271" y="3212708"/>
            <a:ext cx="663779" cy="65017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3%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0405757-9B9A-3547-8C59-64AF79218B61}"/>
              </a:ext>
            </a:extLst>
          </p:cNvPr>
          <p:cNvSpPr/>
          <p:nvPr/>
        </p:nvSpPr>
        <p:spPr>
          <a:xfrm>
            <a:off x="3229099" y="2687225"/>
            <a:ext cx="1165761" cy="1175657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8-9%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547CD30-D71B-5747-A039-C60973CEDE2A}"/>
              </a:ext>
            </a:extLst>
          </p:cNvPr>
          <p:cNvSpPr/>
          <p:nvPr/>
        </p:nvSpPr>
        <p:spPr>
          <a:xfrm>
            <a:off x="5710792" y="1370055"/>
            <a:ext cx="2495800" cy="2483921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53%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8C7F80-EE14-0440-8304-8BD2B76F74FC}"/>
              </a:ext>
            </a:extLst>
          </p:cNvPr>
          <p:cNvSpPr txBox="1"/>
          <p:nvPr/>
        </p:nvSpPr>
        <p:spPr>
          <a:xfrm>
            <a:off x="503562" y="4158101"/>
            <a:ext cx="1939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Chart Audit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A0068D-1A3C-1440-B694-A3BCC8212366}"/>
              </a:ext>
            </a:extLst>
          </p:cNvPr>
          <p:cNvSpPr txBox="1"/>
          <p:nvPr/>
        </p:nvSpPr>
        <p:spPr>
          <a:xfrm>
            <a:off x="2491769" y="4153164"/>
            <a:ext cx="26404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Routine clinical care</a:t>
            </a:r>
          </a:p>
          <a:p>
            <a:pPr algn="ctr"/>
            <a:r>
              <a:rPr lang="en-US" sz="2400" dirty="0"/>
              <a:t>Interview with nurse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CF9A31-E99B-7541-8B82-7D120BC161C0}"/>
              </a:ext>
            </a:extLst>
          </p:cNvPr>
          <p:cNvSpPr txBox="1"/>
          <p:nvPr/>
        </p:nvSpPr>
        <p:spPr>
          <a:xfrm>
            <a:off x="5457714" y="4153164"/>
            <a:ext cx="30019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Daily mental status test</a:t>
            </a:r>
          </a:p>
          <a:p>
            <a:pPr algn="ctr"/>
            <a:r>
              <a:rPr lang="en-US" sz="2400" dirty="0"/>
              <a:t>Validated diagnostic algorithm</a:t>
            </a:r>
          </a:p>
        </p:txBody>
      </p:sp>
    </p:spTree>
    <p:extLst>
      <p:ext uri="{BB962C8B-B14F-4D97-AF65-F5344CB8AC3E}">
        <p14:creationId xmlns:p14="http://schemas.microsoft.com/office/powerpoint/2010/main" val="3704670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FEEAB-4707-CB4E-8657-6D8FB6F6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60" y="756001"/>
            <a:ext cx="8170966" cy="713431"/>
          </a:xfrm>
        </p:spPr>
        <p:txBody>
          <a:bodyPr/>
          <a:lstStyle/>
          <a:p>
            <a:pPr algn="ctr"/>
            <a:r>
              <a:rPr lang="en-US" sz="3200" dirty="0"/>
              <a:t>Confusion Assessment Method (CAM)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753D0D-1AD6-0E43-9E88-01FDDCFF5896}"/>
              </a:ext>
            </a:extLst>
          </p:cNvPr>
          <p:cNvSpPr/>
          <p:nvPr/>
        </p:nvSpPr>
        <p:spPr>
          <a:xfrm>
            <a:off x="515409" y="4824926"/>
            <a:ext cx="8123254" cy="95410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CA" sz="2800" b="1" dirty="0">
                <a:solidFill>
                  <a:schemeClr val="bg1"/>
                </a:solidFill>
                <a:latin typeface="Helvetica" pitchFamily="2" charset="0"/>
              </a:rPr>
              <a:t>The diagnosis of delirium by CAM requires the presence of features 1 and 2 and either 3 or 4</a:t>
            </a:r>
            <a:endParaRPr lang="en-CA" sz="2800" b="1" dirty="0">
              <a:solidFill>
                <a:schemeClr val="bg1"/>
              </a:solidFill>
              <a:effectLst/>
              <a:latin typeface="Helvetic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A3BBC3-A919-D44B-87ED-9F5CC1FD4D0C}"/>
              </a:ext>
            </a:extLst>
          </p:cNvPr>
          <p:cNvSpPr txBox="1"/>
          <p:nvPr/>
        </p:nvSpPr>
        <p:spPr>
          <a:xfrm>
            <a:off x="629534" y="6182662"/>
            <a:ext cx="56323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Adopted from: Inouye et al. Ann Int Med 1990;113(12):941-48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6C2F32-A509-B144-A3DD-611BB1627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279" y="1464112"/>
            <a:ext cx="3379727" cy="53264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A161C9-DAE2-0943-9E83-07CE9907379B}"/>
              </a:ext>
            </a:extLst>
          </p:cNvPr>
          <p:cNvSpPr txBox="1">
            <a:spLocks/>
          </p:cNvSpPr>
          <p:nvPr/>
        </p:nvSpPr>
        <p:spPr>
          <a:xfrm>
            <a:off x="1257300" y="225205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en-US" sz="3200" dirty="0"/>
              <a:t>Acute onset and fluctuating course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/>
              <a:t>Inattention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/>
              <a:t>Disorganized thinking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/>
              <a:t>Altered level of consciousness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38605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FEEAB-4707-CB4E-8657-6D8FB6F6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98" y="206661"/>
            <a:ext cx="8170966" cy="1325563"/>
          </a:xfrm>
        </p:spPr>
        <p:txBody>
          <a:bodyPr/>
          <a:lstStyle/>
          <a:p>
            <a:r>
              <a:rPr lang="en-US" sz="4800" dirty="0"/>
              <a:t>3D-CAM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C956046-592D-2041-AD6B-6D0467593D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911373"/>
              </p:ext>
            </p:extLst>
          </p:nvPr>
        </p:nvGraphicFramePr>
        <p:xfrm>
          <a:off x="344198" y="1339945"/>
          <a:ext cx="8455604" cy="3632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20108">
                  <a:extLst>
                    <a:ext uri="{9D8B030D-6E8A-4147-A177-3AD203B41FA5}">
                      <a16:colId xmlns:a16="http://schemas.microsoft.com/office/drawing/2014/main" val="1759576481"/>
                    </a:ext>
                  </a:extLst>
                </a:gridCol>
                <a:gridCol w="2007694">
                  <a:extLst>
                    <a:ext uri="{9D8B030D-6E8A-4147-A177-3AD203B41FA5}">
                      <a16:colId xmlns:a16="http://schemas.microsoft.com/office/drawing/2014/main" val="390310496"/>
                    </a:ext>
                  </a:extLst>
                </a:gridCol>
                <a:gridCol w="2113901">
                  <a:extLst>
                    <a:ext uri="{9D8B030D-6E8A-4147-A177-3AD203B41FA5}">
                      <a16:colId xmlns:a16="http://schemas.microsoft.com/office/drawing/2014/main" val="2092292619"/>
                    </a:ext>
                  </a:extLst>
                </a:gridCol>
                <a:gridCol w="2113901">
                  <a:extLst>
                    <a:ext uri="{9D8B030D-6E8A-4147-A177-3AD203B41FA5}">
                      <a16:colId xmlns:a16="http://schemas.microsoft.com/office/drawing/2014/main" val="4084390580"/>
                    </a:ext>
                  </a:extLst>
                </a:gridCol>
              </a:tblGrid>
              <a:tr h="13462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Feature 1: Change in Mental Status w/Fluctuating 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Feature 2: Inattention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Feature 3: Disorganized Thinking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Feature 4: Altered level of consciousness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23263"/>
                  </a:ext>
                </a:extLst>
              </a:tr>
              <a:tr h="1683432">
                <a:tc>
                  <a:txBody>
                    <a:bodyPr/>
                    <a:lstStyle/>
                    <a:p>
                      <a:r>
                        <a:rPr lang="en-US" dirty="0"/>
                        <a:t>Patient interview for confusion, disorientation, hallucinations</a:t>
                      </a:r>
                    </a:p>
                    <a:p>
                      <a:r>
                        <a:rPr lang="en-US" dirty="0"/>
                        <a:t>Observation of fluctuations in consciousness, attention or speech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Digit span tests</a:t>
                      </a:r>
                    </a:p>
                    <a:p>
                      <a:r>
                        <a:rPr lang="en-US" dirty="0"/>
                        <a:t>Days of week backward</a:t>
                      </a:r>
                    </a:p>
                    <a:p>
                      <a:r>
                        <a:rPr lang="en-US" dirty="0"/>
                        <a:t>Months backward</a:t>
                      </a:r>
                    </a:p>
                    <a:p>
                      <a:r>
                        <a:rPr lang="en-US" dirty="0"/>
                        <a:t>Distractable?</a:t>
                      </a:r>
                      <a:br>
                        <a:rPr lang="en-US" dirty="0"/>
                      </a:br>
                      <a:r>
                        <a:rPr lang="en-US" dirty="0"/>
                        <a:t>Unable to keep track of interview?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Patient states year, day of week, type of place (hospital)</a:t>
                      </a:r>
                    </a:p>
                    <a:p>
                      <a:r>
                        <a:rPr lang="en-US" dirty="0"/>
                        <a:t>Assess flow of ideas, rambling, tangential, limited/sparse speech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Was patient sleepy?</a:t>
                      </a:r>
                    </a:p>
                    <a:p>
                      <a:r>
                        <a:rPr lang="en-US" dirty="0"/>
                        <a:t>Stuporous or comatose?</a:t>
                      </a:r>
                    </a:p>
                    <a:p>
                      <a:r>
                        <a:rPr lang="en-US" dirty="0"/>
                        <a:t>Hypervigilant?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25776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0A6B840E-2D6A-F34E-ACF2-CADA05155437}"/>
              </a:ext>
            </a:extLst>
          </p:cNvPr>
          <p:cNvSpPr/>
          <p:nvPr/>
        </p:nvSpPr>
        <p:spPr>
          <a:xfrm>
            <a:off x="344198" y="5041001"/>
            <a:ext cx="8455604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CA" sz="2400" b="1" dirty="0">
                <a:solidFill>
                  <a:schemeClr val="bg1"/>
                </a:solidFill>
                <a:latin typeface="Helvetica" pitchFamily="2" charset="0"/>
              </a:rPr>
              <a:t>The diagnosis of delirium by CAM requires the presence of features 1 and 2 and either 3 or 4</a:t>
            </a:r>
            <a:endParaRPr lang="en-CA" sz="2400" b="1" dirty="0">
              <a:solidFill>
                <a:schemeClr val="bg1"/>
              </a:solidFill>
              <a:effectLst/>
              <a:latin typeface="Helvetic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764F5C-DD26-D84A-8D4E-778BF2437C3E}"/>
              </a:ext>
            </a:extLst>
          </p:cNvPr>
          <p:cNvSpPr txBox="1"/>
          <p:nvPr/>
        </p:nvSpPr>
        <p:spPr>
          <a:xfrm>
            <a:off x="2129051" y="6342500"/>
            <a:ext cx="40057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Marcantonio et al. Ann Intern Med. 2014;161(8):554-561</a:t>
            </a:r>
          </a:p>
        </p:txBody>
      </p:sp>
    </p:spTree>
    <p:extLst>
      <p:ext uri="{BB962C8B-B14F-4D97-AF65-F5344CB8AC3E}">
        <p14:creationId xmlns:p14="http://schemas.microsoft.com/office/powerpoint/2010/main" val="1071910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FEEAB-4707-CB4E-8657-6D8FB6F6E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Other CAM Versions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07DB5-06BF-1947-AE00-7B67BC57B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34113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25000"/>
                  </a:schemeClr>
                </a:solidFill>
              </a:rPr>
              <a:t>CAM-ICU:</a:t>
            </a:r>
            <a:r>
              <a:rPr lang="en-US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US" dirty="0"/>
              <a:t>Patient who are unable to speak, i.e. intubated or tracheostomy</a:t>
            </a:r>
          </a:p>
          <a:p>
            <a:pPr lvl="1"/>
            <a:r>
              <a:rPr lang="en-US" dirty="0"/>
              <a:t>ICU setting: Sensitivity 53% Specificity 100%</a:t>
            </a:r>
          </a:p>
          <a:p>
            <a:pPr lvl="1"/>
            <a:r>
              <a:rPr lang="en-US" dirty="0"/>
              <a:t>PACU setting: Sensitivity 32% Specificity 93%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25000"/>
                  </a:schemeClr>
                </a:solidFill>
              </a:rPr>
              <a:t>FAM-CAM:</a:t>
            </a:r>
            <a:r>
              <a:rPr lang="en-US" b="1" dirty="0"/>
              <a:t> </a:t>
            </a:r>
            <a:r>
              <a:rPr lang="en-US" dirty="0"/>
              <a:t>Family assessment of delirium</a:t>
            </a:r>
          </a:p>
          <a:p>
            <a:pPr lvl="1"/>
            <a:r>
              <a:rPr lang="en-US" dirty="0"/>
              <a:t>Family training: Sensitivity 88% Specificity 98%</a:t>
            </a:r>
          </a:p>
          <a:p>
            <a:pPr lvl="1"/>
            <a:r>
              <a:rPr lang="en-US" dirty="0"/>
              <a:t>No training (ER): Sensitivity 57% Specificity 83%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F346FB-D3B1-3845-9EC5-443F2B0B75CA}"/>
              </a:ext>
            </a:extLst>
          </p:cNvPr>
          <p:cNvSpPr txBox="1"/>
          <p:nvPr/>
        </p:nvSpPr>
        <p:spPr>
          <a:xfrm>
            <a:off x="392906" y="5400676"/>
            <a:ext cx="8358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Ely et al. JAMA 2001;286:2703-10; Neufeld et al. BJA 2013;111:612-18; </a:t>
            </a:r>
          </a:p>
          <a:p>
            <a:pPr algn="ctr"/>
            <a:r>
              <a:rPr lang="en-US" sz="1600" dirty="0" err="1"/>
              <a:t>Steis</a:t>
            </a:r>
            <a:r>
              <a:rPr lang="en-US" sz="1600" dirty="0"/>
              <a:t> et al. J Am Ger Soc 2012;60:2121-6; </a:t>
            </a:r>
            <a:r>
              <a:rPr lang="en-US" sz="1600" dirty="0" err="1"/>
              <a:t>Mailhot</a:t>
            </a:r>
            <a:r>
              <a:rPr lang="en-US" sz="1600" dirty="0"/>
              <a:t> et al. J Am Ger Soc 2020;00:983-90</a:t>
            </a:r>
          </a:p>
        </p:txBody>
      </p:sp>
    </p:spTree>
    <p:extLst>
      <p:ext uri="{BB962C8B-B14F-4D97-AF65-F5344CB8AC3E}">
        <p14:creationId xmlns:p14="http://schemas.microsoft.com/office/powerpoint/2010/main" val="3848155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D8EF5-42B7-3A4B-85F2-65C760B4F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565" y="805161"/>
            <a:ext cx="7886700" cy="1325563"/>
          </a:xfrm>
        </p:spPr>
        <p:txBody>
          <a:bodyPr/>
          <a:lstStyle/>
          <a:p>
            <a:r>
              <a:rPr lang="en-US" sz="6000" dirty="0"/>
              <a:t>4AT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7E9773-6860-3042-B978-A52C7103D8BD}"/>
              </a:ext>
            </a:extLst>
          </p:cNvPr>
          <p:cNvSpPr/>
          <p:nvPr/>
        </p:nvSpPr>
        <p:spPr>
          <a:xfrm>
            <a:off x="3155578" y="6308209"/>
            <a:ext cx="1877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www.the4at.com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A1E3C36-B3C6-6948-8F18-6C9D80D2EC7F}"/>
              </a:ext>
            </a:extLst>
          </p:cNvPr>
          <p:cNvSpPr txBox="1">
            <a:spLocks/>
          </p:cNvSpPr>
          <p:nvPr/>
        </p:nvSpPr>
        <p:spPr bwMode="auto">
          <a:xfrm>
            <a:off x="732734" y="2243447"/>
            <a:ext cx="7678531" cy="3571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85000"/>
                    <a:lumOff val="1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5400" b="1" dirty="0">
                <a:solidFill>
                  <a:schemeClr val="accent6">
                    <a:lumMod val="25000"/>
                  </a:schemeClr>
                </a:solidFill>
              </a:rPr>
              <a:t>A</a:t>
            </a:r>
            <a:r>
              <a:rPr lang="en-US" sz="3300" b="1" dirty="0">
                <a:solidFill>
                  <a:schemeClr val="accent6">
                    <a:lumMod val="25000"/>
                  </a:schemeClr>
                </a:solidFill>
              </a:rPr>
              <a:t>LERTNESS</a:t>
            </a:r>
            <a:endParaRPr lang="en-US" sz="3300" dirty="0"/>
          </a:p>
          <a:p>
            <a:pPr marL="0" indent="0">
              <a:buFont typeface="Arial" charset="0"/>
              <a:buNone/>
            </a:pPr>
            <a:r>
              <a:rPr lang="en-US" sz="5400" b="1" dirty="0">
                <a:solidFill>
                  <a:schemeClr val="accent6">
                    <a:lumMod val="25000"/>
                  </a:schemeClr>
                </a:solidFill>
              </a:rPr>
              <a:t>A</a:t>
            </a:r>
            <a:r>
              <a:rPr lang="en-US" sz="3300" b="1" dirty="0">
                <a:solidFill>
                  <a:schemeClr val="accent6">
                    <a:lumMod val="25000"/>
                  </a:schemeClr>
                </a:solidFill>
              </a:rPr>
              <a:t>MT4: </a:t>
            </a:r>
            <a:r>
              <a:rPr lang="en-US" b="1" dirty="0">
                <a:solidFill>
                  <a:schemeClr val="accent6">
                    <a:lumMod val="25000"/>
                  </a:schemeClr>
                </a:solidFill>
              </a:rPr>
              <a:t>AGE, DOB,  PLACE, YEAR</a:t>
            </a:r>
            <a:endParaRPr lang="en-US" sz="3300" dirty="0"/>
          </a:p>
          <a:p>
            <a:pPr marL="0" indent="0">
              <a:buFont typeface="Arial" charset="0"/>
              <a:buNone/>
            </a:pPr>
            <a:r>
              <a:rPr lang="en-US" sz="5400" b="1" dirty="0">
                <a:solidFill>
                  <a:schemeClr val="accent6">
                    <a:lumMod val="25000"/>
                  </a:schemeClr>
                </a:solidFill>
              </a:rPr>
              <a:t>A</a:t>
            </a:r>
            <a:r>
              <a:rPr lang="en-US" sz="3300" b="1" dirty="0">
                <a:solidFill>
                  <a:schemeClr val="accent6">
                    <a:lumMod val="25000"/>
                  </a:schemeClr>
                </a:solidFill>
              </a:rPr>
              <a:t>TTENTION: </a:t>
            </a:r>
            <a:r>
              <a:rPr lang="en-US" b="1" dirty="0">
                <a:solidFill>
                  <a:schemeClr val="accent6">
                    <a:lumMod val="25000"/>
                  </a:schemeClr>
                </a:solidFill>
              </a:rPr>
              <a:t>MOS OF YEAR BACKWARDS</a:t>
            </a:r>
            <a:endParaRPr lang="en-US" sz="3300" dirty="0"/>
          </a:p>
          <a:p>
            <a:pPr marL="0" indent="0">
              <a:buFont typeface="Arial" charset="0"/>
              <a:buNone/>
            </a:pPr>
            <a:r>
              <a:rPr lang="en-US" sz="5400" b="1" dirty="0">
                <a:solidFill>
                  <a:schemeClr val="accent6">
                    <a:lumMod val="25000"/>
                  </a:schemeClr>
                </a:solidFill>
              </a:rPr>
              <a:t>A</a:t>
            </a:r>
            <a:r>
              <a:rPr lang="en-US" sz="3300" b="1" dirty="0">
                <a:solidFill>
                  <a:schemeClr val="accent6">
                    <a:lumMod val="25000"/>
                  </a:schemeClr>
                </a:solidFill>
              </a:rPr>
              <a:t>CUTE CHANGE/FLUCTUATING</a:t>
            </a:r>
            <a:endParaRPr lang="en-US" sz="3300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2D3CF33-54A3-C64C-A4AF-6B269115AA07}"/>
              </a:ext>
            </a:extLst>
          </p:cNvPr>
          <p:cNvSpPr/>
          <p:nvPr/>
        </p:nvSpPr>
        <p:spPr>
          <a:xfrm>
            <a:off x="2660398" y="425093"/>
            <a:ext cx="5964988" cy="1592908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4+ Possible delirium/cognitive impairment</a:t>
            </a:r>
          </a:p>
          <a:p>
            <a:r>
              <a:rPr lang="en-US" sz="2400" b="1" dirty="0"/>
              <a:t>1-3: possible cognitive impairment</a:t>
            </a:r>
          </a:p>
          <a:p>
            <a:r>
              <a:rPr lang="en-US" sz="2400" b="1" dirty="0"/>
              <a:t>0: Delirium of cognitive impairment unlikely</a:t>
            </a:r>
          </a:p>
        </p:txBody>
      </p:sp>
    </p:spTree>
    <p:extLst>
      <p:ext uri="{BB962C8B-B14F-4D97-AF65-F5344CB8AC3E}">
        <p14:creationId xmlns:p14="http://schemas.microsoft.com/office/powerpoint/2010/main" val="2309313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0D7E2-D0B2-5849-AF60-E694E59BEC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Delirium Prevention &amp; Management</a:t>
            </a:r>
          </a:p>
        </p:txBody>
      </p:sp>
    </p:spTree>
    <p:extLst>
      <p:ext uri="{BB962C8B-B14F-4D97-AF65-F5344CB8AC3E}">
        <p14:creationId xmlns:p14="http://schemas.microsoft.com/office/powerpoint/2010/main" val="154558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95FC5-E7C4-084F-B983-4A2D47FA1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Typical Recovery Room</a:t>
            </a:r>
          </a:p>
        </p:txBody>
      </p:sp>
      <p:pic>
        <p:nvPicPr>
          <p:cNvPr id="15364" name="Picture 4" descr="Surgery Prep / Recovery - Eminent Medical Center">
            <a:extLst>
              <a:ext uri="{FF2B5EF4-FFF2-40B4-BE49-F238E27FC236}">
                <a16:creationId xmlns:a16="http://schemas.microsoft.com/office/drawing/2014/main" id="{D15780E8-1F06-3342-9161-6D6506A5D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351" y="1500249"/>
            <a:ext cx="6353298" cy="423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5265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DAF28-7A86-2447-B097-C60BCCB71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910"/>
            <a:ext cx="7886700" cy="1325563"/>
          </a:xfrm>
        </p:spPr>
        <p:txBody>
          <a:bodyPr/>
          <a:lstStyle/>
          <a:p>
            <a:pPr algn="ctr"/>
            <a:r>
              <a:rPr lang="en-US" sz="4000" dirty="0"/>
              <a:t>Hospital Elder Life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ACFDE-CD3A-B74E-8239-063BCB4E4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275" y="1571625"/>
            <a:ext cx="6013450" cy="62547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Hospital Elder Life Program (HELP)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877723-FF70-F542-A7F8-CDD4679F2097}"/>
              </a:ext>
            </a:extLst>
          </p:cNvPr>
          <p:cNvSpPr txBox="1"/>
          <p:nvPr/>
        </p:nvSpPr>
        <p:spPr>
          <a:xfrm>
            <a:off x="2409567" y="6338986"/>
            <a:ext cx="3278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Inouye et al. JAGS 2000;48:1697-1706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7EEC03F2-FC9F-0A45-8474-79C8C8027E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214513"/>
              </p:ext>
            </p:extLst>
          </p:nvPr>
        </p:nvGraphicFramePr>
        <p:xfrm>
          <a:off x="549103" y="1322859"/>
          <a:ext cx="8045794" cy="4632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4125">
                  <a:extLst>
                    <a:ext uri="{9D8B030D-6E8A-4147-A177-3AD203B41FA5}">
                      <a16:colId xmlns:a16="http://schemas.microsoft.com/office/drawing/2014/main" val="3446557504"/>
                    </a:ext>
                  </a:extLst>
                </a:gridCol>
                <a:gridCol w="5001669">
                  <a:extLst>
                    <a:ext uri="{9D8B030D-6E8A-4147-A177-3AD203B41FA5}">
                      <a16:colId xmlns:a16="http://schemas.microsoft.com/office/drawing/2014/main" val="1631318733"/>
                    </a:ext>
                  </a:extLst>
                </a:gridCol>
              </a:tblGrid>
              <a:tr h="51117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Core 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Examples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290202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r>
                        <a:rPr lang="en-US" dirty="0"/>
                        <a:t>Daily visitor/orientation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Orientation board</a:t>
                      </a:r>
                    </a:p>
                    <a:p>
                      <a:r>
                        <a:rPr lang="en-US"/>
                        <a:t>Orientating communication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330291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r>
                        <a:rPr lang="en-US" dirty="0"/>
                        <a:t>Therapeutic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Cognitive stimulation activities TID</a:t>
                      </a:r>
                    </a:p>
                    <a:p>
                      <a:r>
                        <a:rPr lang="en-US" dirty="0"/>
                        <a:t>e.g. discuss current events, structured reminiscence, word games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09355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r>
                        <a:rPr lang="en-US" dirty="0"/>
                        <a:t>Early mobilization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Ambulation or active ROM activities TID</a:t>
                      </a:r>
                    </a:p>
                    <a:p>
                      <a:r>
                        <a:rPr lang="en-US"/>
                        <a:t>Minimize immobilizing equipment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00941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r>
                        <a:rPr lang="en-US" dirty="0"/>
                        <a:t>Vision &amp; hearing protocols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Visual and hearing aids, adapted equipment (e.g. amplifiers)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202275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r>
                        <a:rPr lang="en-US" dirty="0"/>
                        <a:t>Oral volume repletion, feeding assistance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Feeding &amp; fluid assistance, encouragement during meals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469272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r>
                        <a:rPr lang="en-US" dirty="0"/>
                        <a:t>Sleep enhancement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Nonpharmacologic protocol (milk, tea, music, noise reduction strategies)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657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25026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DAF28-7A86-2447-B097-C60BCCB71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67157"/>
            <a:ext cx="7886700" cy="1325563"/>
          </a:xfrm>
        </p:spPr>
        <p:txBody>
          <a:bodyPr/>
          <a:lstStyle/>
          <a:p>
            <a:r>
              <a:rPr lang="en-US" sz="3600" dirty="0"/>
              <a:t>Tailored, Family-Involved HELP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877723-FF70-F542-A7F8-CDD4679F2097}"/>
              </a:ext>
            </a:extLst>
          </p:cNvPr>
          <p:cNvSpPr txBox="1"/>
          <p:nvPr/>
        </p:nvSpPr>
        <p:spPr>
          <a:xfrm>
            <a:off x="2110403" y="6307160"/>
            <a:ext cx="4026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Wang et al. JAMA Intern Med 2020;180(1):17-25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F0CBF6F-9705-CA43-8888-10150E032C9F}"/>
              </a:ext>
            </a:extLst>
          </p:cNvPr>
          <p:cNvSpPr/>
          <p:nvPr/>
        </p:nvSpPr>
        <p:spPr>
          <a:xfrm>
            <a:off x="3917091" y="1239795"/>
            <a:ext cx="4726457" cy="137828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ü"/>
            </a:pPr>
            <a:r>
              <a:rPr lang="en-US" b="1" dirty="0"/>
              <a:t>Individual delirium risk assessment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b="1" dirty="0"/>
              <a:t>8 targeted protocols (menu)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b="1" dirty="0"/>
              <a:t>Family education &amp; supervision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5E7EC6-CDAC-A543-95BC-8CBE1F494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55" y="3346748"/>
            <a:ext cx="7262686" cy="2690995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3CB39AD-0FC5-2C40-9247-89E6E9E5C6C9}"/>
              </a:ext>
            </a:extLst>
          </p:cNvPr>
          <p:cNvSpPr/>
          <p:nvPr/>
        </p:nvSpPr>
        <p:spPr>
          <a:xfrm>
            <a:off x="756849" y="1239796"/>
            <a:ext cx="2915409" cy="137828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Universal Protocols: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b="1" dirty="0"/>
              <a:t>Orientation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b="1" dirty="0"/>
              <a:t>Therapeutic activities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b="1" dirty="0"/>
              <a:t>Early mobilization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D528150-C8BA-6F4A-90EE-0BCEF25337B2}"/>
              </a:ext>
            </a:extLst>
          </p:cNvPr>
          <p:cNvSpPr/>
          <p:nvPr/>
        </p:nvSpPr>
        <p:spPr>
          <a:xfrm>
            <a:off x="495055" y="2800657"/>
            <a:ext cx="8153886" cy="546091"/>
          </a:xfrm>
          <a:prstGeom prst="roundRect">
            <a:avLst/>
          </a:prstGeom>
          <a:solidFill>
            <a:srgbClr val="5A7670"/>
          </a:solidFill>
          <a:ln>
            <a:solidFill>
              <a:srgbClr val="5A76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/>
              <a:t>Reduced delirium from 19% to 3% and LOS by 4 days</a:t>
            </a:r>
          </a:p>
        </p:txBody>
      </p:sp>
    </p:spTree>
    <p:extLst>
      <p:ext uri="{BB962C8B-B14F-4D97-AF65-F5344CB8AC3E}">
        <p14:creationId xmlns:p14="http://schemas.microsoft.com/office/powerpoint/2010/main" val="1125782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DAF28-7A86-2447-B097-C60BCCB71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409"/>
            <a:ext cx="7886700" cy="1325563"/>
          </a:xfrm>
        </p:spPr>
        <p:txBody>
          <a:bodyPr/>
          <a:lstStyle/>
          <a:p>
            <a:r>
              <a:rPr lang="en-US" sz="3600" dirty="0"/>
              <a:t>Tailored, Family-Involved HELP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877723-FF70-F542-A7F8-CDD4679F2097}"/>
              </a:ext>
            </a:extLst>
          </p:cNvPr>
          <p:cNvSpPr txBox="1"/>
          <p:nvPr/>
        </p:nvSpPr>
        <p:spPr>
          <a:xfrm>
            <a:off x="2110403" y="6307160"/>
            <a:ext cx="4026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Wang et al. JAMA Intern Med 2020;180(1):17-25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49906731-E005-9446-82E7-399234E99D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409796"/>
              </p:ext>
            </p:extLst>
          </p:nvPr>
        </p:nvGraphicFramePr>
        <p:xfrm>
          <a:off x="362092" y="934008"/>
          <a:ext cx="8419816" cy="498998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97956">
                  <a:extLst>
                    <a:ext uri="{9D8B030D-6E8A-4147-A177-3AD203B41FA5}">
                      <a16:colId xmlns:a16="http://schemas.microsoft.com/office/drawing/2014/main" val="3133268578"/>
                    </a:ext>
                  </a:extLst>
                </a:gridCol>
                <a:gridCol w="2243827">
                  <a:extLst>
                    <a:ext uri="{9D8B030D-6E8A-4147-A177-3AD203B41FA5}">
                      <a16:colId xmlns:a16="http://schemas.microsoft.com/office/drawing/2014/main" val="3851931612"/>
                    </a:ext>
                  </a:extLst>
                </a:gridCol>
                <a:gridCol w="2578033">
                  <a:extLst>
                    <a:ext uri="{9D8B030D-6E8A-4147-A177-3AD203B41FA5}">
                      <a16:colId xmlns:a16="http://schemas.microsoft.com/office/drawing/2014/main" val="1247091555"/>
                    </a:ext>
                  </a:extLst>
                </a:gridCol>
              </a:tblGrid>
              <a:tr h="398199">
                <a:tc>
                  <a:txBody>
                    <a:bodyPr/>
                    <a:lstStyle/>
                    <a:p>
                      <a:r>
                        <a:rPr lang="en-US" dirty="0"/>
                        <a:t>Protocol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Use of Protocol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Adherence (&gt;80%)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65874"/>
                  </a:ext>
                </a:extLst>
              </a:tr>
              <a:tr h="384148">
                <a:tc>
                  <a:txBody>
                    <a:bodyPr/>
                    <a:lstStyle/>
                    <a:p>
                      <a:r>
                        <a:rPr lang="en-US" dirty="0"/>
                        <a:t>Early mobilization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742253"/>
                  </a:ext>
                </a:extLst>
              </a:tr>
              <a:tr h="384148">
                <a:tc>
                  <a:txBody>
                    <a:bodyPr/>
                    <a:lstStyle/>
                    <a:p>
                      <a:r>
                        <a:rPr lang="en-US" dirty="0"/>
                        <a:t>Therapeutic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23941"/>
                  </a:ext>
                </a:extLst>
              </a:tr>
              <a:tr h="384148">
                <a:tc>
                  <a:txBody>
                    <a:bodyPr/>
                    <a:lstStyle/>
                    <a:p>
                      <a:r>
                        <a:rPr lang="en-US" dirty="0"/>
                        <a:t>Orientation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025220"/>
                  </a:ext>
                </a:extLst>
              </a:tr>
              <a:tr h="384544">
                <a:tc>
                  <a:txBody>
                    <a:bodyPr/>
                    <a:lstStyle/>
                    <a:p>
                      <a:r>
                        <a:rPr lang="en-US" dirty="0"/>
                        <a:t>Pain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65407"/>
                  </a:ext>
                </a:extLst>
              </a:tr>
              <a:tr h="384148">
                <a:tc>
                  <a:txBody>
                    <a:bodyPr/>
                    <a:lstStyle/>
                    <a:p>
                      <a:r>
                        <a:rPr lang="en-US" dirty="0"/>
                        <a:t>Sleep enhancement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366589"/>
                  </a:ext>
                </a:extLst>
              </a:tr>
              <a:tr h="384148">
                <a:tc>
                  <a:txBody>
                    <a:bodyPr/>
                    <a:lstStyle/>
                    <a:p>
                      <a:r>
                        <a:rPr lang="en-US" dirty="0"/>
                        <a:t>Hearing enhancement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612848"/>
                  </a:ext>
                </a:extLst>
              </a:tr>
              <a:tr h="384148">
                <a:tc>
                  <a:txBody>
                    <a:bodyPr/>
                    <a:lstStyle/>
                    <a:p>
                      <a:r>
                        <a:rPr lang="en-US" dirty="0"/>
                        <a:t>Nutrition assistance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348808"/>
                  </a:ext>
                </a:extLst>
              </a:tr>
              <a:tr h="384148">
                <a:tc>
                  <a:txBody>
                    <a:bodyPr/>
                    <a:lstStyle/>
                    <a:p>
                      <a:r>
                        <a:rPr lang="en-US" dirty="0"/>
                        <a:t>Vision enhancement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014265"/>
                  </a:ext>
                </a:extLst>
              </a:tr>
              <a:tr h="384148">
                <a:tc>
                  <a:txBody>
                    <a:bodyPr/>
                    <a:lstStyle/>
                    <a:p>
                      <a:r>
                        <a:rPr lang="en-US" dirty="0"/>
                        <a:t>Constipation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316781"/>
                  </a:ext>
                </a:extLst>
              </a:tr>
              <a:tr h="343677">
                <a:tc>
                  <a:txBody>
                    <a:bodyPr/>
                    <a:lstStyle/>
                    <a:p>
                      <a:r>
                        <a:rPr lang="en-US" dirty="0"/>
                        <a:t>Multiple medications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931367"/>
                  </a:ext>
                </a:extLst>
              </a:tr>
              <a:tr h="384148">
                <a:tc>
                  <a:txBody>
                    <a:bodyPr/>
                    <a:lstStyle/>
                    <a:p>
                      <a:r>
                        <a:rPr lang="en-US" dirty="0"/>
                        <a:t>Hypoxia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386903"/>
                  </a:ext>
                </a:extLst>
              </a:tr>
              <a:tr h="384148">
                <a:tc>
                  <a:txBody>
                    <a:bodyPr/>
                    <a:lstStyle/>
                    <a:p>
                      <a:r>
                        <a:rPr lang="en-US" dirty="0"/>
                        <a:t>Catheter-</a:t>
                      </a:r>
                      <a:r>
                        <a:rPr lang="en-US" dirty="0" err="1"/>
                        <a:t>assoc</a:t>
                      </a:r>
                      <a:r>
                        <a:rPr lang="en-US" dirty="0"/>
                        <a:t> UTI prevention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829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830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15FB9-FF7B-E740-8F86-A84F06FC7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Multifaceted Delirium Prevention Program for Surgery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637140-908B-504B-A7F9-EDE759C3146C}"/>
              </a:ext>
            </a:extLst>
          </p:cNvPr>
          <p:cNvSpPr txBox="1"/>
          <p:nvPr/>
        </p:nvSpPr>
        <p:spPr>
          <a:xfrm>
            <a:off x="2907658" y="6338986"/>
            <a:ext cx="2633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Deeken</a:t>
            </a:r>
            <a:r>
              <a:rPr lang="en-US" sz="1400" dirty="0"/>
              <a:t> et al. JAMA Surg 2021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41D8CCC-4AB1-B946-B78D-15306379596F}"/>
              </a:ext>
            </a:extLst>
          </p:cNvPr>
          <p:cNvSpPr/>
          <p:nvPr/>
        </p:nvSpPr>
        <p:spPr>
          <a:xfrm>
            <a:off x="628650" y="1690687"/>
            <a:ext cx="4585900" cy="383298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Staff Education (41.5h)</a:t>
            </a:r>
          </a:p>
          <a:p>
            <a:r>
              <a:rPr lang="en-US" b="1" dirty="0"/>
              <a:t>Delirium expert nurse: risk assessment, rounds, patient visits, team handover</a:t>
            </a:r>
          </a:p>
          <a:p>
            <a:r>
              <a:rPr lang="en-US" b="1" dirty="0"/>
              <a:t>Intervention modules: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b="1" dirty="0"/>
              <a:t>Orientation visit (including aids)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b="1" dirty="0"/>
              <a:t>Mobilization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b="1" dirty="0"/>
              <a:t>Activation visit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b="1" dirty="0"/>
              <a:t>Meal accompaniment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b="1" dirty="0"/>
              <a:t>Relaxation/sleep promotion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b="1" dirty="0"/>
              <a:t>Diagnostic chaperonage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b="1" dirty="0"/>
              <a:t>Attendance to the OR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83A6569-61A1-1C43-BAA4-48D09CCF4B7E}"/>
              </a:ext>
            </a:extLst>
          </p:cNvPr>
          <p:cNvSpPr/>
          <p:nvPr/>
        </p:nvSpPr>
        <p:spPr>
          <a:xfrm>
            <a:off x="5659395" y="1690686"/>
            <a:ext cx="2855955" cy="3832988"/>
          </a:xfrm>
          <a:prstGeom prst="roundRect">
            <a:avLst/>
          </a:prstGeom>
          <a:solidFill>
            <a:srgbClr val="5A7670"/>
          </a:solidFill>
          <a:ln>
            <a:solidFill>
              <a:srgbClr val="5A76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600" dirty="0"/>
              <a:t>Reduced delirium by 14%; </a:t>
            </a:r>
          </a:p>
          <a:p>
            <a:pPr algn="ctr"/>
            <a:r>
              <a:rPr lang="en-CA" sz="2600" dirty="0"/>
              <a:t>Sensitivity analysis: Effective for non-cardiac surgery </a:t>
            </a:r>
          </a:p>
          <a:p>
            <a:pPr algn="ctr"/>
            <a:r>
              <a:rPr lang="en-CA" sz="2600" dirty="0"/>
              <a:t>(not cardiac)</a:t>
            </a:r>
          </a:p>
        </p:txBody>
      </p:sp>
    </p:spTree>
    <p:extLst>
      <p:ext uri="{BB962C8B-B14F-4D97-AF65-F5344CB8AC3E}">
        <p14:creationId xmlns:p14="http://schemas.microsoft.com/office/powerpoint/2010/main" val="11398239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DAF28-7A86-2447-B097-C60BCCB71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67157"/>
            <a:ext cx="7886700" cy="1325563"/>
          </a:xfrm>
        </p:spPr>
        <p:txBody>
          <a:bodyPr/>
          <a:lstStyle/>
          <a:p>
            <a:r>
              <a:rPr lang="en-US" sz="4000" dirty="0"/>
              <a:t>Modified HELP for Surgery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877723-FF70-F542-A7F8-CDD4679F2097}"/>
              </a:ext>
            </a:extLst>
          </p:cNvPr>
          <p:cNvSpPr txBox="1"/>
          <p:nvPr/>
        </p:nvSpPr>
        <p:spPr>
          <a:xfrm>
            <a:off x="2308111" y="6283066"/>
            <a:ext cx="36164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Chen et al. JAMA Surg 2017;152(9):827-34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6FFE3E-4A21-9348-ADB3-171E6B144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" y="1312615"/>
            <a:ext cx="4399022" cy="14619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D655E7-9FB8-5F4A-83AF-C42B36998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925" y="1941984"/>
            <a:ext cx="4092914" cy="2996349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F0CBF6F-9705-CA43-8888-10150E032C9F}"/>
              </a:ext>
            </a:extLst>
          </p:cNvPr>
          <p:cNvSpPr/>
          <p:nvPr/>
        </p:nvSpPr>
        <p:spPr>
          <a:xfrm>
            <a:off x="747604" y="3039309"/>
            <a:ext cx="3688471" cy="132262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ü"/>
            </a:pPr>
            <a:r>
              <a:rPr lang="en-US" sz="2000" b="1" dirty="0"/>
              <a:t>Orienting communication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b="1" dirty="0"/>
              <a:t>Oral &amp; nutritional assistance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b="1" dirty="0"/>
              <a:t>Early mobilization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D528150-C8BA-6F4A-90EE-0BCEF25337B2}"/>
              </a:ext>
            </a:extLst>
          </p:cNvPr>
          <p:cNvSpPr/>
          <p:nvPr/>
        </p:nvSpPr>
        <p:spPr>
          <a:xfrm>
            <a:off x="233266" y="5027548"/>
            <a:ext cx="8677468" cy="757808"/>
          </a:xfrm>
          <a:prstGeom prst="roundRect">
            <a:avLst/>
          </a:prstGeom>
          <a:solidFill>
            <a:srgbClr val="5A7670"/>
          </a:solidFill>
          <a:ln>
            <a:solidFill>
              <a:srgbClr val="5A76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/>
              <a:t>Reduced delirium by 56% and LOS by 2 days</a:t>
            </a:r>
          </a:p>
        </p:txBody>
      </p:sp>
    </p:spTree>
    <p:extLst>
      <p:ext uri="{BB962C8B-B14F-4D97-AF65-F5344CB8AC3E}">
        <p14:creationId xmlns:p14="http://schemas.microsoft.com/office/powerpoint/2010/main" val="38559906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A02C4-5414-EA4D-8CFA-4BB7F6A39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Delirium Prevention Bundles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D50B67-8691-0B4F-AC81-5106A2125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3" y="1393691"/>
            <a:ext cx="8051109" cy="44884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510EE4-3D79-F842-89C9-11F4B7F97857}"/>
              </a:ext>
            </a:extLst>
          </p:cNvPr>
          <p:cNvSpPr/>
          <p:nvPr/>
        </p:nvSpPr>
        <p:spPr>
          <a:xfrm>
            <a:off x="1344305" y="6185098"/>
            <a:ext cx="54249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1400" dirty="0"/>
              <a:t>Brummel &amp; Girard. Crit Care Clin 2013;29(1):51-65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07B708-CDCB-BA41-BE3E-37AAC6B0C9C3}"/>
              </a:ext>
            </a:extLst>
          </p:cNvPr>
          <p:cNvCxnSpPr/>
          <p:nvPr/>
        </p:nvCxnSpPr>
        <p:spPr>
          <a:xfrm>
            <a:off x="2075815" y="1328841"/>
            <a:ext cx="0" cy="37924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37403D1-9A96-7D4A-B1B8-93E926A9FB1E}"/>
              </a:ext>
            </a:extLst>
          </p:cNvPr>
          <p:cNvCxnSpPr>
            <a:cxnSpLocks/>
          </p:cNvCxnSpPr>
          <p:nvPr/>
        </p:nvCxnSpPr>
        <p:spPr>
          <a:xfrm flipH="1">
            <a:off x="2101755" y="5131557"/>
            <a:ext cx="60596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375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E296F-9F71-E845-9414-6996F6C48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Dexmedetomidine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81EBD-1EAF-2348-A0DA-690C94B8F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39168"/>
            <a:ext cx="5457396" cy="4351338"/>
          </a:xfrm>
        </p:spPr>
        <p:txBody>
          <a:bodyPr/>
          <a:lstStyle/>
          <a:p>
            <a:r>
              <a:rPr lang="en-US" sz="2400" dirty="0"/>
              <a:t>Central alpha-2 agonist</a:t>
            </a:r>
          </a:p>
          <a:p>
            <a:r>
              <a:rPr lang="en-US" sz="2400" dirty="0"/>
              <a:t>Prevents delirium:</a:t>
            </a:r>
          </a:p>
          <a:p>
            <a:pPr lvl="1"/>
            <a:r>
              <a:rPr lang="en-US" sz="2000" dirty="0"/>
              <a:t>Intraoperative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i="1" dirty="0"/>
              <a:t>RR 0.64 95%CI 0.47 to 0.87</a:t>
            </a:r>
          </a:p>
          <a:p>
            <a:pPr lvl="1"/>
            <a:r>
              <a:rPr lang="en-US" sz="2000" dirty="0"/>
              <a:t>Intra- &amp; postoperative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i="1" dirty="0"/>
              <a:t>RR 0.54 95%CI 0.32 to 0.89</a:t>
            </a:r>
          </a:p>
          <a:p>
            <a:r>
              <a:rPr lang="en-US" sz="2400" dirty="0"/>
              <a:t>Effective in patients &gt;65 years (not &lt;65 years)</a:t>
            </a:r>
          </a:p>
          <a:p>
            <a:r>
              <a:rPr lang="en-US" sz="2400" dirty="0"/>
              <a:t>Increased bradycardia &amp; hypotension</a:t>
            </a:r>
          </a:p>
        </p:txBody>
      </p:sp>
      <p:pic>
        <p:nvPicPr>
          <p:cNvPr id="9218" name="Picture 2" descr="Dexmedetomidine During Noninvasive Ventilation: Dr. Shein from Rainbow  Babies and Children's Hospital Cleveland, OH Comments - Vapotherm">
            <a:extLst>
              <a:ext uri="{FF2B5EF4-FFF2-40B4-BE49-F238E27FC236}">
                <a16:creationId xmlns:a16="http://schemas.microsoft.com/office/drawing/2014/main" id="{9431EA7B-7833-9040-9536-91AF3EE26D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6" r="33432"/>
          <a:stretch/>
        </p:blipFill>
        <p:spPr bwMode="auto">
          <a:xfrm>
            <a:off x="6086046" y="1632922"/>
            <a:ext cx="2429304" cy="393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5CD159-E23F-9746-A2DD-8832509A3701}"/>
              </a:ext>
            </a:extLst>
          </p:cNvPr>
          <p:cNvSpPr txBox="1"/>
          <p:nvPr/>
        </p:nvSpPr>
        <p:spPr>
          <a:xfrm>
            <a:off x="2456598" y="6338986"/>
            <a:ext cx="33257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Qin et al. J Clin </a:t>
            </a:r>
            <a:r>
              <a:rPr lang="en-CA" sz="1400" dirty="0" err="1"/>
              <a:t>Anesth</a:t>
            </a:r>
            <a:r>
              <a:rPr lang="en-CA" sz="1400" dirty="0"/>
              <a:t> 2021;73:110308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647566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0ED10-DE29-E841-BDD3-E0E49AB7C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5"/>
            <a:ext cx="8242395" cy="1325563"/>
          </a:xfrm>
        </p:spPr>
        <p:txBody>
          <a:bodyPr/>
          <a:lstStyle/>
          <a:p>
            <a:r>
              <a:rPr lang="en-US" sz="3600" dirty="0"/>
              <a:t>Regional vs General Anesthesia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74C455-436D-C249-A89E-9A50613B6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49" y="1455652"/>
            <a:ext cx="6938027" cy="20009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C6B1D5-D2FC-3B4F-B618-B77834459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713" y="2515348"/>
            <a:ext cx="5295331" cy="32369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63AD3D4-93CC-A145-B200-7497FBC62BCB}"/>
              </a:ext>
            </a:extLst>
          </p:cNvPr>
          <p:cNvSpPr/>
          <p:nvPr/>
        </p:nvSpPr>
        <p:spPr>
          <a:xfrm>
            <a:off x="4432886" y="5752281"/>
            <a:ext cx="38539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400" dirty="0"/>
              <a:t>Neuman et al. NEJM 2021;385(22):2025-2035</a:t>
            </a:r>
            <a:endParaRPr lang="en-US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99AE6-5C57-6C4D-9EC3-53355DD1FE93}"/>
              </a:ext>
            </a:extLst>
          </p:cNvPr>
          <p:cNvSpPr/>
          <p:nvPr/>
        </p:nvSpPr>
        <p:spPr>
          <a:xfrm>
            <a:off x="-115580" y="345664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CA" sz="1400" dirty="0"/>
              <a:t>Ting et al. JAMA 2022;327(1):50-58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807364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0ED10-DE29-E841-BDD3-E0E49AB7C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Regional vs GA in Hip Fracture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C8E6B-7A17-3C4F-B3BC-7F21EAD13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484" y="1336681"/>
            <a:ext cx="3868340" cy="823912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accent6">
                    <a:lumMod val="10000"/>
                  </a:schemeClr>
                </a:solidFill>
              </a:rPr>
              <a:t>RAGA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5D8FAE3-14C6-8948-8AF7-34C903C7C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71378" y="1334930"/>
            <a:ext cx="3887391" cy="823912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accent6">
                    <a:lumMod val="10000"/>
                  </a:schemeClr>
                </a:solidFill>
              </a:rPr>
              <a:t>REGAIN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3AD3D4-93CC-A145-B200-7497FBC62BCB}"/>
              </a:ext>
            </a:extLst>
          </p:cNvPr>
          <p:cNvSpPr/>
          <p:nvPr/>
        </p:nvSpPr>
        <p:spPr>
          <a:xfrm>
            <a:off x="2170420" y="6492875"/>
            <a:ext cx="38539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400" dirty="0"/>
              <a:t>Neuman et al. NEJM 2021;385(22):2025-2035</a:t>
            </a:r>
            <a:endParaRPr lang="en-US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99AE6-5C57-6C4D-9EC3-53355DD1FE93}"/>
              </a:ext>
            </a:extLst>
          </p:cNvPr>
          <p:cNvSpPr/>
          <p:nvPr/>
        </p:nvSpPr>
        <p:spPr>
          <a:xfrm>
            <a:off x="1563095" y="618509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CA" sz="1400" dirty="0"/>
              <a:t>Ting et al. JAMA 2022;327(1):50-58</a:t>
            </a:r>
            <a:endParaRPr lang="en-US" sz="1400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ACD3D87-05AB-2B4A-8D1B-148EE1CF6A69}"/>
              </a:ext>
            </a:extLst>
          </p:cNvPr>
          <p:cNvSpPr/>
          <p:nvPr/>
        </p:nvSpPr>
        <p:spPr>
          <a:xfrm>
            <a:off x="716759" y="2267115"/>
            <a:ext cx="3711790" cy="358056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5A76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200" dirty="0"/>
              <a:t>N=950</a:t>
            </a:r>
          </a:p>
          <a:p>
            <a:pPr marL="0" indent="0" algn="ctr">
              <a:buNone/>
            </a:pPr>
            <a:r>
              <a:rPr lang="en-US" sz="3200" dirty="0"/>
              <a:t>China</a:t>
            </a:r>
          </a:p>
          <a:p>
            <a:pPr marL="0" indent="0" algn="ctr">
              <a:buNone/>
            </a:pPr>
            <a:r>
              <a:rPr lang="en-US" sz="3200" dirty="0"/>
              <a:t>Mean age 76 years</a:t>
            </a:r>
          </a:p>
          <a:p>
            <a:pPr marL="0" indent="0" algn="ctr">
              <a:buNone/>
            </a:pPr>
            <a:r>
              <a:rPr lang="en-US" sz="3200" dirty="0"/>
              <a:t>CAM</a:t>
            </a:r>
          </a:p>
          <a:p>
            <a:pPr marL="0" indent="0" algn="ctr">
              <a:buNone/>
            </a:pPr>
            <a:r>
              <a:rPr lang="en-US" sz="3200" dirty="0"/>
              <a:t>GA: 5.1%</a:t>
            </a:r>
          </a:p>
          <a:p>
            <a:pPr marL="0" indent="0" algn="ctr">
              <a:buNone/>
            </a:pPr>
            <a:r>
              <a:rPr lang="en-US" sz="3200" dirty="0"/>
              <a:t>SAB: 6.2%</a:t>
            </a:r>
            <a:endParaRPr lang="en-CA" sz="3200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C10377E-4711-AD47-A8E9-888ADFDC0F29}"/>
              </a:ext>
            </a:extLst>
          </p:cNvPr>
          <p:cNvSpPr/>
          <p:nvPr/>
        </p:nvSpPr>
        <p:spPr>
          <a:xfrm>
            <a:off x="4715453" y="2267115"/>
            <a:ext cx="3711790" cy="3580568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200" dirty="0"/>
              <a:t>N=1600</a:t>
            </a:r>
          </a:p>
          <a:p>
            <a:pPr marL="0" indent="0" algn="ctr">
              <a:buNone/>
            </a:pPr>
            <a:r>
              <a:rPr lang="en-US" sz="3200" dirty="0"/>
              <a:t>Canada &amp; US</a:t>
            </a:r>
          </a:p>
          <a:p>
            <a:pPr marL="0" indent="0" algn="ctr">
              <a:buNone/>
            </a:pPr>
            <a:r>
              <a:rPr lang="en-US" sz="3200" dirty="0"/>
              <a:t>Mean age 78 years</a:t>
            </a:r>
          </a:p>
          <a:p>
            <a:pPr marL="0" indent="0" algn="ctr">
              <a:buNone/>
            </a:pPr>
            <a:r>
              <a:rPr lang="en-US" sz="3200" dirty="0"/>
              <a:t>3D CAM</a:t>
            </a:r>
          </a:p>
          <a:p>
            <a:pPr marL="0" indent="0" algn="ctr">
              <a:buNone/>
            </a:pPr>
            <a:r>
              <a:rPr lang="en-US" sz="3200" dirty="0"/>
              <a:t>GA 20.5% </a:t>
            </a:r>
          </a:p>
          <a:p>
            <a:pPr marL="0" indent="0" algn="ctr">
              <a:buNone/>
            </a:pPr>
            <a:r>
              <a:rPr lang="en-US" sz="3200" dirty="0"/>
              <a:t>SAB 19.7%</a:t>
            </a:r>
          </a:p>
        </p:txBody>
      </p:sp>
    </p:spTree>
    <p:extLst>
      <p:ext uri="{BB962C8B-B14F-4D97-AF65-F5344CB8AC3E}">
        <p14:creationId xmlns:p14="http://schemas.microsoft.com/office/powerpoint/2010/main" val="28498626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8B298-5EA5-F94D-89CD-582D4C4FB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vs GA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187C49F-48BA-EF42-B62E-C2A636AD6D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2537" y="365125"/>
            <a:ext cx="3424735" cy="5542021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E971990-247D-F34E-A853-12BF9241FB69}"/>
              </a:ext>
            </a:extLst>
          </p:cNvPr>
          <p:cNvSpPr/>
          <p:nvPr/>
        </p:nvSpPr>
        <p:spPr>
          <a:xfrm>
            <a:off x="628650" y="1514901"/>
            <a:ext cx="4338734" cy="4284102"/>
          </a:xfrm>
          <a:prstGeom prst="roundRect">
            <a:avLst/>
          </a:prstGeom>
          <a:solidFill>
            <a:srgbClr val="5A7670"/>
          </a:solidFill>
          <a:ln>
            <a:solidFill>
              <a:srgbClr val="5A76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/>
              <a:t>Spinal anesthesia with targeted sedation</a:t>
            </a:r>
          </a:p>
          <a:p>
            <a:pPr algn="ctr"/>
            <a:r>
              <a:rPr lang="en-CA" sz="3200" dirty="0"/>
              <a:t>compared with general anesthesia with masked BIS values did not reduce</a:t>
            </a:r>
          </a:p>
          <a:p>
            <a:pPr algn="ctr"/>
            <a:r>
              <a:rPr lang="en-CA" sz="3200" dirty="0"/>
              <a:t>delirium after lumbar fusion (25% vs 19%)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EFAE33-B284-AD4F-929B-8D37A1450E2F}"/>
              </a:ext>
            </a:extLst>
          </p:cNvPr>
          <p:cNvSpPr/>
          <p:nvPr/>
        </p:nvSpPr>
        <p:spPr>
          <a:xfrm>
            <a:off x="1836051" y="633898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CA" sz="1400" dirty="0"/>
              <a:t>Brown et al. Anesthesiology 2021;135:992-1003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262744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BE43-328A-C349-A2D6-1D77A1D38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Depth of Anesthesia</a:t>
            </a:r>
          </a:p>
        </p:txBody>
      </p:sp>
      <p:pic>
        <p:nvPicPr>
          <p:cNvPr id="10242" name="Picture 2" descr="SedLine® Sedation Monitor">
            <a:extLst>
              <a:ext uri="{FF2B5EF4-FFF2-40B4-BE49-F238E27FC236}">
                <a16:creationId xmlns:a16="http://schemas.microsoft.com/office/drawing/2014/main" id="{235E1468-6A8B-6F4F-8201-0AF04C4FA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368" y="1598470"/>
            <a:ext cx="2794000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EEG patient monitor / anesthesia SedLine® Masimo">
            <a:extLst>
              <a:ext uri="{FF2B5EF4-FFF2-40B4-BE49-F238E27FC236}">
                <a16:creationId xmlns:a16="http://schemas.microsoft.com/office/drawing/2014/main" id="{A6033CEE-731F-C541-B2FE-EDCCE636B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259" y="1545846"/>
            <a:ext cx="2706373" cy="424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4376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BE43-328A-C349-A2D6-1D77A1D38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of Anesthesia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AF0126-30A6-2F4D-B254-0EC40AAB7A58}"/>
              </a:ext>
            </a:extLst>
          </p:cNvPr>
          <p:cNvSpPr/>
          <p:nvPr/>
        </p:nvSpPr>
        <p:spPr>
          <a:xfrm>
            <a:off x="978797" y="6262042"/>
            <a:ext cx="62767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1200" dirty="0" err="1">
                <a:latin typeface="Arial" panose="020B0604020202020204" pitchFamily="34" charset="0"/>
                <a:cs typeface="Arial" panose="020B0604020202020204" pitchFamily="34" charset="0"/>
              </a:rPr>
              <a:t>Wildes</a:t>
            </a:r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 et al. JAMA 2019; 321: 473-483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7A6FEC-AA5A-B141-BBE2-30541447B476}"/>
              </a:ext>
            </a:extLst>
          </p:cNvPr>
          <p:cNvSpPr txBox="1"/>
          <p:nvPr/>
        </p:nvSpPr>
        <p:spPr>
          <a:xfrm>
            <a:off x="352873" y="1711537"/>
            <a:ext cx="2956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10000"/>
                  </a:schemeClr>
                </a:solidFill>
              </a:rPr>
              <a:t>ENGAGES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FAD346-6929-A841-9C35-2E3340983E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404"/>
          <a:stretch/>
        </p:blipFill>
        <p:spPr>
          <a:xfrm>
            <a:off x="3420798" y="1648010"/>
            <a:ext cx="5509672" cy="1876620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C3868925-9F25-2E49-BF27-0AFD261292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40" b="29086"/>
          <a:stretch>
            <a:fillRect/>
          </a:stretch>
        </p:blipFill>
        <p:spPr bwMode="auto">
          <a:xfrm>
            <a:off x="575699" y="2440272"/>
            <a:ext cx="2733685" cy="78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6FEBAB9-BD00-3745-BE52-143B8440785B}"/>
              </a:ext>
            </a:extLst>
          </p:cNvPr>
          <p:cNvSpPr/>
          <p:nvPr/>
        </p:nvSpPr>
        <p:spPr>
          <a:xfrm>
            <a:off x="1446664" y="3775026"/>
            <a:ext cx="6623158" cy="1876620"/>
          </a:xfrm>
          <a:prstGeom prst="roundRect">
            <a:avLst/>
          </a:prstGeom>
          <a:solidFill>
            <a:srgbClr val="C00000"/>
          </a:solidFill>
          <a:ln>
            <a:solidFill>
              <a:srgbClr val="5A76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/>
              <a:t>Delirium (POD 1-5) occurred in 26% of the EEG-guided group and 23% of the usual care group</a:t>
            </a:r>
          </a:p>
        </p:txBody>
      </p:sp>
    </p:spTree>
    <p:extLst>
      <p:ext uri="{BB962C8B-B14F-4D97-AF65-F5344CB8AC3E}">
        <p14:creationId xmlns:p14="http://schemas.microsoft.com/office/powerpoint/2010/main" val="39046395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BE43-328A-C349-A2D6-1D77A1D38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of Anesthesia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AF0126-30A6-2F4D-B254-0EC40AAB7A58}"/>
              </a:ext>
            </a:extLst>
          </p:cNvPr>
          <p:cNvSpPr/>
          <p:nvPr/>
        </p:nvSpPr>
        <p:spPr>
          <a:xfrm>
            <a:off x="978797" y="6262042"/>
            <a:ext cx="6276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Evered et al. BJA 2021;127;667-71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6FEBAB9-BD00-3745-BE52-143B8440785B}"/>
              </a:ext>
            </a:extLst>
          </p:cNvPr>
          <p:cNvSpPr/>
          <p:nvPr/>
        </p:nvSpPr>
        <p:spPr>
          <a:xfrm>
            <a:off x="360335" y="3657600"/>
            <a:ext cx="8423329" cy="1964686"/>
          </a:xfrm>
          <a:prstGeom prst="roundRect">
            <a:avLst/>
          </a:prstGeom>
          <a:solidFill>
            <a:srgbClr val="C00000"/>
          </a:solidFill>
          <a:ln>
            <a:solidFill>
              <a:srgbClr val="5A76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/>
              <a:t>Sub-study of BALANCE Randomized Trial</a:t>
            </a:r>
          </a:p>
          <a:p>
            <a:pPr algn="ctr"/>
            <a:r>
              <a:rPr lang="en-CA" sz="3200" dirty="0"/>
              <a:t>BIS Target 50 (vs 35) was associated with a lower incidence of POD: 19% vs 28% (p=0.01) and better cognitive function at 1 year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6DA1A9-E73E-6C48-B83F-06E8ABDCB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525" y="1762975"/>
            <a:ext cx="7273139" cy="1509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F4A8B7-CD9D-2D4C-BF5E-0C8977A88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919" y="1718709"/>
            <a:ext cx="1045756" cy="93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803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A68C3-C1DA-1C47-BE42-7615DEDD3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Cognitive Prehabilitation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70F062-CAEE-F044-9F5E-0FC1A81FD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382301"/>
            <a:ext cx="7990461" cy="2133980"/>
          </a:xfrm>
          <a:prstGeom prst="rect">
            <a:avLst/>
          </a:prstGeom>
        </p:spPr>
      </p:pic>
      <p:pic>
        <p:nvPicPr>
          <p:cNvPr id="5" name="Picture 2" descr="5 Methods to Enhance Your Brain for Greater Productivity - ColoradoBiz  Magazine">
            <a:extLst>
              <a:ext uri="{FF2B5EF4-FFF2-40B4-BE49-F238E27FC236}">
                <a16:creationId xmlns:a16="http://schemas.microsoft.com/office/drawing/2014/main" id="{3C166B98-3C83-BE4A-BE83-B4E5AF800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136" y="2413651"/>
            <a:ext cx="2210952" cy="147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C925953-8CA1-6C4E-A8E0-E9D2AA87412F}"/>
              </a:ext>
            </a:extLst>
          </p:cNvPr>
          <p:cNvSpPr/>
          <p:nvPr/>
        </p:nvSpPr>
        <p:spPr>
          <a:xfrm>
            <a:off x="568319" y="4264852"/>
            <a:ext cx="8009629" cy="1325563"/>
          </a:xfrm>
          <a:prstGeom prst="roundRect">
            <a:avLst/>
          </a:prstGeom>
          <a:solidFill>
            <a:srgbClr val="5A7670"/>
          </a:solidFill>
          <a:ln>
            <a:solidFill>
              <a:srgbClr val="5A76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/>
              <a:t>Control 23.0% vs intervention 14.4% (P=0.08)</a:t>
            </a:r>
          </a:p>
          <a:p>
            <a:pPr algn="ctr"/>
            <a:r>
              <a:rPr lang="en-CA" sz="2800" dirty="0"/>
              <a:t>Removed 4 who did not attempt cognitive exercise: </a:t>
            </a:r>
          </a:p>
          <a:p>
            <a:pPr algn="ctr"/>
            <a:r>
              <a:rPr lang="en-CA" sz="2800" dirty="0"/>
              <a:t>Delirium 13.2% (P=0.04)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46B77D-9F08-164B-A85D-BE081C42C8B5}"/>
              </a:ext>
            </a:extLst>
          </p:cNvPr>
          <p:cNvSpPr/>
          <p:nvPr/>
        </p:nvSpPr>
        <p:spPr>
          <a:xfrm>
            <a:off x="2022031" y="6338986"/>
            <a:ext cx="41535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400" dirty="0" err="1">
                <a:latin typeface="Helvetica" pitchFamily="2" charset="0"/>
              </a:rPr>
              <a:t>Humeldan</a:t>
            </a:r>
            <a:r>
              <a:rPr lang="en-CA" sz="1400" dirty="0">
                <a:latin typeface="Helvetica" pitchFamily="2" charset="0"/>
              </a:rPr>
              <a:t> et al. JAMA Surg. 2021;156(2):148-156</a:t>
            </a:r>
            <a:endParaRPr lang="en-CA" sz="14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1871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90593-2001-7C47-93C5-13B2440C5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of Delirium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E2F54A8-3432-7F44-975F-5AD168626C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2926035"/>
              </p:ext>
            </p:extLst>
          </p:nvPr>
        </p:nvGraphicFramePr>
        <p:xfrm>
          <a:off x="434975" y="1444625"/>
          <a:ext cx="827405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AA63A86-7CFA-4449-868C-BFD7EC882DE6}"/>
              </a:ext>
            </a:extLst>
          </p:cNvPr>
          <p:cNvSpPr txBox="1"/>
          <p:nvPr/>
        </p:nvSpPr>
        <p:spPr>
          <a:xfrm>
            <a:off x="2552700" y="6338986"/>
            <a:ext cx="31582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Marcantonio NEJM 2017;277:I456-66</a:t>
            </a:r>
          </a:p>
        </p:txBody>
      </p:sp>
    </p:spTree>
    <p:extLst>
      <p:ext uri="{BB962C8B-B14F-4D97-AF65-F5344CB8AC3E}">
        <p14:creationId xmlns:p14="http://schemas.microsoft.com/office/powerpoint/2010/main" val="39072686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3">
            <a:extLst>
              <a:ext uri="{FF2B5EF4-FFF2-40B4-BE49-F238E27FC236}">
                <a16:creationId xmlns:a16="http://schemas.microsoft.com/office/drawing/2014/main" id="{4494ED03-2515-0140-AC88-E83300748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8264" y="5659438"/>
            <a:ext cx="3543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dirty="0"/>
              <a:t>Bedford. Lancet 1955; 266: 259-264</a:t>
            </a:r>
          </a:p>
        </p:txBody>
      </p:sp>
      <p:sp>
        <p:nvSpPr>
          <p:cNvPr id="100355" name="Content Placeholder 5">
            <a:extLst>
              <a:ext uri="{FF2B5EF4-FFF2-40B4-BE49-F238E27FC236}">
                <a16:creationId xmlns:a16="http://schemas.microsoft.com/office/drawing/2014/main" id="{F240E2AA-9FAF-FE40-807E-E6FB1D61B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262" y="1458913"/>
            <a:ext cx="7886700" cy="5033962"/>
          </a:xfrm>
        </p:spPr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Operations on elderly people should be confined to unequivocally necessary cases</a:t>
            </a:r>
          </a:p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Pre-medications and postoperative medications should not be a routine matter</a:t>
            </a:r>
          </a:p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During and after operation under anesthesia, it is important that the blood pressure, hemoglobin concentration and oxygenation of the blood should be kept at optimal levels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D7A5A8-7371-7A47-A49C-663A303F2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Bedford’s Conclusions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FB335-4552-124A-91D3-0A6CC09D5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72288B3-19F1-5467-A80F-BF331B0379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681297"/>
              </p:ext>
            </p:extLst>
          </p:nvPr>
        </p:nvGraphicFramePr>
        <p:xfrm>
          <a:off x="874493" y="1418591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27756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4314726-D257-C544-BB5F-220923715130}"/>
              </a:ext>
            </a:extLst>
          </p:cNvPr>
          <p:cNvSpPr/>
          <p:nvPr/>
        </p:nvSpPr>
        <p:spPr>
          <a:xfrm>
            <a:off x="3950348" y="1690688"/>
            <a:ext cx="1243304" cy="124563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CBA13E9-6F56-A849-B9A8-999200D26CEC}"/>
              </a:ext>
            </a:extLst>
          </p:cNvPr>
          <p:cNvSpPr/>
          <p:nvPr/>
        </p:nvSpPr>
        <p:spPr>
          <a:xfrm>
            <a:off x="1087395" y="1700212"/>
            <a:ext cx="1243304" cy="124563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Walk outline">
            <a:extLst>
              <a:ext uri="{FF2B5EF4-FFF2-40B4-BE49-F238E27FC236}">
                <a16:creationId xmlns:a16="http://schemas.microsoft.com/office/drawing/2014/main" id="{5B39785D-6C4C-EF4D-AC46-8197767E21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6493" y="1895730"/>
            <a:ext cx="817701" cy="817701"/>
          </a:xfrm>
          <a:prstGeom prst="rect">
            <a:avLst/>
          </a:prstGeom>
        </p:spPr>
      </p:pic>
      <p:pic>
        <p:nvPicPr>
          <p:cNvPr id="6" name="Graphic 5" descr="IV outline">
            <a:extLst>
              <a:ext uri="{FF2B5EF4-FFF2-40B4-BE49-F238E27FC236}">
                <a16:creationId xmlns:a16="http://schemas.microsoft.com/office/drawing/2014/main" id="{1C78082A-C9E5-D74C-83E2-C2F31B82A4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7120" y="1882282"/>
            <a:ext cx="862446" cy="86244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3C7760A-CB16-F84A-AD54-8F2EA862B756}"/>
              </a:ext>
            </a:extLst>
          </p:cNvPr>
          <p:cNvSpPr/>
          <p:nvPr/>
        </p:nvSpPr>
        <p:spPr>
          <a:xfrm>
            <a:off x="6870767" y="1700212"/>
            <a:ext cx="1243304" cy="124563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Occupational Therapy outline">
            <a:extLst>
              <a:ext uri="{FF2B5EF4-FFF2-40B4-BE49-F238E27FC236}">
                <a16:creationId xmlns:a16="http://schemas.microsoft.com/office/drawing/2014/main" id="{E2D7BE50-7506-2A4F-A079-A122DDD789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60876" y="1899334"/>
            <a:ext cx="814097" cy="81409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DEA8569-6112-0A4F-855E-19B3782D97F3}"/>
              </a:ext>
            </a:extLst>
          </p:cNvPr>
          <p:cNvSpPr txBox="1">
            <a:spLocks/>
          </p:cNvSpPr>
          <p:nvPr/>
        </p:nvSpPr>
        <p:spPr>
          <a:xfrm>
            <a:off x="3177020" y="2713430"/>
            <a:ext cx="278996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C00000"/>
                </a:solidFill>
              </a:rPr>
              <a:t>Intraoperative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4A3DF8F-716E-DA43-8229-D48693622FA6}"/>
              </a:ext>
            </a:extLst>
          </p:cNvPr>
          <p:cNvSpPr txBox="1">
            <a:spLocks/>
          </p:cNvSpPr>
          <p:nvPr/>
        </p:nvSpPr>
        <p:spPr>
          <a:xfrm>
            <a:off x="6097438" y="2713430"/>
            <a:ext cx="278996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C00000"/>
                </a:solidFill>
              </a:rPr>
              <a:t>Postoperative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6376388-ACF1-6C4A-A283-ED71653B7011}"/>
              </a:ext>
            </a:extLst>
          </p:cNvPr>
          <p:cNvSpPr txBox="1">
            <a:spLocks/>
          </p:cNvSpPr>
          <p:nvPr/>
        </p:nvSpPr>
        <p:spPr>
          <a:xfrm>
            <a:off x="340363" y="2713430"/>
            <a:ext cx="278996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C00000"/>
                </a:solidFill>
              </a:rPr>
              <a:t>Preoperative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1DD34AAE-3061-094E-AB2D-352C4BB364DD}"/>
              </a:ext>
            </a:extLst>
          </p:cNvPr>
          <p:cNvSpPr/>
          <p:nvPr/>
        </p:nvSpPr>
        <p:spPr>
          <a:xfrm>
            <a:off x="628651" y="3396425"/>
            <a:ext cx="8174986" cy="984283"/>
          </a:xfrm>
          <a:prstGeom prst="rightArrow">
            <a:avLst/>
          </a:prstGeom>
          <a:gradFill flip="none" rotWithShape="1">
            <a:gsLst>
              <a:gs pos="23000">
                <a:schemeClr val="accent4">
                  <a:lumMod val="50000"/>
                </a:schemeClr>
              </a:gs>
              <a:gs pos="49000">
                <a:schemeClr val="accent1">
                  <a:lumMod val="60000"/>
                  <a:lumOff val="40000"/>
                </a:schemeClr>
              </a:gs>
              <a:gs pos="78000">
                <a:schemeClr val="accent4">
                  <a:lumMod val="60000"/>
                  <a:lumOff val="40000"/>
                </a:schemeClr>
              </a:gs>
              <a:gs pos="97000">
                <a:schemeClr val="accent4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8EF9EDE-2075-2F49-A08B-31AB5A81A9BE}"/>
              </a:ext>
            </a:extLst>
          </p:cNvPr>
          <p:cNvSpPr txBox="1">
            <a:spLocks/>
          </p:cNvSpPr>
          <p:nvPr/>
        </p:nvSpPr>
        <p:spPr>
          <a:xfrm>
            <a:off x="551799" y="4380708"/>
            <a:ext cx="2367088" cy="1573495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/>
              <a:t>Identification of high-risk patients</a:t>
            </a:r>
          </a:p>
          <a:p>
            <a:pPr algn="ctr"/>
            <a:r>
              <a:rPr lang="en-US" sz="1800" b="1" dirty="0"/>
              <a:t>Education Tools</a:t>
            </a:r>
          </a:p>
          <a:p>
            <a:pPr algn="ctr"/>
            <a:r>
              <a:rPr lang="en-US" sz="1800" b="1" dirty="0"/>
              <a:t>Family Involvement</a:t>
            </a:r>
          </a:p>
          <a:p>
            <a:pPr algn="ctr"/>
            <a:r>
              <a:rPr lang="en-US" sz="1800" b="1" dirty="0"/>
              <a:t>Cognitive prehab?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74EE211-E2C0-934C-A4B5-9A7404CD990D}"/>
              </a:ext>
            </a:extLst>
          </p:cNvPr>
          <p:cNvSpPr txBox="1">
            <a:spLocks/>
          </p:cNvSpPr>
          <p:nvPr/>
        </p:nvSpPr>
        <p:spPr>
          <a:xfrm>
            <a:off x="6072944" y="4419168"/>
            <a:ext cx="2789960" cy="1325562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/>
              <a:t>Delirium screening (CAM) Delirium prevention bundles</a:t>
            </a:r>
          </a:p>
          <a:p>
            <a:pPr algn="ctr"/>
            <a:r>
              <a:rPr lang="en-US" sz="1800" b="1" dirty="0"/>
              <a:t>Delirium management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4BFC802-ED67-DA4E-8DFF-AF6BE723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Brain Health Pathway: Delirium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5AC147-D2B2-7E4C-8A66-B0AB7661B285}"/>
              </a:ext>
            </a:extLst>
          </p:cNvPr>
          <p:cNvSpPr txBox="1">
            <a:spLocks/>
          </p:cNvSpPr>
          <p:nvPr/>
        </p:nvSpPr>
        <p:spPr>
          <a:xfrm>
            <a:off x="3300603" y="4380708"/>
            <a:ext cx="2367088" cy="994172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/>
              <a:t>Dexmedetomidine</a:t>
            </a:r>
          </a:p>
          <a:p>
            <a:pPr algn="ctr"/>
            <a:r>
              <a:rPr lang="en-US" sz="1800" b="1" dirty="0"/>
              <a:t>GA = regional </a:t>
            </a:r>
          </a:p>
          <a:p>
            <a:pPr algn="ctr"/>
            <a:r>
              <a:rPr lang="en-US" sz="1800" b="1" dirty="0"/>
              <a:t>Depth of anesthesia?</a:t>
            </a:r>
          </a:p>
        </p:txBody>
      </p:sp>
    </p:spTree>
    <p:extLst>
      <p:ext uri="{BB962C8B-B14F-4D97-AF65-F5344CB8AC3E}">
        <p14:creationId xmlns:p14="http://schemas.microsoft.com/office/powerpoint/2010/main" val="21293218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2A7CB-7D73-684E-B224-E93985E79F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06400"/>
            <a:ext cx="7772400" cy="23876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91B030-0C8C-654C-A2BC-3177DB97AE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dirty="0"/>
              <a:t>aflexman@providencehealth.bc.ca</a:t>
            </a:r>
          </a:p>
        </p:txBody>
      </p:sp>
    </p:spTree>
    <p:extLst>
      <p:ext uri="{BB962C8B-B14F-4D97-AF65-F5344CB8AC3E}">
        <p14:creationId xmlns:p14="http://schemas.microsoft.com/office/powerpoint/2010/main" val="1566027524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Custom 1">
      <a:dk1>
        <a:srgbClr val="404040"/>
      </a:dk1>
      <a:lt1>
        <a:srgbClr val="FFFFFF"/>
      </a:lt1>
      <a:dk2>
        <a:srgbClr val="44546A"/>
      </a:dk2>
      <a:lt2>
        <a:srgbClr val="E7E6E6"/>
      </a:lt2>
      <a:accent1>
        <a:srgbClr val="564888"/>
      </a:accent1>
      <a:accent2>
        <a:srgbClr val="597B7C"/>
      </a:accent2>
      <a:accent3>
        <a:srgbClr val="3B454F"/>
      </a:accent3>
      <a:accent4>
        <a:srgbClr val="ABA3C3"/>
      </a:accent4>
      <a:accent5>
        <a:srgbClr val="96ACAC"/>
      </a:accent5>
      <a:accent6>
        <a:srgbClr val="FE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30163</TotalTime>
  <Words>2251</Words>
  <Application>Microsoft Macintosh PowerPoint</Application>
  <PresentationFormat>On-screen Show (4:3)</PresentationFormat>
  <Paragraphs>415</Paragraphs>
  <Slides>46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Arial</vt:lpstr>
      <vt:lpstr>Avenir Next</vt:lpstr>
      <vt:lpstr>Avenir Next Heavy</vt:lpstr>
      <vt:lpstr>Calibri</vt:lpstr>
      <vt:lpstr>Calibri Light</vt:lpstr>
      <vt:lpstr>Helvetica</vt:lpstr>
      <vt:lpstr>Source Sans Pro</vt:lpstr>
      <vt:lpstr>Wingdings</vt:lpstr>
      <vt:lpstr>2_Custom Design</vt:lpstr>
      <vt:lpstr>Perioperative Brain Health in the Older Patient</vt:lpstr>
      <vt:lpstr>Disclosures/Acknowledgements</vt:lpstr>
      <vt:lpstr>Objectives</vt:lpstr>
      <vt:lpstr>PowerPoint Presentation</vt:lpstr>
      <vt:lpstr>PowerPoint Presentation</vt:lpstr>
      <vt:lpstr>PowerPoint Presentation</vt:lpstr>
      <vt:lpstr>PowerPoint Presentation</vt:lpstr>
      <vt:lpstr>Back to 2022</vt:lpstr>
      <vt:lpstr>Definitions</vt:lpstr>
      <vt:lpstr>Brain Health: Definitions</vt:lpstr>
      <vt:lpstr>PowerPoint Presentation</vt:lpstr>
      <vt:lpstr>Perioperative Brain Health</vt:lpstr>
      <vt:lpstr>Postoperative Delirium</vt:lpstr>
      <vt:lpstr>Delirium Subtypes</vt:lpstr>
      <vt:lpstr>Emergence Delirium</vt:lpstr>
      <vt:lpstr>Delirium Incidence &amp; Screening</vt:lpstr>
      <vt:lpstr>Incidence After Surgery</vt:lpstr>
      <vt:lpstr>Risk Factors: Baseline</vt:lpstr>
      <vt:lpstr>Risk Factors: Precipitating</vt:lpstr>
      <vt:lpstr>Risk Factors: Precipitating</vt:lpstr>
      <vt:lpstr>Should we screen for delirium?</vt:lpstr>
      <vt:lpstr>Confusion Assessment Method (CAM)</vt:lpstr>
      <vt:lpstr>3D-CAM</vt:lpstr>
      <vt:lpstr>Other CAM Versions</vt:lpstr>
      <vt:lpstr>4AT</vt:lpstr>
      <vt:lpstr>Delirium Prevention &amp; Management</vt:lpstr>
      <vt:lpstr>Typical Recovery Room</vt:lpstr>
      <vt:lpstr>Hospital Elder Life Program</vt:lpstr>
      <vt:lpstr>Tailored, Family-Involved HELP</vt:lpstr>
      <vt:lpstr>Tailored, Family-Involved HELP</vt:lpstr>
      <vt:lpstr>Multifaceted Delirium Prevention Program for Surgery</vt:lpstr>
      <vt:lpstr>Modified HELP for Surgery</vt:lpstr>
      <vt:lpstr>Delirium Prevention Bundles</vt:lpstr>
      <vt:lpstr>Dexmedetomidine</vt:lpstr>
      <vt:lpstr>Regional vs General Anesthesia</vt:lpstr>
      <vt:lpstr>Regional vs GA in Hip Fracture </vt:lpstr>
      <vt:lpstr>Regional vs GA </vt:lpstr>
      <vt:lpstr>Depth of Anesthesia</vt:lpstr>
      <vt:lpstr>Depth of Anesthesia</vt:lpstr>
      <vt:lpstr>Depth of Anesthesia</vt:lpstr>
      <vt:lpstr>Cognitive Prehabilitation</vt:lpstr>
      <vt:lpstr>Management of Delirium</vt:lpstr>
      <vt:lpstr>Bedford’s Conclusions</vt:lpstr>
      <vt:lpstr>Summary</vt:lpstr>
      <vt:lpstr>Brain Health Pathway: Delirium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Samantha Jung</dc:creator>
  <cp:lastModifiedBy>Alana Flexman</cp:lastModifiedBy>
  <cp:revision>295</cp:revision>
  <cp:lastPrinted>2020-11-23T16:35:22Z</cp:lastPrinted>
  <dcterms:created xsi:type="dcterms:W3CDTF">2015-04-08T16:09:04Z</dcterms:created>
  <dcterms:modified xsi:type="dcterms:W3CDTF">2022-04-30T15:34:53Z</dcterms:modified>
</cp:coreProperties>
</file>